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74"/>
  </p:notesMasterIdLst>
  <p:sldIdLst>
    <p:sldId id="263" r:id="rId3"/>
    <p:sldId id="312" r:id="rId4"/>
    <p:sldId id="365" r:id="rId5"/>
    <p:sldId id="364" r:id="rId6"/>
    <p:sldId id="260" r:id="rId7"/>
    <p:sldId id="313" r:id="rId8"/>
    <p:sldId id="366" r:id="rId9"/>
    <p:sldId id="412" r:id="rId10"/>
    <p:sldId id="314" r:id="rId11"/>
    <p:sldId id="315" r:id="rId12"/>
    <p:sldId id="316" r:id="rId13"/>
    <p:sldId id="318" r:id="rId14"/>
    <p:sldId id="319" r:id="rId15"/>
    <p:sldId id="317" r:id="rId16"/>
    <p:sldId id="320" r:id="rId17"/>
    <p:sldId id="321" r:id="rId18"/>
    <p:sldId id="367" r:id="rId19"/>
    <p:sldId id="322" r:id="rId20"/>
    <p:sldId id="323" r:id="rId21"/>
    <p:sldId id="324" r:id="rId22"/>
    <p:sldId id="325" r:id="rId23"/>
    <p:sldId id="368" r:id="rId24"/>
    <p:sldId id="326" r:id="rId25"/>
    <p:sldId id="369" r:id="rId26"/>
    <p:sldId id="327" r:id="rId27"/>
    <p:sldId id="408" r:id="rId28"/>
    <p:sldId id="328" r:id="rId29"/>
    <p:sldId id="329" r:id="rId30"/>
    <p:sldId id="370" r:id="rId31"/>
    <p:sldId id="371" r:id="rId32"/>
    <p:sldId id="331" r:id="rId33"/>
    <p:sldId id="372" r:id="rId34"/>
    <p:sldId id="373" r:id="rId35"/>
    <p:sldId id="374" r:id="rId36"/>
    <p:sldId id="375" r:id="rId37"/>
    <p:sldId id="377" r:id="rId38"/>
    <p:sldId id="378" r:id="rId39"/>
    <p:sldId id="379" r:id="rId40"/>
    <p:sldId id="380" r:id="rId41"/>
    <p:sldId id="381" r:id="rId42"/>
    <p:sldId id="382" r:id="rId43"/>
    <p:sldId id="383" r:id="rId44"/>
    <p:sldId id="414" r:id="rId45"/>
    <p:sldId id="384" r:id="rId46"/>
    <p:sldId id="385" r:id="rId47"/>
    <p:sldId id="386" r:id="rId48"/>
    <p:sldId id="387" r:id="rId49"/>
    <p:sldId id="388" r:id="rId50"/>
    <p:sldId id="389" r:id="rId51"/>
    <p:sldId id="390" r:id="rId52"/>
    <p:sldId id="391" r:id="rId53"/>
    <p:sldId id="392" r:id="rId54"/>
    <p:sldId id="393" r:id="rId55"/>
    <p:sldId id="394" r:id="rId56"/>
    <p:sldId id="395" r:id="rId57"/>
    <p:sldId id="396" r:id="rId58"/>
    <p:sldId id="397" r:id="rId59"/>
    <p:sldId id="398" r:id="rId60"/>
    <p:sldId id="410" r:id="rId61"/>
    <p:sldId id="399" r:id="rId62"/>
    <p:sldId id="400" r:id="rId63"/>
    <p:sldId id="401" r:id="rId64"/>
    <p:sldId id="402" r:id="rId65"/>
    <p:sldId id="403" r:id="rId66"/>
    <p:sldId id="404" r:id="rId67"/>
    <p:sldId id="405" r:id="rId68"/>
    <p:sldId id="406" r:id="rId69"/>
    <p:sldId id="407" r:id="rId70"/>
    <p:sldId id="413" r:id="rId71"/>
    <p:sldId id="409" r:id="rId72"/>
    <p:sldId id="411" r:id="rId73"/>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087A"/>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4707" autoAdjust="0"/>
  </p:normalViewPr>
  <p:slideViewPr>
    <p:cSldViewPr>
      <p:cViewPr varScale="1">
        <p:scale>
          <a:sx n="70" d="100"/>
          <a:sy n="70" d="100"/>
        </p:scale>
        <p:origin x="-128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A5D79A0D-C95A-487A-A7B4-34B78E50E90B}" type="datetimeFigureOut">
              <a:rPr lang="ru-RU"/>
              <a:pPr>
                <a:defRPr/>
              </a:pPr>
              <a:t>21.09.2022</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A6A44D2-2B5F-4555-8709-790E689EFFEF}" type="slidenum">
              <a:rPr lang="ru-RU" altLang="ru-RU"/>
              <a:pPr>
                <a:defRPr/>
              </a:pPr>
              <a:t>‹#›</a:t>
            </a:fld>
            <a:endParaRPr lang="ru-RU" altLang="ru-RU"/>
          </a:p>
        </p:txBody>
      </p:sp>
    </p:spTree>
    <p:extLst>
      <p:ext uri="{BB962C8B-B14F-4D97-AF65-F5344CB8AC3E}">
        <p14:creationId xmlns:p14="http://schemas.microsoft.com/office/powerpoint/2010/main" val="42612754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7168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29E8287-7D53-43C8-8A38-68C8931F0A4D}" type="slidenum">
              <a:rPr lang="ru-RU" altLang="ru-RU"/>
              <a:pPr/>
              <a:t>11</a:t>
            </a:fld>
            <a:endParaRPr lang="ru-RU" altLang="ru-RU"/>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hemeOverride" Target="../theme/themeOverride6.xml"/><Relationship Id="rId4" Type="http://schemas.openxmlformats.org/officeDocument/2006/relationships/image" Target="../media/image4.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Заголовок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ru-RU" smtClean="0"/>
              <a:t>Образец заголовка</a:t>
            </a:r>
            <a:endParaRPr lang="en-US"/>
          </a:p>
        </p:txBody>
      </p:sp>
      <p:sp>
        <p:nvSpPr>
          <p:cNvPr id="17" name="Подзаголовок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4" name="Дата 29"/>
          <p:cNvSpPr>
            <a:spLocks noGrp="1"/>
          </p:cNvSpPr>
          <p:nvPr>
            <p:ph type="dt" sz="half" idx="10"/>
          </p:nvPr>
        </p:nvSpPr>
        <p:spPr/>
        <p:txBody>
          <a:bodyPr/>
          <a:lstStyle>
            <a:lvl1pPr>
              <a:defRPr/>
            </a:lvl1pPr>
          </a:lstStyle>
          <a:p>
            <a:pPr>
              <a:defRPr/>
            </a:pPr>
            <a:fld id="{30340B2F-F21B-464E-9817-A05532224E60}" type="datetimeFigureOut">
              <a:rPr lang="ru-RU"/>
              <a:pPr>
                <a:defRPr/>
              </a:pPr>
              <a:t>21.09.2022</a:t>
            </a:fld>
            <a:endParaRPr lang="ru-RU"/>
          </a:p>
        </p:txBody>
      </p:sp>
      <p:sp>
        <p:nvSpPr>
          <p:cNvPr id="5" name="Нижний колонтитул 18"/>
          <p:cNvSpPr>
            <a:spLocks noGrp="1"/>
          </p:cNvSpPr>
          <p:nvPr>
            <p:ph type="ftr" sz="quarter" idx="11"/>
          </p:nvPr>
        </p:nvSpPr>
        <p:spPr/>
        <p:txBody>
          <a:bodyPr/>
          <a:lstStyle>
            <a:lvl1pPr>
              <a:defRPr/>
            </a:lvl1pPr>
          </a:lstStyle>
          <a:p>
            <a:pPr>
              <a:defRPr/>
            </a:pPr>
            <a:endParaRPr lang="ru-RU"/>
          </a:p>
        </p:txBody>
      </p:sp>
      <p:sp>
        <p:nvSpPr>
          <p:cNvPr id="6" name="Номер слайда 26"/>
          <p:cNvSpPr>
            <a:spLocks noGrp="1"/>
          </p:cNvSpPr>
          <p:nvPr>
            <p:ph type="sldNum" sz="quarter" idx="12"/>
          </p:nvPr>
        </p:nvSpPr>
        <p:spPr/>
        <p:txBody>
          <a:bodyPr/>
          <a:lstStyle>
            <a:lvl1pPr>
              <a:defRPr smtClean="0">
                <a:solidFill>
                  <a:srgbClr val="DFE0D4"/>
                </a:solidFill>
              </a:defRPr>
            </a:lvl1pPr>
          </a:lstStyle>
          <a:p>
            <a:pPr>
              <a:defRPr/>
            </a:pPr>
            <a:fld id="{BCB6F6E7-5A45-46DA-9262-56050DA6A8A8}" type="slidenum">
              <a:rPr lang="ru-RU" altLang="ru-RU"/>
              <a:pPr>
                <a:defRPr/>
              </a:pPr>
              <a:t>‹#›</a:t>
            </a:fld>
            <a:endParaRPr lang="ru-RU" altLang="ru-RU"/>
          </a:p>
        </p:txBody>
      </p:sp>
    </p:spTree>
    <p:extLst>
      <p:ext uri="{BB962C8B-B14F-4D97-AF65-F5344CB8AC3E}">
        <p14:creationId xmlns:p14="http://schemas.microsoft.com/office/powerpoint/2010/main" val="4959822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4A660F90-3F97-4549-83C0-1E7EFDBAA83C}" type="datetimeFigureOut">
              <a:rPr lang="ru-RU"/>
              <a:pPr>
                <a:defRPr/>
              </a:pPr>
              <a:t>21.09.2022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75EE5FAF-CF24-457F-B65D-E0074EB746B4}" type="slidenum">
              <a:rPr lang="ru-RU" altLang="ru-RU"/>
              <a:pPr>
                <a:defRPr/>
              </a:pPr>
              <a:t>‹#›</a:t>
            </a:fld>
            <a:endParaRPr lang="ru-RU" altLang="ru-RU"/>
          </a:p>
        </p:txBody>
      </p:sp>
    </p:spTree>
    <p:extLst>
      <p:ext uri="{BB962C8B-B14F-4D97-AF65-F5344CB8AC3E}">
        <p14:creationId xmlns:p14="http://schemas.microsoft.com/office/powerpoint/2010/main" val="1522276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914401"/>
            <a:ext cx="2057400" cy="5211763"/>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914401"/>
            <a:ext cx="6019800" cy="521176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490F2676-023A-4ACA-9B6C-83AA9F6D762D}" type="datetimeFigureOut">
              <a:rPr lang="ru-RU"/>
              <a:pPr>
                <a:defRPr/>
              </a:pPr>
              <a:t>21.09.2022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CA8FDAE3-3C47-4A24-8FAC-1FE92CC1A83F}" type="slidenum">
              <a:rPr lang="ru-RU" altLang="ru-RU"/>
              <a:pPr>
                <a:defRPr/>
              </a:pPr>
              <a:t>‹#›</a:t>
            </a:fld>
            <a:endParaRPr lang="ru-RU" altLang="ru-RU"/>
          </a:p>
        </p:txBody>
      </p:sp>
    </p:spTree>
    <p:extLst>
      <p:ext uri="{BB962C8B-B14F-4D97-AF65-F5344CB8AC3E}">
        <p14:creationId xmlns:p14="http://schemas.microsoft.com/office/powerpoint/2010/main" val="1353854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ый треугольник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 name="Группа 15"/>
          <p:cNvGrpSpPr>
            <a:grpSpLocks/>
          </p:cNvGrpSpPr>
          <p:nvPr/>
        </p:nvGrpSpPr>
        <p:grpSpPr bwMode="auto">
          <a:xfrm>
            <a:off x="-3175" y="4953000"/>
            <a:ext cx="9147175" cy="1911350"/>
            <a:chOff x="-3765" y="4832896"/>
            <a:chExt cx="9147765" cy="2032192"/>
          </a:xfrm>
        </p:grpSpPr>
        <p:sp>
          <p:nvSpPr>
            <p:cNvPr id="6" name="Полилиния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7" name="Полилиния 18"/>
            <p:cNvSpPr>
              <a:spLocks/>
            </p:cNvSpPr>
            <p:nvPr/>
          </p:nvSpPr>
          <p:spPr bwMode="auto">
            <a:xfrm>
              <a:off x="35926" y="5135025"/>
              <a:ext cx="9108074" cy="838869"/>
            </a:xfrm>
            <a:custGeom>
              <a:avLst/>
              <a:gdLst>
                <a:gd name="T0" fmla="*/ 0 w 5760"/>
                <a:gd name="T1" fmla="*/ 0 h 528"/>
                <a:gd name="T2" fmla="*/ 2147483646 w 5760"/>
                <a:gd name="T3" fmla="*/ 0 h 528"/>
                <a:gd name="T4" fmla="*/ 2147483646 w 5760"/>
                <a:gd name="T5" fmla="*/ 2147483646 h 528"/>
                <a:gd name="T6" fmla="*/ 2147483646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a:p>
          </p:txBody>
        </p:sp>
        <p:sp>
          <p:nvSpPr>
            <p:cNvPr id="8" name="Полилиния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 name="Прямая соединительная линия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Заголовок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ru-RU" smtClean="0"/>
              <a:t>Образец заголовка</a:t>
            </a:r>
            <a:endParaRPr lang="en-US"/>
          </a:p>
        </p:txBody>
      </p:sp>
      <p:sp>
        <p:nvSpPr>
          <p:cNvPr id="17" name="Подзаголовок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ru-RU" smtClean="0"/>
              <a:t>Образец подзаголовка</a:t>
            </a:r>
            <a:endParaRPr lang="en-US"/>
          </a:p>
        </p:txBody>
      </p:sp>
      <p:sp>
        <p:nvSpPr>
          <p:cNvPr id="11" name="Дата 29"/>
          <p:cNvSpPr>
            <a:spLocks noGrp="1"/>
          </p:cNvSpPr>
          <p:nvPr>
            <p:ph type="dt" sz="half" idx="10"/>
          </p:nvPr>
        </p:nvSpPr>
        <p:spPr/>
        <p:txBody>
          <a:bodyPr/>
          <a:lstStyle>
            <a:lvl1pPr>
              <a:defRPr>
                <a:solidFill>
                  <a:srgbClr val="FFFFFF"/>
                </a:solidFill>
              </a:defRPr>
            </a:lvl1pPr>
            <a:extLst/>
          </a:lstStyle>
          <a:p>
            <a:pPr>
              <a:defRPr/>
            </a:pPr>
            <a:fld id="{CAE5E8A0-3EF0-426F-A660-72E41A00CE6D}" type="datetimeFigureOut">
              <a:rPr lang="ru-RU"/>
              <a:pPr>
                <a:defRPr/>
              </a:pPr>
              <a:t>21.09.2022</a:t>
            </a:fld>
            <a:endParaRPr lang="ru-RU"/>
          </a:p>
        </p:txBody>
      </p:sp>
      <p:sp>
        <p:nvSpPr>
          <p:cNvPr id="12" name="Нижний колонтитул 18"/>
          <p:cNvSpPr>
            <a:spLocks noGrp="1"/>
          </p:cNvSpPr>
          <p:nvPr>
            <p:ph type="ftr" sz="quarter" idx="11"/>
          </p:nvPr>
        </p:nvSpPr>
        <p:spPr/>
        <p:txBody>
          <a:bodyPr/>
          <a:lstStyle>
            <a:lvl1pPr>
              <a:defRPr>
                <a:solidFill>
                  <a:schemeClr val="accent1">
                    <a:tint val="20000"/>
                  </a:schemeClr>
                </a:solidFill>
              </a:defRPr>
            </a:lvl1pPr>
            <a:extLst/>
          </a:lstStyle>
          <a:p>
            <a:pPr>
              <a:defRPr/>
            </a:pPr>
            <a:endParaRPr lang="ru-RU"/>
          </a:p>
        </p:txBody>
      </p:sp>
      <p:sp>
        <p:nvSpPr>
          <p:cNvPr id="13" name="Номер слайда 26"/>
          <p:cNvSpPr>
            <a:spLocks noGrp="1"/>
          </p:cNvSpPr>
          <p:nvPr>
            <p:ph type="sldNum" sz="quarter" idx="12"/>
          </p:nvPr>
        </p:nvSpPr>
        <p:spPr/>
        <p:txBody>
          <a:bodyPr/>
          <a:lstStyle>
            <a:lvl1pPr>
              <a:defRPr smtClean="0">
                <a:solidFill>
                  <a:srgbClr val="FFFFFF"/>
                </a:solidFill>
              </a:defRPr>
            </a:lvl1pPr>
          </a:lstStyle>
          <a:p>
            <a:pPr>
              <a:defRPr/>
            </a:pPr>
            <a:fld id="{ADDC85A7-929B-4655-8AA3-85259B44BA76}" type="slidenum">
              <a:rPr lang="ru-RU" altLang="ru-RU"/>
              <a:pPr>
                <a:defRPr/>
              </a:pPr>
              <a:t>‹#›</a:t>
            </a:fld>
            <a:endParaRPr lang="ru-RU" altLang="ru-RU"/>
          </a:p>
        </p:txBody>
      </p:sp>
    </p:spTree>
    <p:extLst>
      <p:ext uri="{BB962C8B-B14F-4D97-AF65-F5344CB8AC3E}">
        <p14:creationId xmlns:p14="http://schemas.microsoft.com/office/powerpoint/2010/main" val="1434801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Заголовок 6"/>
          <p:cNvSpPr>
            <a:spLocks noGrp="1"/>
          </p:cNvSpPr>
          <p:nvPr>
            <p:ph type="title"/>
          </p:nvPr>
        </p:nvSpPr>
        <p:spPr/>
        <p:txBody>
          <a:bodyPr rtlCol="0"/>
          <a:lstStyle/>
          <a:p>
            <a:r>
              <a:rPr lang="ru-RU" smtClean="0"/>
              <a:t>Образец заголовка</a:t>
            </a:r>
            <a:endParaRPr lang="en-US"/>
          </a:p>
        </p:txBody>
      </p:sp>
      <p:sp>
        <p:nvSpPr>
          <p:cNvPr id="4" name="Дата 9"/>
          <p:cNvSpPr>
            <a:spLocks noGrp="1"/>
          </p:cNvSpPr>
          <p:nvPr>
            <p:ph type="dt" sz="half" idx="10"/>
          </p:nvPr>
        </p:nvSpPr>
        <p:spPr/>
        <p:txBody>
          <a:bodyPr/>
          <a:lstStyle>
            <a:lvl1pPr>
              <a:defRPr/>
            </a:lvl1pPr>
          </a:lstStyle>
          <a:p>
            <a:pPr>
              <a:defRPr/>
            </a:pPr>
            <a:fld id="{C38293E4-E55E-476D-A0DC-02B1E894FEC5}" type="datetimeFigureOut">
              <a:rPr lang="ru-RU"/>
              <a:pPr>
                <a:defRPr/>
              </a:pPr>
              <a:t>21.09.2022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2E8E5D5B-A041-4762-9FF8-12F6B44313A8}" type="slidenum">
              <a:rPr lang="ru-RU" altLang="ru-RU"/>
              <a:pPr>
                <a:defRPr/>
              </a:pPr>
              <a:t>‹#›</a:t>
            </a:fld>
            <a:endParaRPr lang="ru-RU" altLang="ru-RU"/>
          </a:p>
        </p:txBody>
      </p:sp>
    </p:spTree>
    <p:extLst>
      <p:ext uri="{BB962C8B-B14F-4D97-AF65-F5344CB8AC3E}">
        <p14:creationId xmlns:p14="http://schemas.microsoft.com/office/powerpoint/2010/main" val="2753714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Нашивка 10"/>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5" name="Нашивка 11"/>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2" name="Заголовок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ru-RU" smtClean="0"/>
              <a:t>Образец заголовка</a:t>
            </a:r>
            <a:endParaRPr lang="en-US"/>
          </a:p>
        </p:txBody>
      </p:sp>
      <p:sp>
        <p:nvSpPr>
          <p:cNvPr id="3" name="Текст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ru-RU" smtClean="0"/>
              <a:t>Образец текста</a:t>
            </a:r>
          </a:p>
        </p:txBody>
      </p:sp>
      <p:sp>
        <p:nvSpPr>
          <p:cNvPr id="6" name="Дата 3"/>
          <p:cNvSpPr>
            <a:spLocks noGrp="1"/>
          </p:cNvSpPr>
          <p:nvPr>
            <p:ph type="dt" sz="half" idx="10"/>
          </p:nvPr>
        </p:nvSpPr>
        <p:spPr/>
        <p:txBody>
          <a:bodyPr/>
          <a:lstStyle>
            <a:lvl1pPr>
              <a:defRPr/>
            </a:lvl1pPr>
            <a:extLst/>
          </a:lstStyle>
          <a:p>
            <a:pPr>
              <a:defRPr/>
            </a:pPr>
            <a:fld id="{53B4B0D5-ACDF-477B-A42A-527D9D62486E}" type="datetimeFigureOut">
              <a:rPr lang="ru-RU"/>
              <a:pPr>
                <a:defRPr/>
              </a:pPr>
              <a:t>21.09.2022</a:t>
            </a:fld>
            <a:endParaRPr lang="ru-RU"/>
          </a:p>
        </p:txBody>
      </p:sp>
      <p:sp>
        <p:nvSpPr>
          <p:cNvPr id="7" name="Нижний колонтитул 4"/>
          <p:cNvSpPr>
            <a:spLocks noGrp="1"/>
          </p:cNvSpPr>
          <p:nvPr>
            <p:ph type="ftr" sz="quarter" idx="11"/>
          </p:nvPr>
        </p:nvSpPr>
        <p:spPr/>
        <p:txBody>
          <a:bodyPr/>
          <a:lstStyle>
            <a:lvl1pPr>
              <a:defRPr/>
            </a:lvl1pPr>
            <a:extLst/>
          </a:lstStyle>
          <a:p>
            <a:pPr>
              <a:defRPr/>
            </a:pPr>
            <a:endParaRPr lang="ru-RU"/>
          </a:p>
        </p:txBody>
      </p:sp>
      <p:sp>
        <p:nvSpPr>
          <p:cNvPr id="8" name="Номер слайда 5"/>
          <p:cNvSpPr>
            <a:spLocks noGrp="1"/>
          </p:cNvSpPr>
          <p:nvPr>
            <p:ph type="sldNum" sz="quarter" idx="12"/>
          </p:nvPr>
        </p:nvSpPr>
        <p:spPr/>
        <p:txBody>
          <a:bodyPr/>
          <a:lstStyle>
            <a:lvl1pPr>
              <a:defRPr smtClean="0"/>
            </a:lvl1pPr>
          </a:lstStyle>
          <a:p>
            <a:pPr>
              <a:defRPr/>
            </a:pPr>
            <a:fld id="{DD61B85A-BDEB-44FC-ADA9-C7D34BE951D0}" type="slidenum">
              <a:rPr lang="ru-RU" altLang="ru-RU"/>
              <a:pPr>
                <a:defRPr/>
              </a:pPr>
              <a:t>‹#›</a:t>
            </a:fld>
            <a:endParaRPr lang="ru-RU" altLang="ru-RU"/>
          </a:p>
        </p:txBody>
      </p:sp>
    </p:spTree>
    <p:extLst>
      <p:ext uri="{BB962C8B-B14F-4D97-AF65-F5344CB8AC3E}">
        <p14:creationId xmlns:p14="http://schemas.microsoft.com/office/powerpoint/2010/main" val="149816700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Содержимое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Содержимое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8" name="Заголовок 7"/>
          <p:cNvSpPr>
            <a:spLocks noGrp="1"/>
          </p:cNvSpPr>
          <p:nvPr>
            <p:ph type="title"/>
          </p:nvPr>
        </p:nvSpPr>
        <p:spPr/>
        <p:txBody>
          <a:bodyPr rtlCol="0"/>
          <a:lstStyle/>
          <a:p>
            <a:r>
              <a:rPr lang="ru-RU" smtClean="0"/>
              <a:t>Образец заголовка</a:t>
            </a:r>
            <a:endParaRPr lang="en-US"/>
          </a:p>
        </p:txBody>
      </p:sp>
      <p:sp>
        <p:nvSpPr>
          <p:cNvPr id="5" name="Дата 4"/>
          <p:cNvSpPr>
            <a:spLocks noGrp="1"/>
          </p:cNvSpPr>
          <p:nvPr>
            <p:ph type="dt" sz="half" idx="10"/>
          </p:nvPr>
        </p:nvSpPr>
        <p:spPr/>
        <p:txBody>
          <a:bodyPr/>
          <a:lstStyle>
            <a:lvl1pPr>
              <a:defRPr/>
            </a:lvl1pPr>
            <a:extLst/>
          </a:lstStyle>
          <a:p>
            <a:pPr>
              <a:defRPr/>
            </a:pPr>
            <a:fld id="{03EACB12-8322-4BD7-B5D9-761178B4AC15}" type="datetimeFigureOut">
              <a:rPr lang="ru-RU"/>
              <a:pPr>
                <a:defRPr/>
              </a:pPr>
              <a:t>21.09.2022</a:t>
            </a:fld>
            <a:endParaRPr lang="ru-RU"/>
          </a:p>
        </p:txBody>
      </p:sp>
      <p:sp>
        <p:nvSpPr>
          <p:cNvPr id="6" name="Нижний колонтитул 5"/>
          <p:cNvSpPr>
            <a:spLocks noGrp="1"/>
          </p:cNvSpPr>
          <p:nvPr>
            <p:ph type="ftr" sz="quarter" idx="11"/>
          </p:nvPr>
        </p:nvSpPr>
        <p:spPr/>
        <p:txBody>
          <a:bodyPr/>
          <a:lstStyle>
            <a:lvl1pPr>
              <a:defRPr/>
            </a:lvl1pPr>
            <a:extLst/>
          </a:lstStyle>
          <a:p>
            <a:pPr>
              <a:defRPr/>
            </a:pPr>
            <a:endParaRPr lang="ru-RU"/>
          </a:p>
        </p:txBody>
      </p:sp>
      <p:sp>
        <p:nvSpPr>
          <p:cNvPr id="7" name="Номер слайда 6"/>
          <p:cNvSpPr>
            <a:spLocks noGrp="1"/>
          </p:cNvSpPr>
          <p:nvPr>
            <p:ph type="sldNum" sz="quarter" idx="12"/>
          </p:nvPr>
        </p:nvSpPr>
        <p:spPr/>
        <p:txBody>
          <a:bodyPr/>
          <a:lstStyle>
            <a:lvl1pPr>
              <a:defRPr smtClean="0"/>
            </a:lvl1pPr>
          </a:lstStyle>
          <a:p>
            <a:pPr>
              <a:defRPr/>
            </a:pPr>
            <a:fld id="{B1D58AF2-2716-44A6-A568-2FFB6732511B}" type="slidenum">
              <a:rPr lang="ru-RU" altLang="ru-RU"/>
              <a:pPr>
                <a:defRPr/>
              </a:pPr>
              <a:t>‹#›</a:t>
            </a:fld>
            <a:endParaRPr lang="ru-RU" altLang="ru-RU"/>
          </a:p>
        </p:txBody>
      </p:sp>
    </p:spTree>
    <p:extLst>
      <p:ext uri="{BB962C8B-B14F-4D97-AF65-F5344CB8AC3E}">
        <p14:creationId xmlns:p14="http://schemas.microsoft.com/office/powerpoint/2010/main" val="214266312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8229600" cy="1143000"/>
          </a:xfrm>
        </p:spPr>
        <p:txBody>
          <a:bodyPr/>
          <a:lstStyle>
            <a:lvl1pPr>
              <a:defRPr/>
            </a:lvl1pPr>
            <a:extLst/>
          </a:lstStyle>
          <a:p>
            <a:r>
              <a:rPr lang="ru-RU" smtClean="0"/>
              <a:t>Образец заголовка</a:t>
            </a:r>
            <a:endParaRPr lang="en-US"/>
          </a:p>
        </p:txBody>
      </p:sp>
      <p:sp>
        <p:nvSpPr>
          <p:cNvPr id="3" name="Текст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ru-RU" smtClean="0"/>
              <a:t>Образец текста</a:t>
            </a:r>
          </a:p>
        </p:txBody>
      </p:sp>
      <p:sp>
        <p:nvSpPr>
          <p:cNvPr id="4" name="Текст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ru-RU" smtClean="0"/>
              <a:t>Образец текста</a:t>
            </a:r>
          </a:p>
        </p:txBody>
      </p:sp>
      <p:sp>
        <p:nvSpPr>
          <p:cNvPr id="5" name="Содержимое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Содержимое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6"/>
          <p:cNvSpPr>
            <a:spLocks noGrp="1"/>
          </p:cNvSpPr>
          <p:nvPr>
            <p:ph type="dt" sz="half" idx="10"/>
          </p:nvPr>
        </p:nvSpPr>
        <p:spPr/>
        <p:txBody>
          <a:bodyPr/>
          <a:lstStyle>
            <a:lvl1pPr>
              <a:defRPr/>
            </a:lvl1pPr>
            <a:extLst/>
          </a:lstStyle>
          <a:p>
            <a:pPr>
              <a:defRPr/>
            </a:pPr>
            <a:fld id="{025DC600-B4B5-4403-936A-7322C9439134}" type="datetimeFigureOut">
              <a:rPr lang="ru-RU"/>
              <a:pPr>
                <a:defRPr/>
              </a:pPr>
              <a:t>21.09.2022</a:t>
            </a:fld>
            <a:endParaRPr lang="ru-RU"/>
          </a:p>
        </p:txBody>
      </p:sp>
      <p:sp>
        <p:nvSpPr>
          <p:cNvPr id="8" name="Нижний колонтитул 7"/>
          <p:cNvSpPr>
            <a:spLocks noGrp="1"/>
          </p:cNvSpPr>
          <p:nvPr>
            <p:ph type="ftr" sz="quarter" idx="11"/>
          </p:nvPr>
        </p:nvSpPr>
        <p:spPr/>
        <p:txBody>
          <a:bodyPr/>
          <a:lstStyle>
            <a:lvl1pPr>
              <a:defRPr/>
            </a:lvl1pPr>
            <a:extLst/>
          </a:lstStyle>
          <a:p>
            <a:pPr>
              <a:defRPr/>
            </a:pPr>
            <a:endParaRPr lang="ru-RU"/>
          </a:p>
        </p:txBody>
      </p:sp>
      <p:sp>
        <p:nvSpPr>
          <p:cNvPr id="9" name="Номер слайда 8"/>
          <p:cNvSpPr>
            <a:spLocks noGrp="1"/>
          </p:cNvSpPr>
          <p:nvPr>
            <p:ph type="sldNum" sz="quarter" idx="12"/>
          </p:nvPr>
        </p:nvSpPr>
        <p:spPr/>
        <p:txBody>
          <a:bodyPr/>
          <a:lstStyle>
            <a:lvl1pPr>
              <a:defRPr smtClean="0"/>
            </a:lvl1pPr>
          </a:lstStyle>
          <a:p>
            <a:pPr>
              <a:defRPr/>
            </a:pPr>
            <a:fld id="{B953CC66-908E-4E71-829F-498D92190CB8}" type="slidenum">
              <a:rPr lang="ru-RU" altLang="ru-RU"/>
              <a:pPr>
                <a:defRPr/>
              </a:pPr>
              <a:t>‹#›</a:t>
            </a:fld>
            <a:endParaRPr lang="ru-RU" altLang="ru-RU"/>
          </a:p>
        </p:txBody>
      </p:sp>
    </p:spTree>
    <p:extLst>
      <p:ext uri="{BB962C8B-B14F-4D97-AF65-F5344CB8AC3E}">
        <p14:creationId xmlns:p14="http://schemas.microsoft.com/office/powerpoint/2010/main" val="357446079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Заголовок 5"/>
          <p:cNvSpPr>
            <a:spLocks noGrp="1"/>
          </p:cNvSpPr>
          <p:nvPr>
            <p:ph type="title"/>
          </p:nvPr>
        </p:nvSpPr>
        <p:spPr/>
        <p:txBody>
          <a:bodyPr rtlCol="0"/>
          <a:lstStyle/>
          <a:p>
            <a:r>
              <a:rPr lang="ru-RU" smtClean="0"/>
              <a:t>Образец заголовка</a:t>
            </a:r>
            <a:endParaRPr lang="en-US"/>
          </a:p>
        </p:txBody>
      </p:sp>
      <p:sp>
        <p:nvSpPr>
          <p:cNvPr id="3" name="Дата 2"/>
          <p:cNvSpPr>
            <a:spLocks noGrp="1"/>
          </p:cNvSpPr>
          <p:nvPr>
            <p:ph type="dt" sz="half" idx="10"/>
          </p:nvPr>
        </p:nvSpPr>
        <p:spPr/>
        <p:txBody>
          <a:bodyPr/>
          <a:lstStyle>
            <a:lvl1pPr>
              <a:defRPr/>
            </a:lvl1pPr>
            <a:extLst/>
          </a:lstStyle>
          <a:p>
            <a:pPr>
              <a:defRPr/>
            </a:pPr>
            <a:fld id="{74055F37-E54E-4A84-9B36-9B73FE4A61FA}" type="datetimeFigureOut">
              <a:rPr lang="ru-RU"/>
              <a:pPr>
                <a:defRPr/>
              </a:pPr>
              <a:t>21.09.2022</a:t>
            </a:fld>
            <a:endParaRPr lang="ru-RU"/>
          </a:p>
        </p:txBody>
      </p:sp>
      <p:sp>
        <p:nvSpPr>
          <p:cNvPr id="4" name="Нижний колонтитул 3"/>
          <p:cNvSpPr>
            <a:spLocks noGrp="1"/>
          </p:cNvSpPr>
          <p:nvPr>
            <p:ph type="ftr" sz="quarter" idx="11"/>
          </p:nvPr>
        </p:nvSpPr>
        <p:spPr/>
        <p:txBody>
          <a:bodyPr/>
          <a:lstStyle>
            <a:lvl1pPr>
              <a:defRPr/>
            </a:lvl1pPr>
            <a:extLst/>
          </a:lstStyle>
          <a:p>
            <a:pPr>
              <a:defRPr/>
            </a:pPr>
            <a:endParaRPr lang="ru-RU"/>
          </a:p>
        </p:txBody>
      </p:sp>
      <p:sp>
        <p:nvSpPr>
          <p:cNvPr id="5" name="Номер слайда 4"/>
          <p:cNvSpPr>
            <a:spLocks noGrp="1"/>
          </p:cNvSpPr>
          <p:nvPr>
            <p:ph type="sldNum" sz="quarter" idx="12"/>
          </p:nvPr>
        </p:nvSpPr>
        <p:spPr/>
        <p:txBody>
          <a:bodyPr/>
          <a:lstStyle>
            <a:lvl1pPr>
              <a:defRPr smtClean="0"/>
            </a:lvl1pPr>
          </a:lstStyle>
          <a:p>
            <a:pPr>
              <a:defRPr/>
            </a:pPr>
            <a:fld id="{6306CFB5-DB8A-4A85-8991-CE33E31180F1}" type="slidenum">
              <a:rPr lang="ru-RU" altLang="ru-RU"/>
              <a:pPr>
                <a:defRPr/>
              </a:pPr>
              <a:t>‹#›</a:t>
            </a:fld>
            <a:endParaRPr lang="ru-RU" altLang="ru-RU"/>
          </a:p>
        </p:txBody>
      </p:sp>
    </p:spTree>
    <p:extLst>
      <p:ext uri="{BB962C8B-B14F-4D97-AF65-F5344CB8AC3E}">
        <p14:creationId xmlns:p14="http://schemas.microsoft.com/office/powerpoint/2010/main" val="199877179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9"/>
          <p:cNvSpPr>
            <a:spLocks noGrp="1"/>
          </p:cNvSpPr>
          <p:nvPr>
            <p:ph type="dt" sz="half" idx="10"/>
          </p:nvPr>
        </p:nvSpPr>
        <p:spPr/>
        <p:txBody>
          <a:bodyPr/>
          <a:lstStyle>
            <a:lvl1pPr>
              <a:defRPr/>
            </a:lvl1pPr>
          </a:lstStyle>
          <a:p>
            <a:pPr>
              <a:defRPr/>
            </a:pPr>
            <a:fld id="{6AE73E83-998E-48A6-8EC4-79CD9332FA33}" type="datetimeFigureOut">
              <a:rPr lang="ru-RU"/>
              <a:pPr>
                <a:defRPr/>
              </a:pPr>
              <a:t>21.09.2022</a:t>
            </a:fld>
            <a:endParaRPr lang="ru-RU"/>
          </a:p>
        </p:txBody>
      </p:sp>
      <p:sp>
        <p:nvSpPr>
          <p:cNvPr id="3" name="Нижний колонтитул 21"/>
          <p:cNvSpPr>
            <a:spLocks noGrp="1"/>
          </p:cNvSpPr>
          <p:nvPr>
            <p:ph type="ftr" sz="quarter" idx="11"/>
          </p:nvPr>
        </p:nvSpPr>
        <p:spPr/>
        <p:txBody>
          <a:bodyPr/>
          <a:lstStyle>
            <a:lvl1pPr>
              <a:defRPr/>
            </a:lvl1pPr>
          </a:lstStyle>
          <a:p>
            <a:pPr>
              <a:defRPr/>
            </a:pPr>
            <a:endParaRPr lang="ru-RU"/>
          </a:p>
        </p:txBody>
      </p:sp>
      <p:sp>
        <p:nvSpPr>
          <p:cNvPr id="4" name="Номер слайда 17"/>
          <p:cNvSpPr>
            <a:spLocks noGrp="1"/>
          </p:cNvSpPr>
          <p:nvPr>
            <p:ph type="sldNum" sz="quarter" idx="12"/>
          </p:nvPr>
        </p:nvSpPr>
        <p:spPr/>
        <p:txBody>
          <a:bodyPr/>
          <a:lstStyle>
            <a:lvl1pPr>
              <a:defRPr/>
            </a:lvl1pPr>
          </a:lstStyle>
          <a:p>
            <a:pPr>
              <a:defRPr/>
            </a:pPr>
            <a:fld id="{B197B342-B4FA-4A79-8F49-2B1F08674287}" type="slidenum">
              <a:rPr lang="ru-RU" altLang="ru-RU"/>
              <a:pPr>
                <a:defRPr/>
              </a:pPr>
              <a:t>‹#›</a:t>
            </a:fld>
            <a:endParaRPr lang="ru-RU" altLang="ru-RU"/>
          </a:p>
        </p:txBody>
      </p:sp>
    </p:spTree>
    <p:extLst>
      <p:ext uri="{BB962C8B-B14F-4D97-AF65-F5344CB8AC3E}">
        <p14:creationId xmlns:p14="http://schemas.microsoft.com/office/powerpoint/2010/main" val="20598157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ru-RU" smtClean="0"/>
              <a:t>Образец заголовка</a:t>
            </a:r>
            <a:endParaRPr lang="en-US"/>
          </a:p>
        </p:txBody>
      </p:sp>
      <p:sp>
        <p:nvSpPr>
          <p:cNvPr id="3" name="Текст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ru-RU" smtClean="0"/>
              <a:t>Образец текста</a:t>
            </a:r>
          </a:p>
        </p:txBody>
      </p:sp>
      <p:sp>
        <p:nvSpPr>
          <p:cNvPr id="4" name="Содержимое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4"/>
          <p:cNvSpPr>
            <a:spLocks noGrp="1"/>
          </p:cNvSpPr>
          <p:nvPr>
            <p:ph type="dt" sz="half" idx="10"/>
          </p:nvPr>
        </p:nvSpPr>
        <p:spPr/>
        <p:txBody>
          <a:bodyPr/>
          <a:lstStyle>
            <a:lvl1pPr>
              <a:defRPr/>
            </a:lvl1pPr>
            <a:extLst/>
          </a:lstStyle>
          <a:p>
            <a:pPr>
              <a:defRPr/>
            </a:pPr>
            <a:fld id="{CC485BD6-3D8D-4A96-BD6E-0882CF16AE5B}" type="datetimeFigureOut">
              <a:rPr lang="ru-RU"/>
              <a:pPr>
                <a:defRPr/>
              </a:pPr>
              <a:t>21.09.2022</a:t>
            </a:fld>
            <a:endParaRPr lang="ru-RU"/>
          </a:p>
        </p:txBody>
      </p:sp>
      <p:sp>
        <p:nvSpPr>
          <p:cNvPr id="6" name="Нижний колонтитул 5"/>
          <p:cNvSpPr>
            <a:spLocks noGrp="1"/>
          </p:cNvSpPr>
          <p:nvPr>
            <p:ph type="ftr" sz="quarter" idx="11"/>
          </p:nvPr>
        </p:nvSpPr>
        <p:spPr/>
        <p:txBody>
          <a:bodyPr/>
          <a:lstStyle>
            <a:lvl1pPr>
              <a:defRPr/>
            </a:lvl1pPr>
            <a:extLst/>
          </a:lstStyle>
          <a:p>
            <a:pPr>
              <a:defRPr/>
            </a:pPr>
            <a:endParaRPr lang="ru-RU"/>
          </a:p>
        </p:txBody>
      </p:sp>
      <p:sp>
        <p:nvSpPr>
          <p:cNvPr id="7" name="Номер слайда 6"/>
          <p:cNvSpPr>
            <a:spLocks noGrp="1"/>
          </p:cNvSpPr>
          <p:nvPr>
            <p:ph type="sldNum" sz="quarter" idx="12"/>
          </p:nvPr>
        </p:nvSpPr>
        <p:spPr/>
        <p:txBody>
          <a:bodyPr/>
          <a:lstStyle>
            <a:lvl1pPr>
              <a:defRPr smtClean="0"/>
            </a:lvl1pPr>
          </a:lstStyle>
          <a:p>
            <a:pPr>
              <a:defRPr/>
            </a:pPr>
            <a:fld id="{77897027-F0C8-4CD4-9927-441A7BA9243E}" type="slidenum">
              <a:rPr lang="ru-RU" altLang="ru-RU"/>
              <a:pPr>
                <a:defRPr/>
              </a:pPr>
              <a:t>‹#›</a:t>
            </a:fld>
            <a:endParaRPr lang="ru-RU" altLang="ru-RU"/>
          </a:p>
        </p:txBody>
      </p:sp>
    </p:spTree>
    <p:extLst>
      <p:ext uri="{BB962C8B-B14F-4D97-AF65-F5344CB8AC3E}">
        <p14:creationId xmlns:p14="http://schemas.microsoft.com/office/powerpoint/2010/main" val="50017148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DAD3E803-6CE7-4247-ACBC-51C156779460}" type="datetimeFigureOut">
              <a:rPr lang="ru-RU"/>
              <a:pPr>
                <a:defRPr/>
              </a:pPr>
              <a:t>21.09.2022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9431D2E4-50B1-4898-AA5F-38316C0529EA}" type="slidenum">
              <a:rPr lang="ru-RU" altLang="ru-RU"/>
              <a:pPr>
                <a:defRPr/>
              </a:pPr>
              <a:t>‹#›</a:t>
            </a:fld>
            <a:endParaRPr lang="ru-RU" altLang="ru-RU"/>
          </a:p>
        </p:txBody>
      </p:sp>
    </p:spTree>
    <p:extLst>
      <p:ext uri="{BB962C8B-B14F-4D97-AF65-F5344CB8AC3E}">
        <p14:creationId xmlns:p14="http://schemas.microsoft.com/office/powerpoint/2010/main" val="927837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Полилиния 4"/>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6" name="Полилиния 15"/>
          <p:cNvSpPr>
            <a:spLocks/>
          </p:cNvSpPr>
          <p:nvPr/>
        </p:nvSpPr>
        <p:spPr bwMode="auto">
          <a:xfrm>
            <a:off x="-53975" y="5784850"/>
            <a:ext cx="3802063" cy="838200"/>
          </a:xfrm>
          <a:custGeom>
            <a:avLst/>
            <a:gdLst>
              <a:gd name="T0" fmla="*/ 0 w 5760"/>
              <a:gd name="T1" fmla="*/ 0 h 528"/>
              <a:gd name="T2" fmla="*/ 2147483646 w 5760"/>
              <a:gd name="T3" fmla="*/ 0 h 528"/>
              <a:gd name="T4" fmla="*/ 2147483646 w 5760"/>
              <a:gd name="T5" fmla="*/ 2147483646 h 528"/>
              <a:gd name="T6" fmla="*/ 2147483646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a:p>
        </p:txBody>
      </p:sp>
      <p:sp>
        <p:nvSpPr>
          <p:cNvPr id="7" name="Прямоугольный треугольник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Прямая соединительная линия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Нашивка 1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10" name="Нашивка 1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4" name="Текст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ru-RU" smtClean="0"/>
              <a:t>Образец текста</a:t>
            </a:r>
          </a:p>
        </p:txBody>
      </p:sp>
      <p:sp>
        <p:nvSpPr>
          <p:cNvPr id="3" name="Рисунок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ru-RU" noProof="0" smtClean="0"/>
              <a:t>Вставка рисунка</a:t>
            </a:r>
            <a:endParaRPr lang="en-US" noProof="0" dirty="0"/>
          </a:p>
        </p:txBody>
      </p:sp>
      <p:sp>
        <p:nvSpPr>
          <p:cNvPr id="2" name="Заголовок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ru-RU" smtClean="0"/>
              <a:t>Образец заголовка</a:t>
            </a:r>
            <a:endParaRPr lang="en-US"/>
          </a:p>
        </p:txBody>
      </p:sp>
      <p:sp>
        <p:nvSpPr>
          <p:cNvPr id="11" name="Дата 4"/>
          <p:cNvSpPr>
            <a:spLocks noGrp="1"/>
          </p:cNvSpPr>
          <p:nvPr>
            <p:ph type="dt" sz="half" idx="10"/>
          </p:nvPr>
        </p:nvSpPr>
        <p:spPr/>
        <p:txBody>
          <a:bodyPr/>
          <a:lstStyle>
            <a:lvl1pPr>
              <a:defRPr>
                <a:solidFill>
                  <a:schemeClr val="tx1"/>
                </a:solidFill>
              </a:defRPr>
            </a:lvl1pPr>
            <a:extLst/>
          </a:lstStyle>
          <a:p>
            <a:pPr>
              <a:defRPr/>
            </a:pPr>
            <a:fld id="{5F3D9FB3-5D40-40F0-A6F1-A2A116B05590}" type="datetimeFigureOut">
              <a:rPr lang="ru-RU"/>
              <a:pPr>
                <a:defRPr/>
              </a:pPr>
              <a:t>21.09.2022</a:t>
            </a:fld>
            <a:endParaRPr lang="ru-RU"/>
          </a:p>
        </p:txBody>
      </p:sp>
      <p:sp>
        <p:nvSpPr>
          <p:cNvPr id="12" name="Нижний колонтитул 5"/>
          <p:cNvSpPr>
            <a:spLocks noGrp="1"/>
          </p:cNvSpPr>
          <p:nvPr>
            <p:ph type="ftr" sz="quarter" idx="11"/>
          </p:nvPr>
        </p:nvSpPr>
        <p:spPr/>
        <p:txBody>
          <a:bodyPr/>
          <a:lstStyle>
            <a:lvl1pPr>
              <a:defRPr>
                <a:solidFill>
                  <a:schemeClr val="tx1"/>
                </a:solidFill>
              </a:defRPr>
            </a:lvl1pPr>
            <a:extLst/>
          </a:lstStyle>
          <a:p>
            <a:pPr>
              <a:defRPr/>
            </a:pPr>
            <a:endParaRPr lang="ru-RU"/>
          </a:p>
        </p:txBody>
      </p:sp>
      <p:sp>
        <p:nvSpPr>
          <p:cNvPr id="13" name="Номер слайда 6"/>
          <p:cNvSpPr>
            <a:spLocks noGrp="1"/>
          </p:cNvSpPr>
          <p:nvPr>
            <p:ph type="sldNum" sz="quarter" idx="12"/>
          </p:nvPr>
        </p:nvSpPr>
        <p:spPr/>
        <p:txBody>
          <a:bodyPr/>
          <a:lstStyle>
            <a:lvl1pPr>
              <a:defRPr smtClean="0"/>
            </a:lvl1pPr>
          </a:lstStyle>
          <a:p>
            <a:pPr>
              <a:defRPr/>
            </a:pPr>
            <a:fld id="{91783BCE-B9AD-455B-8277-C4B83BF95A73}" type="slidenum">
              <a:rPr lang="ru-RU" altLang="ru-RU"/>
              <a:pPr>
                <a:defRPr/>
              </a:pPr>
              <a:t>‹#›</a:t>
            </a:fld>
            <a:endParaRPr lang="ru-RU" altLang="ru-RU"/>
          </a:p>
        </p:txBody>
      </p:sp>
    </p:spTree>
    <p:extLst>
      <p:ext uri="{BB962C8B-B14F-4D97-AF65-F5344CB8AC3E}">
        <p14:creationId xmlns:p14="http://schemas.microsoft.com/office/powerpoint/2010/main" val="402582076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1481329"/>
            <a:ext cx="8229600" cy="4386071"/>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A1C24F83-ED35-4A79-BBDD-28EA07FF38E5}" type="datetimeFigureOut">
              <a:rPr lang="ru-RU"/>
              <a:pPr>
                <a:defRPr/>
              </a:pPr>
              <a:t>21.09.2022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E9A64A7D-AE55-4991-BF45-9A9CBB856E95}" type="slidenum">
              <a:rPr lang="ru-RU" altLang="ru-RU"/>
              <a:pPr>
                <a:defRPr/>
              </a:pPr>
              <a:t>‹#›</a:t>
            </a:fld>
            <a:endParaRPr lang="ru-RU" altLang="ru-RU"/>
          </a:p>
        </p:txBody>
      </p:sp>
    </p:spTree>
    <p:extLst>
      <p:ext uri="{BB962C8B-B14F-4D97-AF65-F5344CB8AC3E}">
        <p14:creationId xmlns:p14="http://schemas.microsoft.com/office/powerpoint/2010/main" val="2222142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44013" y="274640"/>
            <a:ext cx="1777470" cy="5592761"/>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274641"/>
            <a:ext cx="6324600" cy="559276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DE49AB83-607B-40B0-AD94-0D6532FA6F65}" type="datetimeFigureOut">
              <a:rPr lang="ru-RU"/>
              <a:pPr>
                <a:defRPr/>
              </a:pPr>
              <a:t>21.09.2022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08517D40-22AE-4A20-828D-0D92D419A1A4}" type="slidenum">
              <a:rPr lang="ru-RU" altLang="ru-RU"/>
              <a:pPr>
                <a:defRPr/>
              </a:pPr>
              <a:t>‹#›</a:t>
            </a:fld>
            <a:endParaRPr lang="ru-RU" altLang="ru-RU"/>
          </a:p>
        </p:txBody>
      </p:sp>
    </p:spTree>
    <p:extLst>
      <p:ext uri="{BB962C8B-B14F-4D97-AF65-F5344CB8AC3E}">
        <p14:creationId xmlns:p14="http://schemas.microsoft.com/office/powerpoint/2010/main" val="212603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ru-RU" smtClean="0"/>
              <a:t>Образец заголовка</a:t>
            </a:r>
            <a:endParaRPr lang="en-US"/>
          </a:p>
        </p:txBody>
      </p:sp>
      <p:sp>
        <p:nvSpPr>
          <p:cNvPr id="3" name="Текст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D5D5D76B-F11A-42D2-A833-5C1009FF1160}"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smtClean="0">
                <a:solidFill>
                  <a:srgbClr val="DFE0D4"/>
                </a:solidFill>
              </a:defRPr>
            </a:lvl1pPr>
          </a:lstStyle>
          <a:p>
            <a:pPr>
              <a:defRPr/>
            </a:pPr>
            <a:fld id="{4C9ECFE4-414E-45EB-A2C3-1610E9C6302B}" type="slidenum">
              <a:rPr lang="ru-RU" altLang="ru-RU"/>
              <a:pPr>
                <a:defRPr/>
              </a:pPr>
              <a:t>‹#›</a:t>
            </a:fld>
            <a:endParaRPr lang="ru-RU" altLang="ru-RU"/>
          </a:p>
        </p:txBody>
      </p:sp>
    </p:spTree>
    <p:extLst>
      <p:ext uri="{BB962C8B-B14F-4D97-AF65-F5344CB8AC3E}">
        <p14:creationId xmlns:p14="http://schemas.microsoft.com/office/powerpoint/2010/main" val="5405493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a:lstStyle/>
          <a:p>
            <a:r>
              <a:rPr lang="ru-RU" smtClean="0"/>
              <a:t>Образец заголовка</a:t>
            </a:r>
            <a:endParaRPr lang="en-US"/>
          </a:p>
        </p:txBody>
      </p:sp>
      <p:sp>
        <p:nvSpPr>
          <p:cNvPr id="3" name="Содержимое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Содержимое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9"/>
          <p:cNvSpPr>
            <a:spLocks noGrp="1"/>
          </p:cNvSpPr>
          <p:nvPr>
            <p:ph type="dt" sz="half" idx="10"/>
          </p:nvPr>
        </p:nvSpPr>
        <p:spPr/>
        <p:txBody>
          <a:bodyPr/>
          <a:lstStyle>
            <a:lvl1pPr>
              <a:defRPr/>
            </a:lvl1pPr>
          </a:lstStyle>
          <a:p>
            <a:pPr>
              <a:defRPr/>
            </a:pPr>
            <a:fld id="{74C0CC87-D8AD-4055-8746-FFC410057A79}" type="datetimeFigureOut">
              <a:rPr lang="ru-RU"/>
              <a:pPr>
                <a:defRPr/>
              </a:pPr>
              <a:t>21.09.2022</a:t>
            </a:fld>
            <a:endParaRPr lang="ru-RU"/>
          </a:p>
        </p:txBody>
      </p:sp>
      <p:sp>
        <p:nvSpPr>
          <p:cNvPr id="6" name="Нижний колонтитул 21"/>
          <p:cNvSpPr>
            <a:spLocks noGrp="1"/>
          </p:cNvSpPr>
          <p:nvPr>
            <p:ph type="ftr" sz="quarter" idx="11"/>
          </p:nvPr>
        </p:nvSpPr>
        <p:spPr/>
        <p:txBody>
          <a:bodyPr/>
          <a:lstStyle>
            <a:lvl1pPr>
              <a:defRPr/>
            </a:lvl1pPr>
          </a:lstStyle>
          <a:p>
            <a:pPr>
              <a:defRPr/>
            </a:pPr>
            <a:endParaRPr lang="ru-RU"/>
          </a:p>
        </p:txBody>
      </p:sp>
      <p:sp>
        <p:nvSpPr>
          <p:cNvPr id="7" name="Номер слайда 17"/>
          <p:cNvSpPr>
            <a:spLocks noGrp="1"/>
          </p:cNvSpPr>
          <p:nvPr>
            <p:ph type="sldNum" sz="quarter" idx="12"/>
          </p:nvPr>
        </p:nvSpPr>
        <p:spPr/>
        <p:txBody>
          <a:bodyPr/>
          <a:lstStyle>
            <a:lvl1pPr>
              <a:defRPr/>
            </a:lvl1pPr>
          </a:lstStyle>
          <a:p>
            <a:pPr>
              <a:defRPr/>
            </a:pPr>
            <a:fld id="{AE308690-C79A-407A-8A1F-9D578DD6A3F0}" type="slidenum">
              <a:rPr lang="ru-RU" altLang="ru-RU"/>
              <a:pPr>
                <a:defRPr/>
              </a:pPr>
              <a:t>‹#›</a:t>
            </a:fld>
            <a:endParaRPr lang="ru-RU" altLang="ru-RU"/>
          </a:p>
        </p:txBody>
      </p:sp>
    </p:spTree>
    <p:extLst>
      <p:ext uri="{BB962C8B-B14F-4D97-AF65-F5344CB8AC3E}">
        <p14:creationId xmlns:p14="http://schemas.microsoft.com/office/powerpoint/2010/main" val="258899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a:lstStyle>
            <a:lvl1pPr>
              <a:defRPr/>
            </a:lvl1pPr>
          </a:lstStyle>
          <a:p>
            <a:r>
              <a:rPr lang="ru-RU" smtClean="0"/>
              <a:t>Образец заголовка</a:t>
            </a:r>
            <a:endParaRPr lang="en-US"/>
          </a:p>
        </p:txBody>
      </p:sp>
      <p:sp>
        <p:nvSpPr>
          <p:cNvPr id="3" name="Текст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Текст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5" name="Содержимое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Содержимое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9"/>
          <p:cNvSpPr>
            <a:spLocks noGrp="1"/>
          </p:cNvSpPr>
          <p:nvPr>
            <p:ph type="dt" sz="half" idx="10"/>
          </p:nvPr>
        </p:nvSpPr>
        <p:spPr/>
        <p:txBody>
          <a:bodyPr/>
          <a:lstStyle>
            <a:lvl1pPr>
              <a:defRPr/>
            </a:lvl1pPr>
          </a:lstStyle>
          <a:p>
            <a:pPr>
              <a:defRPr/>
            </a:pPr>
            <a:fld id="{538E78C5-E718-40CF-A4D0-BDE379805E40}" type="datetimeFigureOut">
              <a:rPr lang="ru-RU"/>
              <a:pPr>
                <a:defRPr/>
              </a:pPr>
              <a:t>21.09.2022</a:t>
            </a:fld>
            <a:endParaRPr lang="ru-RU"/>
          </a:p>
        </p:txBody>
      </p:sp>
      <p:sp>
        <p:nvSpPr>
          <p:cNvPr id="8" name="Нижний колонтитул 21"/>
          <p:cNvSpPr>
            <a:spLocks noGrp="1"/>
          </p:cNvSpPr>
          <p:nvPr>
            <p:ph type="ftr" sz="quarter" idx="11"/>
          </p:nvPr>
        </p:nvSpPr>
        <p:spPr/>
        <p:txBody>
          <a:bodyPr/>
          <a:lstStyle>
            <a:lvl1pPr>
              <a:defRPr/>
            </a:lvl1pPr>
          </a:lstStyle>
          <a:p>
            <a:pPr>
              <a:defRPr/>
            </a:pPr>
            <a:endParaRPr lang="ru-RU"/>
          </a:p>
        </p:txBody>
      </p:sp>
      <p:sp>
        <p:nvSpPr>
          <p:cNvPr id="9" name="Номер слайда 17"/>
          <p:cNvSpPr>
            <a:spLocks noGrp="1"/>
          </p:cNvSpPr>
          <p:nvPr>
            <p:ph type="sldNum" sz="quarter" idx="12"/>
          </p:nvPr>
        </p:nvSpPr>
        <p:spPr/>
        <p:txBody>
          <a:bodyPr/>
          <a:lstStyle>
            <a:lvl1pPr>
              <a:defRPr/>
            </a:lvl1pPr>
          </a:lstStyle>
          <a:p>
            <a:pPr>
              <a:defRPr/>
            </a:pPr>
            <a:fld id="{B3901E34-E5E0-401D-9D89-E6BF46855746}" type="slidenum">
              <a:rPr lang="ru-RU" altLang="ru-RU"/>
              <a:pPr>
                <a:defRPr/>
              </a:pPr>
              <a:t>‹#›</a:t>
            </a:fld>
            <a:endParaRPr lang="ru-RU" altLang="ru-RU"/>
          </a:p>
        </p:txBody>
      </p:sp>
    </p:spTree>
    <p:extLst>
      <p:ext uri="{BB962C8B-B14F-4D97-AF65-F5344CB8AC3E}">
        <p14:creationId xmlns:p14="http://schemas.microsoft.com/office/powerpoint/2010/main" val="364406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ru-RU" smtClean="0"/>
              <a:t>Образец заголовка</a:t>
            </a:r>
            <a:endParaRPr lang="en-US"/>
          </a:p>
        </p:txBody>
      </p:sp>
      <p:sp>
        <p:nvSpPr>
          <p:cNvPr id="3" name="Дата 9"/>
          <p:cNvSpPr>
            <a:spLocks noGrp="1"/>
          </p:cNvSpPr>
          <p:nvPr>
            <p:ph type="dt" sz="half" idx="10"/>
          </p:nvPr>
        </p:nvSpPr>
        <p:spPr/>
        <p:txBody>
          <a:bodyPr/>
          <a:lstStyle>
            <a:lvl1pPr>
              <a:defRPr/>
            </a:lvl1pPr>
          </a:lstStyle>
          <a:p>
            <a:pPr>
              <a:defRPr/>
            </a:pPr>
            <a:fld id="{7B84F85C-D146-44E7-975F-10BA15A42897}" type="datetimeFigureOut">
              <a:rPr lang="ru-RU"/>
              <a:pPr>
                <a:defRPr/>
              </a:pPr>
              <a:t>21.09.2022</a:t>
            </a:fld>
            <a:endParaRPr lang="ru-RU"/>
          </a:p>
        </p:txBody>
      </p:sp>
      <p:sp>
        <p:nvSpPr>
          <p:cNvPr id="4" name="Нижний колонтитул 21"/>
          <p:cNvSpPr>
            <a:spLocks noGrp="1"/>
          </p:cNvSpPr>
          <p:nvPr>
            <p:ph type="ftr" sz="quarter" idx="11"/>
          </p:nvPr>
        </p:nvSpPr>
        <p:spPr/>
        <p:txBody>
          <a:bodyPr/>
          <a:lstStyle>
            <a:lvl1pPr>
              <a:defRPr/>
            </a:lvl1pPr>
          </a:lstStyle>
          <a:p>
            <a:pPr>
              <a:defRPr/>
            </a:pPr>
            <a:endParaRPr lang="ru-RU"/>
          </a:p>
        </p:txBody>
      </p:sp>
      <p:sp>
        <p:nvSpPr>
          <p:cNvPr id="5" name="Номер слайда 17"/>
          <p:cNvSpPr>
            <a:spLocks noGrp="1"/>
          </p:cNvSpPr>
          <p:nvPr>
            <p:ph type="sldNum" sz="quarter" idx="12"/>
          </p:nvPr>
        </p:nvSpPr>
        <p:spPr/>
        <p:txBody>
          <a:bodyPr/>
          <a:lstStyle>
            <a:lvl1pPr>
              <a:defRPr/>
            </a:lvl1pPr>
          </a:lstStyle>
          <a:p>
            <a:pPr>
              <a:defRPr/>
            </a:pPr>
            <a:fld id="{058F6A29-F6AD-45C0-93EC-ECC6E5FF0656}" type="slidenum">
              <a:rPr lang="ru-RU" altLang="ru-RU"/>
              <a:pPr>
                <a:defRPr/>
              </a:pPr>
              <a:t>‹#›</a:t>
            </a:fld>
            <a:endParaRPr lang="ru-RU" altLang="ru-RU"/>
          </a:p>
        </p:txBody>
      </p:sp>
    </p:spTree>
    <p:extLst>
      <p:ext uri="{BB962C8B-B14F-4D97-AF65-F5344CB8AC3E}">
        <p14:creationId xmlns:p14="http://schemas.microsoft.com/office/powerpoint/2010/main" val="409986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9"/>
          <p:cNvSpPr>
            <a:spLocks noGrp="1"/>
          </p:cNvSpPr>
          <p:nvPr>
            <p:ph type="dt" sz="half" idx="10"/>
          </p:nvPr>
        </p:nvSpPr>
        <p:spPr/>
        <p:txBody>
          <a:bodyPr/>
          <a:lstStyle>
            <a:lvl1pPr>
              <a:defRPr/>
            </a:lvl1pPr>
          </a:lstStyle>
          <a:p>
            <a:pPr>
              <a:defRPr/>
            </a:pPr>
            <a:fld id="{38120500-E344-4D60-B752-8FD8FC92E9A5}" type="datetimeFigureOut">
              <a:rPr lang="ru-RU"/>
              <a:pPr>
                <a:defRPr/>
              </a:pPr>
              <a:t>21.09.2022</a:t>
            </a:fld>
            <a:endParaRPr lang="ru-RU"/>
          </a:p>
        </p:txBody>
      </p:sp>
      <p:sp>
        <p:nvSpPr>
          <p:cNvPr id="3" name="Нижний колонтитул 21"/>
          <p:cNvSpPr>
            <a:spLocks noGrp="1"/>
          </p:cNvSpPr>
          <p:nvPr>
            <p:ph type="ftr" sz="quarter" idx="11"/>
          </p:nvPr>
        </p:nvSpPr>
        <p:spPr/>
        <p:txBody>
          <a:bodyPr/>
          <a:lstStyle>
            <a:lvl1pPr>
              <a:defRPr/>
            </a:lvl1pPr>
          </a:lstStyle>
          <a:p>
            <a:pPr>
              <a:defRPr/>
            </a:pPr>
            <a:endParaRPr lang="ru-RU"/>
          </a:p>
        </p:txBody>
      </p:sp>
      <p:sp>
        <p:nvSpPr>
          <p:cNvPr id="4" name="Номер слайда 17"/>
          <p:cNvSpPr>
            <a:spLocks noGrp="1"/>
          </p:cNvSpPr>
          <p:nvPr>
            <p:ph type="sldNum" sz="quarter" idx="12"/>
          </p:nvPr>
        </p:nvSpPr>
        <p:spPr/>
        <p:txBody>
          <a:bodyPr/>
          <a:lstStyle>
            <a:lvl1pPr>
              <a:defRPr/>
            </a:lvl1pPr>
          </a:lstStyle>
          <a:p>
            <a:pPr>
              <a:defRPr/>
            </a:pPr>
            <a:fld id="{141B15CC-0526-4778-B31D-3A9F27D6CFC6}" type="slidenum">
              <a:rPr lang="ru-RU" altLang="ru-RU"/>
              <a:pPr>
                <a:defRPr/>
              </a:pPr>
              <a:t>‹#›</a:t>
            </a:fld>
            <a:endParaRPr lang="ru-RU" altLang="ru-RU"/>
          </a:p>
        </p:txBody>
      </p:sp>
    </p:spTree>
    <p:extLst>
      <p:ext uri="{BB962C8B-B14F-4D97-AF65-F5344CB8AC3E}">
        <p14:creationId xmlns:p14="http://schemas.microsoft.com/office/powerpoint/2010/main" val="3465604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ru-RU" smtClean="0"/>
              <a:t>Образец заголовка</a:t>
            </a:r>
            <a:endParaRPr lang="en-US"/>
          </a:p>
        </p:txBody>
      </p:sp>
      <p:sp>
        <p:nvSpPr>
          <p:cNvPr id="3" name="Текст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ru-RU" smtClean="0"/>
              <a:t>Образец текста</a:t>
            </a:r>
          </a:p>
        </p:txBody>
      </p:sp>
      <p:sp>
        <p:nvSpPr>
          <p:cNvPr id="4" name="Содержимое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9"/>
          <p:cNvSpPr>
            <a:spLocks noGrp="1"/>
          </p:cNvSpPr>
          <p:nvPr>
            <p:ph type="dt" sz="half" idx="10"/>
          </p:nvPr>
        </p:nvSpPr>
        <p:spPr/>
        <p:txBody>
          <a:bodyPr/>
          <a:lstStyle>
            <a:lvl1pPr>
              <a:defRPr/>
            </a:lvl1pPr>
          </a:lstStyle>
          <a:p>
            <a:pPr>
              <a:defRPr/>
            </a:pPr>
            <a:fld id="{5ADB9195-76DD-4C57-B4FE-84FAED6D8736}" type="datetimeFigureOut">
              <a:rPr lang="ru-RU"/>
              <a:pPr>
                <a:defRPr/>
              </a:pPr>
              <a:t>21.09.2022</a:t>
            </a:fld>
            <a:endParaRPr lang="ru-RU"/>
          </a:p>
        </p:txBody>
      </p:sp>
      <p:sp>
        <p:nvSpPr>
          <p:cNvPr id="6" name="Нижний колонтитул 21"/>
          <p:cNvSpPr>
            <a:spLocks noGrp="1"/>
          </p:cNvSpPr>
          <p:nvPr>
            <p:ph type="ftr" sz="quarter" idx="11"/>
          </p:nvPr>
        </p:nvSpPr>
        <p:spPr/>
        <p:txBody>
          <a:bodyPr/>
          <a:lstStyle>
            <a:lvl1pPr>
              <a:defRPr/>
            </a:lvl1pPr>
          </a:lstStyle>
          <a:p>
            <a:pPr>
              <a:defRPr/>
            </a:pPr>
            <a:endParaRPr lang="ru-RU"/>
          </a:p>
        </p:txBody>
      </p:sp>
      <p:sp>
        <p:nvSpPr>
          <p:cNvPr id="7" name="Номер слайда 17"/>
          <p:cNvSpPr>
            <a:spLocks noGrp="1"/>
          </p:cNvSpPr>
          <p:nvPr>
            <p:ph type="sldNum" sz="quarter" idx="12"/>
          </p:nvPr>
        </p:nvSpPr>
        <p:spPr/>
        <p:txBody>
          <a:bodyPr/>
          <a:lstStyle>
            <a:lvl1pPr>
              <a:defRPr/>
            </a:lvl1pPr>
          </a:lstStyle>
          <a:p>
            <a:pPr>
              <a:defRPr/>
            </a:pPr>
            <a:fld id="{6BE37B8E-E092-4B0E-8011-3CE792FE3ACE}" type="slidenum">
              <a:rPr lang="ru-RU" altLang="ru-RU"/>
              <a:pPr>
                <a:defRPr/>
              </a:pPr>
              <a:t>‹#›</a:t>
            </a:fld>
            <a:endParaRPr lang="ru-RU" altLang="ru-RU"/>
          </a:p>
        </p:txBody>
      </p:sp>
    </p:spTree>
    <p:extLst>
      <p:ext uri="{BB962C8B-B14F-4D97-AF65-F5344CB8AC3E}">
        <p14:creationId xmlns:p14="http://schemas.microsoft.com/office/powerpoint/2010/main" val="3057591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5" name="Прямоугольник с одним вырезанным скругленным углом 13"/>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Прямоугольный треугольник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Полилиния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8" name="Полилиния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2" name="Заголовок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ru-RU" smtClean="0"/>
              <a:t>Образец заголовка</a:t>
            </a:r>
            <a:endParaRPr lang="en-US"/>
          </a:p>
        </p:txBody>
      </p:sp>
      <p:sp>
        <p:nvSpPr>
          <p:cNvPr id="4" name="Текст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ru-RU" smtClean="0"/>
              <a:t>Образец текста</a:t>
            </a:r>
          </a:p>
        </p:txBody>
      </p:sp>
      <p:sp>
        <p:nvSpPr>
          <p:cNvPr id="3" name="Рисунок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ru-RU" noProof="0" smtClean="0"/>
              <a:t>Вставка рисунка</a:t>
            </a:r>
            <a:endParaRPr lang="en-US" noProof="0" dirty="0"/>
          </a:p>
        </p:txBody>
      </p:sp>
      <p:sp>
        <p:nvSpPr>
          <p:cNvPr id="9" name="Дата 4"/>
          <p:cNvSpPr>
            <a:spLocks noGrp="1"/>
          </p:cNvSpPr>
          <p:nvPr>
            <p:ph type="dt" sz="half" idx="10"/>
          </p:nvPr>
        </p:nvSpPr>
        <p:spPr/>
        <p:txBody>
          <a:bodyPr/>
          <a:lstStyle>
            <a:lvl1pPr>
              <a:defRPr/>
            </a:lvl1pPr>
          </a:lstStyle>
          <a:p>
            <a:pPr>
              <a:defRPr/>
            </a:pPr>
            <a:fld id="{4224E2EC-74CE-458C-B58C-10A4C16D63AD}" type="datetimeFigureOut">
              <a:rPr lang="ru-RU"/>
              <a:pPr>
                <a:defRPr/>
              </a:pPr>
              <a:t>21.09.2022</a:t>
            </a:fld>
            <a:endParaRPr lang="ru-RU"/>
          </a:p>
        </p:txBody>
      </p:sp>
      <p:sp>
        <p:nvSpPr>
          <p:cNvPr id="10" name="Нижний колонтитул 5"/>
          <p:cNvSpPr>
            <a:spLocks noGrp="1"/>
          </p:cNvSpPr>
          <p:nvPr>
            <p:ph type="ftr" sz="quarter" idx="11"/>
          </p:nvPr>
        </p:nvSpPr>
        <p:spPr/>
        <p:txBody>
          <a:bodyPr/>
          <a:lstStyle>
            <a:lvl1pPr>
              <a:defRPr/>
            </a:lvl1pPr>
          </a:lstStyle>
          <a:p>
            <a:pPr>
              <a:defRPr/>
            </a:pPr>
            <a:endParaRPr lang="ru-RU"/>
          </a:p>
        </p:txBody>
      </p:sp>
      <p:sp>
        <p:nvSpPr>
          <p:cNvPr id="11" name="Номер слайда 6"/>
          <p:cNvSpPr>
            <a:spLocks noGrp="1"/>
          </p:cNvSpPr>
          <p:nvPr>
            <p:ph type="sldNum" sz="quarter" idx="12"/>
          </p:nvPr>
        </p:nvSpPr>
        <p:spPr>
          <a:xfrm>
            <a:off x="8077200" y="6356350"/>
            <a:ext cx="609600" cy="365125"/>
          </a:xfrm>
        </p:spPr>
        <p:txBody>
          <a:bodyPr/>
          <a:lstStyle>
            <a:lvl1pPr>
              <a:defRPr smtClean="0"/>
            </a:lvl1pPr>
          </a:lstStyle>
          <a:p>
            <a:pPr>
              <a:defRPr/>
            </a:pPr>
            <a:fld id="{4DDE9031-D68D-4801-92F5-90633F8C5872}" type="slidenum">
              <a:rPr lang="ru-RU" altLang="ru-RU"/>
              <a:pPr>
                <a:defRPr/>
              </a:pPr>
              <a:t>‹#›</a:t>
            </a:fld>
            <a:endParaRPr lang="ru-RU" altLang="ru-RU"/>
          </a:p>
        </p:txBody>
      </p:sp>
    </p:spTree>
    <p:extLst>
      <p:ext uri="{BB962C8B-B14F-4D97-AF65-F5344CB8AC3E}">
        <p14:creationId xmlns:p14="http://schemas.microsoft.com/office/powerpoint/2010/main" val="3263367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Полилиния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8" name="Полилиния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28" name="Заголовок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ru-RU" altLang="ru-RU" smtClean="0"/>
              <a:t>Образец заголовка</a:t>
            </a:r>
            <a:endParaRPr lang="en-US" altLang="ru-RU" smtClean="0"/>
          </a:p>
        </p:txBody>
      </p:sp>
      <p:sp>
        <p:nvSpPr>
          <p:cNvPr id="1029" name="Текст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10" name="Дата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fld id="{8C989F8C-E2E8-4ECD-B82C-BC306104F38C}" type="datetimeFigureOut">
              <a:rPr lang="ru-RU"/>
              <a:pPr>
                <a:defRPr/>
              </a:pPr>
              <a:t>21.09.2022</a:t>
            </a:fld>
            <a:endParaRPr lang="ru-RU"/>
          </a:p>
        </p:txBody>
      </p:sp>
      <p:sp>
        <p:nvSpPr>
          <p:cNvPr id="22" name="Нижний колонтитул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endParaRPr lang="ru-RU"/>
          </a:p>
        </p:txBody>
      </p:sp>
      <p:sp>
        <p:nvSpPr>
          <p:cNvPr id="18" name="Номер слайда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626551"/>
                </a:solidFill>
                <a:latin typeface="Constantia" panose="02030602050306030303" pitchFamily="18" charset="0"/>
              </a:defRPr>
            </a:lvl1pPr>
          </a:lstStyle>
          <a:p>
            <a:pPr>
              <a:defRPr/>
            </a:pPr>
            <a:fld id="{19AC2324-6176-43B4-B055-98E77DEF584E}" type="slidenum">
              <a:rPr lang="ru-RU" altLang="ru-RU"/>
              <a:pPr>
                <a:defRPr/>
              </a:pPr>
              <a:t>‹#›</a:t>
            </a:fld>
            <a:endParaRPr lang="ru-RU" altLang="ru-RU"/>
          </a:p>
        </p:txBody>
      </p:sp>
      <p:grpSp>
        <p:nvGrpSpPr>
          <p:cNvPr id="1033" name="Группа 1"/>
          <p:cNvGrpSpPr>
            <a:grpSpLocks/>
          </p:cNvGrpSpPr>
          <p:nvPr/>
        </p:nvGrpSpPr>
        <p:grpSpPr bwMode="auto">
          <a:xfrm>
            <a:off x="-19050" y="203200"/>
            <a:ext cx="9180513" cy="647700"/>
            <a:chOff x="-19045" y="216550"/>
            <a:chExt cx="9180548" cy="649224"/>
          </a:xfrm>
        </p:grpSpPr>
        <p:sp>
          <p:nvSpPr>
            <p:cNvPr id="12" name="Полилиния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3" name="Полилиния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grpSp>
    </p:spTree>
  </p:cSld>
  <p:clrMap bg1="lt1" tx1="dk1" bg2="lt2" tx2="dk2" accent1="accent1" accent2="accent2" accent3="accent3" accent4="accent4" accent5="accent5" accent6="accent6" hlink="hlink" folHlink="folHlink"/>
  <p:sldLayoutIdLst>
    <p:sldLayoutId id="2147483964" r:id="rId1"/>
    <p:sldLayoutId id="2147483941" r:id="rId2"/>
    <p:sldLayoutId id="2147483965" r:id="rId3"/>
    <p:sldLayoutId id="2147483942" r:id="rId4"/>
    <p:sldLayoutId id="2147483943" r:id="rId5"/>
    <p:sldLayoutId id="2147483944" r:id="rId6"/>
    <p:sldLayoutId id="2147483945" r:id="rId7"/>
    <p:sldLayoutId id="2147483946" r:id="rId8"/>
    <p:sldLayoutId id="2147483966" r:id="rId9"/>
    <p:sldLayoutId id="2147483947" r:id="rId10"/>
    <p:sldLayoutId id="2147483948"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Полилиния 12"/>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2051" name="Полилиния 11"/>
          <p:cNvSpPr>
            <a:spLocks/>
          </p:cNvSpPr>
          <p:nvPr/>
        </p:nvSpPr>
        <p:spPr bwMode="auto">
          <a:xfrm>
            <a:off x="-53975" y="5784850"/>
            <a:ext cx="3802063" cy="838200"/>
          </a:xfrm>
          <a:custGeom>
            <a:avLst/>
            <a:gdLst>
              <a:gd name="T0" fmla="*/ 0 w 5760"/>
              <a:gd name="T1" fmla="*/ 0 h 528"/>
              <a:gd name="T2" fmla="*/ 2147483646 w 5760"/>
              <a:gd name="T3" fmla="*/ 0 h 528"/>
              <a:gd name="T4" fmla="*/ 2147483646 w 5760"/>
              <a:gd name="T5" fmla="*/ 2147483646 h 528"/>
              <a:gd name="T6" fmla="*/ 2147483646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ru-RU"/>
          </a:p>
        </p:txBody>
      </p:sp>
      <p:sp>
        <p:nvSpPr>
          <p:cNvPr id="14" name="Прямоугольный треугольник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5" name="Прямая соединительная линия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Заголовок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ru-RU" smtClean="0"/>
              <a:t>Образец заголовка</a:t>
            </a:r>
            <a:endParaRPr lang="en-US"/>
          </a:p>
        </p:txBody>
      </p:sp>
      <p:sp>
        <p:nvSpPr>
          <p:cNvPr id="2057" name="Текст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10" name="Дата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fld id="{F1990FC3-5736-4FB2-B119-92FF4D75E977}" type="datetimeFigureOut">
              <a:rPr lang="ru-RU"/>
              <a:pPr>
                <a:defRPr/>
              </a:pPr>
              <a:t>21.09.2022</a:t>
            </a:fld>
            <a:endParaRPr lang="ru-RU"/>
          </a:p>
        </p:txBody>
      </p:sp>
      <p:sp>
        <p:nvSpPr>
          <p:cNvPr id="22" name="Нижний колонтитул 21"/>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endParaRPr lang="ru-RU"/>
          </a:p>
        </p:txBody>
      </p:sp>
      <p:sp>
        <p:nvSpPr>
          <p:cNvPr id="18" name="Номер слайда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smtClean="0">
                <a:latin typeface="Lucida Sans Unicode" panose="020B0602030504020204" pitchFamily="34" charset="0"/>
              </a:defRPr>
            </a:lvl1pPr>
          </a:lstStyle>
          <a:p>
            <a:pPr>
              <a:defRPr/>
            </a:pPr>
            <a:fld id="{68684D65-4E88-4652-926C-A0C3C73FB89E}"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967" r:id="rId1"/>
    <p:sldLayoutId id="2147483949" r:id="rId2"/>
    <p:sldLayoutId id="2147483968" r:id="rId3"/>
    <p:sldLayoutId id="2147483969" r:id="rId4"/>
    <p:sldLayoutId id="2147483970" r:id="rId5"/>
    <p:sldLayoutId id="2147483971" r:id="rId6"/>
    <p:sldLayoutId id="2147483950" r:id="rId7"/>
    <p:sldLayoutId id="2147483972" r:id="rId8"/>
    <p:sldLayoutId id="2147483973" r:id="rId9"/>
    <p:sldLayoutId id="2147483951" r:id="rId10"/>
    <p:sldLayoutId id="2147483952"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Объект 9"/>
          <p:cNvSpPr>
            <a:spLocks noGrp="1"/>
          </p:cNvSpPr>
          <p:nvPr>
            <p:ph idx="1"/>
          </p:nvPr>
        </p:nvSpPr>
        <p:spPr>
          <a:xfrm>
            <a:off x="467544" y="1556792"/>
            <a:ext cx="8229600" cy="4233862"/>
          </a:xfrm>
        </p:spPr>
        <p:txBody>
          <a:bodyPr/>
          <a:lstStyle/>
          <a:p>
            <a:pPr marL="109537" indent="0" algn="ctr">
              <a:buFont typeface="Wingdings 3" panose="05040102010807070707" pitchFamily="18" charset="2"/>
              <a:buNone/>
              <a:defRPr/>
            </a:pPr>
            <a:r>
              <a:rPr lang="en-US" sz="3000" b="1" dirty="0" err="1" smtClean="0">
                <a:solidFill>
                  <a:srgbClr val="10087A"/>
                </a:solidFill>
                <a:latin typeface="Algerian" pitchFamily="82" charset="0"/>
              </a:rPr>
              <a:t>Reja</a:t>
            </a:r>
            <a:r>
              <a:rPr lang="en-US" sz="3000" b="1" dirty="0" smtClean="0">
                <a:solidFill>
                  <a:srgbClr val="10087A"/>
                </a:solidFill>
                <a:latin typeface="Algerian" pitchFamily="82" charset="0"/>
              </a:rPr>
              <a:t>:</a:t>
            </a:r>
          </a:p>
          <a:p>
            <a:pPr>
              <a:defRPr/>
            </a:pPr>
            <a:r>
              <a:rPr lang="en-US" sz="3000" b="1" dirty="0">
                <a:solidFill>
                  <a:srgbClr val="10087A"/>
                </a:solidFill>
              </a:rPr>
              <a:t>1.	</a:t>
            </a:r>
            <a:r>
              <a:rPr lang="en-US" sz="3000" b="1" dirty="0" err="1" smtClean="0">
                <a:solidFill>
                  <a:srgbClr val="10087A"/>
                </a:solidFill>
              </a:rPr>
              <a:t>Bronza</a:t>
            </a:r>
            <a:r>
              <a:rPr lang="en-US" sz="3000" b="1" dirty="0" smtClean="0">
                <a:solidFill>
                  <a:srgbClr val="10087A"/>
                </a:solidFill>
              </a:rPr>
              <a:t> </a:t>
            </a:r>
            <a:r>
              <a:rPr lang="en-US" sz="3000" b="1" dirty="0" err="1" smtClean="0">
                <a:solidFill>
                  <a:srgbClr val="10087A"/>
                </a:solidFill>
              </a:rPr>
              <a:t>davri</a:t>
            </a:r>
            <a:r>
              <a:rPr lang="en-US" sz="3000" b="1" dirty="0" smtClean="0">
                <a:solidFill>
                  <a:srgbClr val="10087A"/>
                </a:solidFill>
              </a:rPr>
              <a:t> </a:t>
            </a:r>
            <a:r>
              <a:rPr lang="en-US" sz="3000" b="1" dirty="0" err="1" smtClean="0">
                <a:solidFill>
                  <a:srgbClr val="10087A"/>
                </a:solidFill>
              </a:rPr>
              <a:t>xususiyatlari</a:t>
            </a:r>
            <a:r>
              <a:rPr lang="en-US" sz="3000" b="1" dirty="0">
                <a:solidFill>
                  <a:srgbClr val="10087A"/>
                </a:solidFill>
              </a:rPr>
              <a:t>;</a:t>
            </a:r>
          </a:p>
          <a:p>
            <a:pPr>
              <a:defRPr/>
            </a:pPr>
            <a:r>
              <a:rPr lang="en-US" sz="3000" b="1" dirty="0">
                <a:solidFill>
                  <a:srgbClr val="10087A"/>
                </a:solidFill>
              </a:rPr>
              <a:t>2.	</a:t>
            </a:r>
            <a:r>
              <a:rPr lang="en-US" sz="3000" b="1" dirty="0" err="1" smtClean="0">
                <a:solidFill>
                  <a:srgbClr val="10087A"/>
                </a:solidFill>
              </a:rPr>
              <a:t>Ziroatchilik</a:t>
            </a:r>
            <a:r>
              <a:rPr lang="en-US" sz="3000" b="1" dirty="0" smtClean="0">
                <a:solidFill>
                  <a:srgbClr val="10087A"/>
                </a:solidFill>
              </a:rPr>
              <a:t> </a:t>
            </a:r>
            <a:r>
              <a:rPr lang="en-US" sz="3000" b="1" dirty="0" err="1">
                <a:solidFill>
                  <a:srgbClr val="10087A"/>
                </a:solidFill>
              </a:rPr>
              <a:t>va</a:t>
            </a:r>
            <a:r>
              <a:rPr lang="en-US" sz="3000" b="1" dirty="0">
                <a:solidFill>
                  <a:srgbClr val="10087A"/>
                </a:solidFill>
              </a:rPr>
              <a:t> </a:t>
            </a:r>
            <a:r>
              <a:rPr lang="en-US" sz="3000" b="1" dirty="0" err="1">
                <a:solidFill>
                  <a:srgbClr val="10087A"/>
                </a:solidFill>
              </a:rPr>
              <a:t>chorvadorlarning</a:t>
            </a:r>
            <a:r>
              <a:rPr lang="en-US" sz="3000" b="1" dirty="0">
                <a:solidFill>
                  <a:srgbClr val="10087A"/>
                </a:solidFill>
              </a:rPr>
              <a:t> </a:t>
            </a:r>
            <a:r>
              <a:rPr lang="en-US" sz="3000" b="1" dirty="0" err="1">
                <a:solidFill>
                  <a:srgbClr val="10087A"/>
                </a:solidFill>
              </a:rPr>
              <a:t>madaniyatlari</a:t>
            </a:r>
            <a:r>
              <a:rPr lang="en-US" sz="3000" b="1" dirty="0">
                <a:solidFill>
                  <a:srgbClr val="10087A"/>
                </a:solidFill>
              </a:rPr>
              <a:t> </a:t>
            </a:r>
            <a:r>
              <a:rPr lang="en-US" sz="3000" b="1" dirty="0" err="1">
                <a:solidFill>
                  <a:srgbClr val="10087A"/>
                </a:solidFill>
              </a:rPr>
              <a:t>doirasining</a:t>
            </a:r>
            <a:r>
              <a:rPr lang="en-US" sz="3000" b="1" dirty="0">
                <a:solidFill>
                  <a:srgbClr val="10087A"/>
                </a:solidFill>
              </a:rPr>
              <a:t> </a:t>
            </a:r>
            <a:r>
              <a:rPr lang="en-US" sz="3000" b="1" dirty="0" err="1">
                <a:solidFill>
                  <a:srgbClr val="10087A"/>
                </a:solidFill>
              </a:rPr>
              <a:t>kengayib</a:t>
            </a:r>
            <a:r>
              <a:rPr lang="en-US" sz="3000" b="1" dirty="0">
                <a:solidFill>
                  <a:srgbClr val="10087A"/>
                </a:solidFill>
              </a:rPr>
              <a:t> </a:t>
            </a:r>
            <a:r>
              <a:rPr lang="en-US" sz="3000" b="1" dirty="0" err="1">
                <a:solidFill>
                  <a:srgbClr val="10087A"/>
                </a:solidFill>
              </a:rPr>
              <a:t>borishi</a:t>
            </a:r>
            <a:r>
              <a:rPr lang="en-US" sz="3000" b="1" dirty="0">
                <a:solidFill>
                  <a:srgbClr val="10087A"/>
                </a:solidFill>
              </a:rPr>
              <a:t>. </a:t>
            </a:r>
          </a:p>
          <a:p>
            <a:pPr>
              <a:defRPr/>
            </a:pPr>
            <a:r>
              <a:rPr lang="en-US" sz="3000" b="1" dirty="0">
                <a:solidFill>
                  <a:srgbClr val="10087A"/>
                </a:solidFill>
              </a:rPr>
              <a:t>3. </a:t>
            </a:r>
            <a:r>
              <a:rPr lang="en-US" sz="3000" b="1" dirty="0" err="1">
                <a:solidFill>
                  <a:srgbClr val="10087A"/>
                </a:solidFill>
              </a:rPr>
              <a:t>Ijtimoiy-iqtisodiy</a:t>
            </a:r>
            <a:r>
              <a:rPr lang="en-US" sz="3000" b="1" dirty="0">
                <a:solidFill>
                  <a:srgbClr val="10087A"/>
                </a:solidFill>
              </a:rPr>
              <a:t> </a:t>
            </a:r>
            <a:r>
              <a:rPr lang="en-US" sz="3000" b="1" dirty="0" err="1">
                <a:solidFill>
                  <a:srgbClr val="10087A"/>
                </a:solidFill>
              </a:rPr>
              <a:t>munosabatlar</a:t>
            </a:r>
            <a:r>
              <a:rPr lang="en-US" sz="3000" b="1" dirty="0">
                <a:solidFill>
                  <a:srgbClr val="10087A"/>
                </a:solidFill>
              </a:rPr>
              <a:t>. </a:t>
            </a:r>
            <a:r>
              <a:rPr lang="en-US" sz="3000" b="1" dirty="0" err="1">
                <a:solidFill>
                  <a:srgbClr val="10087A"/>
                </a:solidFill>
              </a:rPr>
              <a:t>Madaniy</a:t>
            </a:r>
            <a:r>
              <a:rPr lang="en-US" sz="3000" b="1" dirty="0">
                <a:solidFill>
                  <a:srgbClr val="10087A"/>
                </a:solidFill>
              </a:rPr>
              <a:t> </a:t>
            </a:r>
            <a:r>
              <a:rPr lang="en-US" sz="3000" b="1" dirty="0" err="1">
                <a:solidFill>
                  <a:srgbClr val="10087A"/>
                </a:solidFill>
              </a:rPr>
              <a:t>aloqalar</a:t>
            </a:r>
            <a:r>
              <a:rPr lang="en-US" sz="3000" b="1" dirty="0">
                <a:solidFill>
                  <a:srgbClr val="10087A"/>
                </a:solidFill>
              </a:rPr>
              <a:t> </a:t>
            </a:r>
            <a:r>
              <a:rPr lang="en-US" sz="3000" b="1" dirty="0" err="1" smtClean="0">
                <a:solidFill>
                  <a:srgbClr val="10087A"/>
                </a:solidFill>
              </a:rPr>
              <a:t>va</a:t>
            </a:r>
            <a:r>
              <a:rPr lang="en-US" sz="3000" b="1" dirty="0" smtClean="0">
                <a:solidFill>
                  <a:srgbClr val="10087A"/>
                </a:solidFill>
              </a:rPr>
              <a:t> </a:t>
            </a:r>
            <a:r>
              <a:rPr lang="en-US" sz="3000" b="1" dirty="0" err="1" smtClean="0">
                <a:solidFill>
                  <a:srgbClr val="10087A"/>
                </a:solidFill>
              </a:rPr>
              <a:t>etnik</a:t>
            </a:r>
            <a:r>
              <a:rPr lang="en-US" sz="3000" b="1" dirty="0" smtClean="0">
                <a:solidFill>
                  <a:srgbClr val="10087A"/>
                </a:solidFill>
              </a:rPr>
              <a:t> </a:t>
            </a:r>
            <a:r>
              <a:rPr lang="en-US" sz="3000" b="1" dirty="0" err="1">
                <a:solidFill>
                  <a:srgbClr val="10087A"/>
                </a:solidFill>
              </a:rPr>
              <a:t>jarayonlar</a:t>
            </a:r>
            <a:endParaRPr lang="en-US" sz="3000" b="1" dirty="0">
              <a:solidFill>
                <a:srgbClr val="10087A"/>
              </a:solidFill>
            </a:endParaRPr>
          </a:p>
          <a:p>
            <a:pPr>
              <a:defRPr/>
            </a:pPr>
            <a:r>
              <a:rPr lang="en-US" sz="3000" b="1" dirty="0" smtClean="0">
                <a:solidFill>
                  <a:srgbClr val="10087A"/>
                </a:solidFill>
              </a:rPr>
              <a:t>4. </a:t>
            </a:r>
            <a:r>
              <a:rPr lang="en-US" sz="3000" b="1" dirty="0" err="1" smtClean="0">
                <a:solidFill>
                  <a:srgbClr val="10087A"/>
                </a:solidFill>
              </a:rPr>
              <a:t>Temir</a:t>
            </a:r>
            <a:r>
              <a:rPr lang="en-US" sz="3000" b="1" dirty="0" smtClean="0">
                <a:solidFill>
                  <a:srgbClr val="10087A"/>
                </a:solidFill>
              </a:rPr>
              <a:t> </a:t>
            </a:r>
            <a:r>
              <a:rPr lang="en-US" sz="3000" b="1" dirty="0" err="1" smtClean="0">
                <a:solidFill>
                  <a:srgbClr val="10087A"/>
                </a:solidFill>
              </a:rPr>
              <a:t>davri</a:t>
            </a:r>
            <a:r>
              <a:rPr lang="en-US" sz="3000" b="1" dirty="0" smtClean="0">
                <a:solidFill>
                  <a:srgbClr val="10087A"/>
                </a:solidFill>
              </a:rPr>
              <a:t> </a:t>
            </a:r>
            <a:r>
              <a:rPr lang="en-US" sz="3000" b="1" dirty="0" err="1" smtClean="0">
                <a:solidFill>
                  <a:srgbClr val="10087A"/>
                </a:solidFill>
              </a:rPr>
              <a:t>manzilgohlari</a:t>
            </a:r>
            <a:r>
              <a:rPr lang="en-US" sz="3000" b="1" dirty="0" smtClean="0">
                <a:solidFill>
                  <a:srgbClr val="10087A"/>
                </a:solidFill>
              </a:rPr>
              <a:t>. </a:t>
            </a:r>
            <a:r>
              <a:rPr lang="en-US" sz="3000" b="1" dirty="0" err="1" smtClean="0">
                <a:solidFill>
                  <a:srgbClr val="10087A"/>
                </a:solidFill>
              </a:rPr>
              <a:t>Ijtimoiy</a:t>
            </a:r>
            <a:r>
              <a:rPr lang="en-US" sz="3000" b="1" dirty="0" smtClean="0">
                <a:solidFill>
                  <a:srgbClr val="10087A"/>
                </a:solidFill>
              </a:rPr>
              <a:t> </a:t>
            </a:r>
            <a:r>
              <a:rPr lang="en-US" sz="3000" b="1" dirty="0" err="1" smtClean="0">
                <a:solidFill>
                  <a:srgbClr val="10087A"/>
                </a:solidFill>
              </a:rPr>
              <a:t>munosabatlarda</a:t>
            </a:r>
            <a:r>
              <a:rPr lang="en-US" sz="3000" b="1" dirty="0" smtClean="0">
                <a:solidFill>
                  <a:srgbClr val="10087A"/>
                </a:solidFill>
              </a:rPr>
              <a:t> </a:t>
            </a:r>
            <a:r>
              <a:rPr lang="en-US" sz="3000" b="1" dirty="0" err="1" smtClean="0">
                <a:solidFill>
                  <a:srgbClr val="10087A"/>
                </a:solidFill>
              </a:rPr>
              <a:t>yuz</a:t>
            </a:r>
            <a:r>
              <a:rPr lang="en-US" sz="3000" b="1" dirty="0" smtClean="0">
                <a:solidFill>
                  <a:srgbClr val="10087A"/>
                </a:solidFill>
              </a:rPr>
              <a:t> </a:t>
            </a:r>
            <a:r>
              <a:rPr lang="en-US" sz="3000" b="1" dirty="0" err="1" smtClean="0">
                <a:solidFill>
                  <a:srgbClr val="10087A"/>
                </a:solidFill>
              </a:rPr>
              <a:t>bergan</a:t>
            </a:r>
            <a:r>
              <a:rPr lang="en-US" sz="3000" b="1" dirty="0" smtClean="0">
                <a:solidFill>
                  <a:srgbClr val="10087A"/>
                </a:solidFill>
              </a:rPr>
              <a:t> </a:t>
            </a:r>
            <a:r>
              <a:rPr lang="en-US" sz="3000" b="1" dirty="0" err="1" smtClean="0">
                <a:solidFill>
                  <a:srgbClr val="10087A"/>
                </a:solidFill>
              </a:rPr>
              <a:t>o’zgarishlar</a:t>
            </a:r>
            <a:r>
              <a:rPr lang="en-US" sz="3000" b="1" dirty="0">
                <a:solidFill>
                  <a:srgbClr val="10087A"/>
                </a:solidFill>
              </a:rPr>
              <a:t>.</a:t>
            </a:r>
            <a:endParaRPr lang="en-US" sz="3000" b="1" dirty="0" smtClean="0">
              <a:solidFill>
                <a:srgbClr val="10087A"/>
              </a:solidFill>
            </a:endParaRPr>
          </a:p>
        </p:txBody>
      </p:sp>
      <p:sp>
        <p:nvSpPr>
          <p:cNvPr id="2" name="Заголовок 1"/>
          <p:cNvSpPr>
            <a:spLocks noGrp="1"/>
          </p:cNvSpPr>
          <p:nvPr>
            <p:ph type="title"/>
          </p:nvPr>
        </p:nvSpPr>
        <p:spPr>
          <a:xfrm>
            <a:off x="457200" y="274638"/>
            <a:ext cx="8229600" cy="1426170"/>
          </a:xfrm>
          <a:scene3d>
            <a:camera prst="perspectiveFront"/>
            <a:lightRig rig="threePt" dir="t"/>
          </a:scene3d>
        </p:spPr>
        <p:txBody>
          <a:bodyPr>
            <a:noAutofit/>
          </a:bodyPr>
          <a:lstStyle/>
          <a:p>
            <a:pPr algn="ctr" eaLnBrk="1" fontAlgn="auto" hangingPunct="1">
              <a:spcAft>
                <a:spcPts val="0"/>
              </a:spcAft>
              <a:defRPr/>
            </a:pPr>
            <a:r>
              <a:rPr lang="en-US" sz="2800" smtClean="0">
                <a:solidFill>
                  <a:srgbClr val="7030A0"/>
                </a:solidFill>
                <a:effectLst>
                  <a:outerShdw blurRad="38100" dist="38100" dir="2700000" algn="tl">
                    <a:srgbClr val="000000">
                      <a:alpha val="43137"/>
                    </a:srgbClr>
                  </a:outerShdw>
                </a:effectLst>
                <a:latin typeface="Algerian" pitchFamily="82" charset="0"/>
                <a:ea typeface="Cambria Math" pitchFamily="18" charset="0"/>
              </a:rPr>
              <a:t>6-mavzu</a:t>
            </a:r>
            <a:r>
              <a:rPr lang="en-US" sz="2800" dirty="0" smtClean="0">
                <a:solidFill>
                  <a:srgbClr val="7030A0"/>
                </a:solidFill>
                <a:effectLst>
                  <a:outerShdw blurRad="38100" dist="38100" dir="2700000" algn="tl">
                    <a:srgbClr val="000000">
                      <a:alpha val="43137"/>
                    </a:srgbClr>
                  </a:outerShdw>
                </a:effectLst>
                <a:latin typeface="Algerian" pitchFamily="82" charset="0"/>
                <a:ea typeface="Cambria Math" pitchFamily="18" charset="0"/>
              </a:rPr>
              <a:t>: </a:t>
            </a:r>
            <a:r>
              <a:rPr lang="en-US" sz="3200" dirty="0" err="1" smtClean="0">
                <a:solidFill>
                  <a:srgbClr val="7030A0"/>
                </a:solidFill>
                <a:effectLst/>
                <a:latin typeface="Algerian" pitchFamily="82" charset="0"/>
              </a:rPr>
              <a:t>Bronza</a:t>
            </a:r>
            <a:r>
              <a:rPr lang="en-US" sz="3200" dirty="0" smtClean="0">
                <a:solidFill>
                  <a:srgbClr val="7030A0"/>
                </a:solidFill>
                <a:effectLst/>
                <a:latin typeface="Algerian" pitchFamily="82" charset="0"/>
              </a:rPr>
              <a:t> </a:t>
            </a:r>
            <a:r>
              <a:rPr lang="en-US" sz="3200" dirty="0" err="1" smtClean="0">
                <a:solidFill>
                  <a:srgbClr val="7030A0"/>
                </a:solidFill>
                <a:effectLst/>
                <a:latin typeface="Algerian" pitchFamily="82" charset="0"/>
              </a:rPr>
              <a:t>va</a:t>
            </a:r>
            <a:r>
              <a:rPr lang="en-US" sz="3200" dirty="0" smtClean="0">
                <a:solidFill>
                  <a:srgbClr val="7030A0"/>
                </a:solidFill>
                <a:effectLst/>
                <a:latin typeface="Algerian" pitchFamily="82" charset="0"/>
              </a:rPr>
              <a:t> </a:t>
            </a:r>
            <a:r>
              <a:rPr lang="en-US" sz="3200" dirty="0" err="1" smtClean="0">
                <a:solidFill>
                  <a:srgbClr val="7030A0"/>
                </a:solidFill>
                <a:effectLst/>
                <a:latin typeface="Algerian" pitchFamily="82" charset="0"/>
              </a:rPr>
              <a:t>temir</a:t>
            </a:r>
            <a:r>
              <a:rPr lang="en-US" sz="3200" dirty="0" smtClean="0">
                <a:solidFill>
                  <a:srgbClr val="7030A0"/>
                </a:solidFill>
                <a:effectLst/>
                <a:latin typeface="Algerian" pitchFamily="82" charset="0"/>
              </a:rPr>
              <a:t> </a:t>
            </a:r>
            <a:r>
              <a:rPr lang="en-US" sz="3200" dirty="0" err="1" smtClean="0">
                <a:solidFill>
                  <a:srgbClr val="7030A0"/>
                </a:solidFill>
                <a:effectLst/>
                <a:latin typeface="Algerian" pitchFamily="82" charset="0"/>
              </a:rPr>
              <a:t>davri</a:t>
            </a:r>
            <a:r>
              <a:rPr lang="en-US" sz="3200" dirty="0" smtClean="0">
                <a:solidFill>
                  <a:srgbClr val="7030A0"/>
                </a:solidFill>
                <a:effectLst/>
                <a:latin typeface="Algerian" pitchFamily="82" charset="0"/>
              </a:rPr>
              <a:t> </a:t>
            </a:r>
            <a:r>
              <a:rPr lang="en-US" sz="3200" dirty="0" err="1" smtClean="0">
                <a:solidFill>
                  <a:srgbClr val="7030A0"/>
                </a:solidFill>
                <a:effectLst/>
                <a:latin typeface="Algerian" pitchFamily="82" charset="0"/>
              </a:rPr>
              <a:t>tarixi</a:t>
            </a:r>
            <a:endParaRPr lang="ru-RU" sz="3200" dirty="0">
              <a:solidFill>
                <a:srgbClr val="7030A0"/>
              </a:solidFill>
              <a:effectLst>
                <a:outerShdw blurRad="38100" dist="38100" dir="2700000" algn="tl">
                  <a:srgbClr val="000000">
                    <a:alpha val="43137"/>
                  </a:srgbClr>
                </a:outerShdw>
              </a:effectLst>
              <a:latin typeface="Mistral" pitchFamily="66" charset="0"/>
              <a:ea typeface="Cambria Math"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237638" y="-243408"/>
            <a:ext cx="8640960" cy="6768752"/>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fontAlgn="auto" hangingPunct="1">
              <a:spcBef>
                <a:spcPts val="0"/>
              </a:spcBef>
              <a:spcAft>
                <a:spcPts val="0"/>
              </a:spcAft>
              <a:defRPr/>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Mil.avv</a:t>
            </a:r>
            <a:r>
              <a:rPr lang="en-US" sz="2400" dirty="0">
                <a:latin typeface="Times New Roman" pitchFamily="18" charset="0"/>
                <a:cs typeface="Times New Roman" pitchFamily="18" charset="0"/>
              </a:rPr>
              <a:t>. III–II </a:t>
            </a:r>
            <a:r>
              <a:rPr lang="en-US" sz="2400" dirty="0" err="1">
                <a:latin typeface="Times New Roman" pitchFamily="18" charset="0"/>
                <a:cs typeface="Times New Roman" pitchFamily="18" charset="0"/>
              </a:rPr>
              <a:t>ming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yilliklarda</a:t>
            </a:r>
            <a:r>
              <a:rPr lang="en-US" sz="2400" dirty="0">
                <a:latin typeface="Times New Roman" pitchFamily="18" charset="0"/>
                <a:cs typeface="Times New Roman" pitchFamily="18" charset="0"/>
              </a:rPr>
              <a:t> </a:t>
            </a:r>
            <a:r>
              <a:rPr lang="en-US" sz="2400" b="1" dirty="0" err="1">
                <a:latin typeface="Times New Roman" pitchFamily="18" charset="0"/>
                <a:cs typeface="Times New Roman" pitchFamily="18" charset="0"/>
              </a:rPr>
              <a:t>dehqonchilik</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chorvachilik</a:t>
            </a:r>
            <a:r>
              <a:rPr lang="en-US" sz="2400" b="1" dirty="0">
                <a:latin typeface="Times New Roman" pitchFamily="18" charset="0"/>
                <a:cs typeface="Times New Roman" pitchFamily="18" charset="0"/>
              </a:rPr>
              <a: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O‘rta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Osiyoning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dastlabki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o‘choqlaridan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sharq</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tomonga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ya’ni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hozirgi</a:t>
            </a:r>
            <a:r>
              <a:rPr lang="en-US" sz="2400" dirty="0">
                <a:latin typeface="Times New Roman" pitchFamily="18" charset="0"/>
                <a:cs typeface="Times New Roman" pitchFamily="18" charset="0"/>
              </a:rPr>
              <a:t> </a:t>
            </a:r>
            <a:r>
              <a:rPr lang="en-US" sz="2400" b="1" dirty="0" err="1">
                <a:solidFill>
                  <a:srgbClr val="10087A"/>
                </a:solidFill>
                <a:latin typeface="Times New Roman" pitchFamily="18" charset="0"/>
                <a:cs typeface="Times New Roman" pitchFamily="18" charset="0"/>
              </a:rPr>
              <a:t>O‘zbekiston</a:t>
            </a:r>
            <a:r>
              <a:rPr lang="en-US" sz="2400" b="1" dirty="0">
                <a:solidFill>
                  <a:srgbClr val="10087A"/>
                </a:solidFill>
                <a:latin typeface="Times New Roman" pitchFamily="18" charset="0"/>
                <a:cs typeface="Times New Roman" pitchFamily="18" charset="0"/>
              </a:rPr>
              <a:t> </a:t>
            </a:r>
            <a:r>
              <a:rPr lang="en-US" sz="2400" b="1" dirty="0" err="1">
                <a:solidFill>
                  <a:srgbClr val="10087A"/>
                </a:solidFill>
                <a:latin typeface="Times New Roman" pitchFamily="18" charset="0"/>
                <a:cs typeface="Times New Roman" pitchFamily="18" charset="0"/>
              </a:rPr>
              <a:t>va</a:t>
            </a:r>
            <a:r>
              <a:rPr lang="en-US" sz="2400" b="1" dirty="0">
                <a:solidFill>
                  <a:srgbClr val="10087A"/>
                </a:solidFill>
                <a:latin typeface="Times New Roman" pitchFamily="18" charset="0"/>
                <a:cs typeface="Times New Roman" pitchFamily="18" charset="0"/>
              </a:rPr>
              <a:t> </a:t>
            </a:r>
            <a:r>
              <a:rPr lang="en-US" sz="2400" b="1" dirty="0" err="1">
                <a:solidFill>
                  <a:srgbClr val="10087A"/>
                </a:solidFill>
                <a:latin typeface="Times New Roman" pitchFamily="18" charset="0"/>
                <a:cs typeface="Times New Roman" pitchFamily="18" charset="0"/>
              </a:rPr>
              <a:t>Tojikiston</a:t>
            </a:r>
            <a:r>
              <a:rPr lang="en-US" sz="2400" b="1" dirty="0">
                <a:solidFill>
                  <a:srgbClr val="10087A"/>
                </a:solidFill>
                <a:latin typeface="Times New Roman" pitchFamily="18" charset="0"/>
                <a:cs typeface="Times New Roman" pitchFamily="18" charset="0"/>
              </a:rPr>
              <a:t> </a:t>
            </a:r>
            <a:r>
              <a:rPr lang="en-US" sz="2400" dirty="0" err="1">
                <a:latin typeface="Times New Roman" pitchFamily="18" charset="0"/>
                <a:cs typeface="Times New Roman" pitchFamily="18" charset="0"/>
              </a:rPr>
              <a:t>hududlariga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keng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tarqala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boshlaydi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Bronza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davridagi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dehqonchilik</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aholisining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tarixini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o‘rganish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uchun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O‘zbekistonning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turli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viloyatlarida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necha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qadimgi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yodgorliklar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topib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tekshirilgan</a:t>
            </a:r>
            <a:r>
              <a:rPr lang="en-US" sz="2400" dirty="0">
                <a:latin typeface="Times New Roman" pitchFamily="18" charset="0"/>
                <a:cs typeface="Times New Roman" pitchFamily="18" charset="0"/>
              </a:rPr>
              <a:t>. </a:t>
            </a:r>
          </a:p>
          <a:p>
            <a:pPr algn="just" eaLnBrk="1" fontAlgn="auto" hangingPunct="1">
              <a:spcBef>
                <a:spcPts val="0"/>
              </a:spcBef>
              <a:spcAft>
                <a:spcPts val="0"/>
              </a:spcAft>
              <a:defRPr/>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Bronza</a:t>
            </a:r>
            <a:r>
              <a:rPr lang="en-US" sz="2400" dirty="0" smtClean="0">
                <a:latin typeface="Times New Roman" pitchFamily="18" charset="0"/>
                <a:cs typeface="Times New Roman" pitchFamily="18" charset="0"/>
              </a:rPr>
              <a:t> </a:t>
            </a:r>
            <a:r>
              <a:rPr lang="en-US" sz="2400" dirty="0" err="1">
                <a:latin typeface="Times New Roman" pitchFamily="18" charset="0"/>
                <a:cs typeface="Times New Roman" pitchFamily="18" charset="0"/>
              </a:rPr>
              <a:t>davrining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xo‘jalik</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sohasida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erishgan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katta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muvaffaqiyatlaridan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biri</a:t>
            </a:r>
            <a:r>
              <a:rPr lang="en-US" sz="2400" dirty="0">
                <a:latin typeface="Times New Roman" pitchFamily="18" charset="0"/>
                <a:cs typeface="Times New Roman" pitchFamily="18" charset="0"/>
              </a:rPr>
              <a:t> – </a:t>
            </a:r>
            <a:r>
              <a:rPr lang="en-US" sz="2400" dirty="0" err="1">
                <a:latin typeface="Times New Roman" pitchFamily="18" charset="0"/>
                <a:cs typeface="Times New Roman" pitchFamily="18" charset="0"/>
              </a:rPr>
              <a:t>bu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qadimgi</a:t>
            </a:r>
            <a:r>
              <a:rPr lang="en-US" sz="2400" dirty="0">
                <a:latin typeface="Times New Roman" pitchFamily="18" charset="0"/>
                <a:cs typeface="Times New Roman" pitchFamily="18" charset="0"/>
              </a:rPr>
              <a:t> </a:t>
            </a:r>
            <a:r>
              <a:rPr lang="en-US" sz="2400" b="1" dirty="0" err="1">
                <a:latin typeface="Times New Roman" pitchFamily="18" charset="0"/>
                <a:cs typeface="Times New Roman" pitchFamily="18" charset="0"/>
              </a:rPr>
              <a:t>dehqonchilikning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keng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yoyilishidan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tashqari</a:t>
            </a:r>
            <a:r>
              <a:rPr lang="en-US" sz="2400" dirty="0">
                <a:latin typeface="Times New Roman" pitchFamily="18" charset="0"/>
                <a:cs typeface="Times New Roman" pitchFamily="18" charset="0"/>
              </a:rPr>
              <a:t>, </a:t>
            </a:r>
            <a:r>
              <a:rPr lang="en-US" sz="2400" b="1" i="1" dirty="0" err="1">
                <a:solidFill>
                  <a:srgbClr val="10087A"/>
                </a:solidFill>
                <a:latin typeface="Times New Roman" pitchFamily="18" charset="0"/>
                <a:cs typeface="Times New Roman" pitchFamily="18" charset="0"/>
              </a:rPr>
              <a:t>mil.avv</a:t>
            </a:r>
            <a:r>
              <a:rPr lang="en-US" sz="2400" b="1" i="1" dirty="0">
                <a:solidFill>
                  <a:srgbClr val="10087A"/>
                </a:solidFill>
                <a:latin typeface="Times New Roman" pitchFamily="18" charset="0"/>
                <a:cs typeface="Times New Roman" pitchFamily="18" charset="0"/>
              </a:rPr>
              <a:t>. II </a:t>
            </a:r>
            <a:r>
              <a:rPr lang="en-US" sz="2400" b="1" i="1" dirty="0" err="1">
                <a:solidFill>
                  <a:srgbClr val="10087A"/>
                </a:solidFill>
                <a:latin typeface="Times New Roman" pitchFamily="18" charset="0"/>
                <a:cs typeface="Times New Roman" pitchFamily="18" charset="0"/>
              </a:rPr>
              <a:t>ming</a:t>
            </a:r>
            <a:r>
              <a:rPr lang="en-US" sz="2400" b="1" i="1" dirty="0">
                <a:solidFill>
                  <a:srgbClr val="10087A"/>
                </a:solidFill>
                <a:latin typeface="Times New Roman" pitchFamily="18" charset="0"/>
                <a:cs typeface="Times New Roman" pitchFamily="18" charset="0"/>
              </a:rPr>
              <a:t> </a:t>
            </a:r>
            <a:r>
              <a:rPr lang="en-US" sz="2400" b="1" i="1" dirty="0" err="1">
                <a:solidFill>
                  <a:srgbClr val="10087A"/>
                </a:solidFill>
                <a:latin typeface="Times New Roman" pitchFamily="18" charset="0"/>
                <a:cs typeface="Times New Roman" pitchFamily="18" charset="0"/>
              </a:rPr>
              <a:t>yillikning</a:t>
            </a:r>
            <a:r>
              <a:rPr lang="en-US" sz="2400" b="1" i="1" dirty="0">
                <a:solidFill>
                  <a:srgbClr val="10087A"/>
                </a:solidFill>
                <a:latin typeface="Times New Roman" pitchFamily="18" charset="0"/>
                <a:cs typeface="Times New Roman" pitchFamily="18" charset="0"/>
              </a:rPr>
              <a:t> </a:t>
            </a:r>
            <a:r>
              <a:rPr lang="en-US" sz="2400" b="1" i="1" dirty="0" err="1">
                <a:solidFill>
                  <a:srgbClr val="10087A"/>
                </a:solidFill>
                <a:latin typeface="Times New Roman" pitchFamily="18" charset="0"/>
                <a:cs typeface="Times New Roman" pitchFamily="18" charset="0"/>
              </a:rPr>
              <a:t>ikkinchi</a:t>
            </a:r>
            <a:r>
              <a:rPr lang="en-US" sz="2400" b="1" i="1" dirty="0">
                <a:solidFill>
                  <a:srgbClr val="10087A"/>
                </a:solidFill>
                <a:latin typeface="Times New Roman" pitchFamily="18" charset="0"/>
                <a:cs typeface="Times New Roman" pitchFamily="18" charset="0"/>
              </a:rPr>
              <a:t> </a:t>
            </a:r>
            <a:r>
              <a:rPr lang="en-US" sz="2400" b="1" i="1" dirty="0" err="1">
                <a:solidFill>
                  <a:srgbClr val="10087A"/>
                </a:solidFill>
                <a:latin typeface="Times New Roman" pitchFamily="18" charset="0"/>
                <a:cs typeface="Times New Roman" pitchFamily="18" charset="0"/>
              </a:rPr>
              <a:t>yarmida</a:t>
            </a:r>
            <a:r>
              <a:rPr lang="en-US" sz="2400" dirty="0">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chorvachilikning</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dehqonchilikdan</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maxsus</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xo‘jalik</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sifatida</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ajralib</a:t>
            </a:r>
            <a:r>
              <a:rPr lang="en-US" sz="2400" b="1" dirty="0">
                <a:solidFill>
                  <a:srgbClr val="FF0000"/>
                </a:solidFill>
                <a:latin typeface="Times New Roman" pitchFamily="18" charset="0"/>
                <a:cs typeface="Times New Roman" pitchFamily="18" charset="0"/>
              </a:rPr>
              <a:t> </a:t>
            </a:r>
            <a:r>
              <a:rPr lang="en-US" sz="2400" b="1" dirty="0" err="1">
                <a:solidFill>
                  <a:srgbClr val="FF0000"/>
                </a:solidFill>
                <a:latin typeface="Times New Roman" pitchFamily="18" charset="0"/>
                <a:cs typeface="Times New Roman" pitchFamily="18" charset="0"/>
              </a:rPr>
              <a:t>chiqishidir</a:t>
            </a:r>
            <a:r>
              <a:rPr lang="en-US" sz="2400" b="1" dirty="0">
                <a:solidFill>
                  <a:srgbClr val="FF0000"/>
                </a:solidFill>
                <a:latin typeface="Times New Roman" pitchFamily="18" charset="0"/>
                <a:cs typeface="Times New Roman" pitchFamily="18" charset="0"/>
              </a:rPr>
              <a:t>. </a:t>
            </a:r>
            <a:r>
              <a:rPr lang="en-US" sz="2400" dirty="0" err="1">
                <a:latin typeface="Times New Roman" pitchFamily="18" charset="0"/>
                <a:cs typeface="Times New Roman" pitchFamily="18" charset="0"/>
              </a:rPr>
              <a:t>Mazkur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davrda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ishlab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chiqarish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munosabatlari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tez</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rivojlanib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ijtimoiy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iqtisodiy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jarayonlarga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ta’sir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qildi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Ishlab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chiqarishning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o‘sishi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natijasida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qadimgi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qabilalarning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iqtisodiy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ijtimoiy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tarixi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moddiy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madaniyati</a:t>
            </a:r>
            <a:r>
              <a:rPr lang="en-US" sz="2400" dirty="0">
                <a:latin typeface="Times New Roman" pitchFamily="18" charset="0"/>
                <a:cs typeface="Times New Roman" pitchFamily="18" charset="0"/>
              </a:rPr>
              <a:t> ham </a:t>
            </a:r>
            <a:r>
              <a:rPr lang="en-US" sz="2400" dirty="0" err="1">
                <a:latin typeface="Times New Roman" pitchFamily="18" charset="0"/>
                <a:cs typeface="Times New Roman" pitchFamily="18" charset="0"/>
              </a:rPr>
              <a:t>yangi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asosda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taraqqiy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etgan</a:t>
            </a:r>
            <a:r>
              <a:rPr lang="en-US" sz="2400" dirty="0">
                <a:latin typeface="Times New Roman" pitchFamily="18" charset="0"/>
                <a:cs typeface="Times New Roman" pitchFamily="18"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215801" y="260648"/>
            <a:ext cx="8640960" cy="6408712"/>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fontAlgn="auto" hangingPunct="1">
              <a:spcBef>
                <a:spcPts val="0"/>
              </a:spcBef>
              <a:spcAft>
                <a:spcPts val="0"/>
              </a:spcAft>
              <a:defRPr/>
            </a:pPr>
            <a:r>
              <a:rPr lang="en-US" sz="2800" dirty="0" smtClean="0">
                <a:latin typeface="Times New Roman"/>
                <a:ea typeface="Times New Roman"/>
              </a:rPr>
              <a:t>	</a:t>
            </a:r>
            <a:r>
              <a:rPr lang="uz-Cyrl-UZ" sz="2800" dirty="0" smtClean="0">
                <a:latin typeface="Times New Roman"/>
                <a:ea typeface="Times New Roman"/>
              </a:rPr>
              <a:t>Mil.avv</a:t>
            </a:r>
            <a:r>
              <a:rPr lang="uz-Cyrl-UZ" sz="2800" dirty="0">
                <a:latin typeface="Times New Roman"/>
                <a:ea typeface="Times New Roman"/>
              </a:rPr>
              <a:t>. II ming yillikda </a:t>
            </a:r>
            <a:r>
              <a:rPr lang="uz-Cyrl-UZ" sz="2800" b="1" dirty="0">
                <a:latin typeface="Times New Roman"/>
                <a:ea typeface="Times New Roman"/>
              </a:rPr>
              <a:t>dehqonchilik va chorvachilik</a:t>
            </a:r>
            <a:r>
              <a:rPr lang="uz-Cyrl-UZ" sz="2800" dirty="0">
                <a:latin typeface="Times New Roman"/>
                <a:ea typeface="Times New Roman"/>
              </a:rPr>
              <a:t> O‘rta Osiyo aholisi xo‘jaligining asosiy sohalari bo‘lgan. Bronzadan ishlangan qurollar qadimgi iqtisodiy va ijtimoiy taraqqiyotni tezlashtirgani tufayli, O‘rta Osiyo dashtlarida yashagan qabilalar asosan chorvachilik bilan mashg‘ul bo‘lgan. </a:t>
            </a:r>
            <a:endParaRPr lang="en-US" sz="2800" dirty="0" smtClean="0">
              <a:latin typeface="Times New Roman"/>
              <a:ea typeface="Times New Roman"/>
            </a:endParaRPr>
          </a:p>
          <a:p>
            <a:pPr algn="just" eaLnBrk="1" fontAlgn="auto" hangingPunct="1">
              <a:spcBef>
                <a:spcPts val="0"/>
              </a:spcBef>
              <a:spcAft>
                <a:spcPts val="0"/>
              </a:spcAft>
              <a:defRPr/>
            </a:pPr>
            <a:r>
              <a:rPr lang="en-US" sz="2800" dirty="0">
                <a:latin typeface="Times New Roman"/>
                <a:ea typeface="Times New Roman"/>
              </a:rPr>
              <a:t>	</a:t>
            </a:r>
            <a:r>
              <a:rPr lang="uz-Cyrl-UZ" sz="2800" dirty="0" smtClean="0">
                <a:latin typeface="Times New Roman"/>
                <a:ea typeface="Times New Roman"/>
              </a:rPr>
              <a:t>Chorvachilikinng </a:t>
            </a:r>
            <a:r>
              <a:rPr lang="uz-Cyrl-UZ" sz="2800" dirty="0">
                <a:latin typeface="Times New Roman"/>
                <a:ea typeface="Times New Roman"/>
              </a:rPr>
              <a:t>dehqonchilikdan ajralib chiqishi </a:t>
            </a:r>
            <a:r>
              <a:rPr lang="uz-Cyrl-UZ" sz="2800" b="1" dirty="0">
                <a:solidFill>
                  <a:srgbClr val="FF0000"/>
                </a:solidFill>
                <a:latin typeface="Times New Roman"/>
                <a:ea typeface="Times New Roman"/>
              </a:rPr>
              <a:t>ikkinchi mehnat taqsimotidir, </a:t>
            </a:r>
            <a:r>
              <a:rPr lang="uz-Cyrl-UZ" sz="2800" dirty="0">
                <a:latin typeface="Times New Roman"/>
                <a:ea typeface="Times New Roman"/>
              </a:rPr>
              <a:t>chunki arxeologiya ma’lumotlariga ko‘ra Qadimgi Sharqda shahar-davlatlar vujudga kelishi bilan </a:t>
            </a:r>
            <a:r>
              <a:rPr lang="uz-Cyrl-UZ" sz="2800" b="1" dirty="0">
                <a:latin typeface="Times New Roman"/>
                <a:ea typeface="Times New Roman"/>
              </a:rPr>
              <a:t>dastlab hunarmandchilik dehqonchilikdan ajralib chiqqan. </a:t>
            </a:r>
            <a:r>
              <a:rPr lang="uz-Cyrl-UZ" sz="2800" dirty="0">
                <a:latin typeface="Times New Roman"/>
                <a:ea typeface="Times New Roman"/>
              </a:rPr>
              <a:t>O‘rta Osiyo janubiy hududlarida mazkur jarayon </a:t>
            </a:r>
            <a:r>
              <a:rPr lang="uz-Cyrl-UZ" sz="2800" b="1" dirty="0">
                <a:solidFill>
                  <a:srgbClr val="FF0000"/>
                </a:solidFill>
                <a:latin typeface="Times New Roman"/>
                <a:ea typeface="Times New Roman"/>
              </a:rPr>
              <a:t>mil. avv. III mingyillik o‘rtalari – II mingyillikning boshlarida </a:t>
            </a:r>
            <a:r>
              <a:rPr lang="uz-Cyrl-UZ" sz="2800" dirty="0">
                <a:latin typeface="Times New Roman"/>
                <a:ea typeface="Times New Roman"/>
              </a:rPr>
              <a:t>sodir bo‘lgan. </a:t>
            </a:r>
            <a:endParaRPr lang="ru-RU" sz="2800" i="1" u="sng" dirty="0">
              <a:solidFill>
                <a:schemeClr val="tx1"/>
              </a:solidFill>
              <a:effectLst>
                <a:glow rad="228600">
                  <a:schemeClr val="accent3">
                    <a:satMod val="175000"/>
                    <a:alpha val="40000"/>
                  </a:schemeClr>
                </a:glow>
              </a:effectLst>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0" y="188640"/>
            <a:ext cx="5160716" cy="6408712"/>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hangingPunct="1">
              <a:defRPr/>
            </a:pPr>
            <a:r>
              <a:rPr lang="en-US" sz="2200" dirty="0" smtClean="0">
                <a:latin typeface="Times New Roman" pitchFamily="18" charset="0"/>
                <a:cs typeface="Times New Roman" pitchFamily="18" charset="0"/>
              </a:rPr>
              <a:t>	</a:t>
            </a:r>
            <a:r>
              <a:rPr lang="en-US" sz="2200" dirty="0" err="1" smtClean="0">
                <a:latin typeface="Times New Roman" pitchFamily="18" charset="0"/>
                <a:cs typeface="Times New Roman" pitchFamily="18" charset="0"/>
              </a:rPr>
              <a:t>Bronzaning</a:t>
            </a:r>
            <a:r>
              <a:rPr lang="en-US" sz="2200" dirty="0" smtClean="0">
                <a:latin typeface="Times New Roman" pitchFamily="18" charset="0"/>
                <a:cs typeface="Times New Roman" pitchFamily="18" charset="0"/>
              </a:rPr>
              <a:t> </a:t>
            </a:r>
            <a:r>
              <a:rPr lang="en-US" sz="2200" dirty="0" err="1">
                <a:latin typeface="Times New Roman" pitchFamily="18" charset="0"/>
                <a:cs typeface="Times New Roman" pitchFamily="18" charset="0"/>
              </a:rPr>
              <a:t>kashf</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etilishi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bilan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mehnat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qurollarining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xillari</a:t>
            </a:r>
            <a:r>
              <a:rPr lang="en-US" sz="2200" dirty="0">
                <a:latin typeface="Times New Roman" pitchFamily="18" charset="0"/>
                <a:cs typeface="Times New Roman" pitchFamily="18" charset="0"/>
              </a:rPr>
              <a:t> ham </a:t>
            </a:r>
            <a:r>
              <a:rPr lang="en-US" sz="2200" dirty="0" err="1">
                <a:latin typeface="Times New Roman" pitchFamily="18" charset="0"/>
                <a:cs typeface="Times New Roman" pitchFamily="18" charset="0"/>
              </a:rPr>
              <a:t>ko‘paydi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Bronzadan</a:t>
            </a:r>
            <a:r>
              <a:rPr lang="en-US" sz="2200" dirty="0">
                <a:latin typeface="Times New Roman" pitchFamily="18" charset="0"/>
                <a:cs typeface="Times New Roman" pitchFamily="18" charset="0"/>
              </a:rPr>
              <a:t> </a:t>
            </a:r>
            <a:r>
              <a:rPr lang="en-US" sz="2200" b="1" dirty="0" err="1">
                <a:solidFill>
                  <a:srgbClr val="10087A"/>
                </a:solidFill>
                <a:latin typeface="Times New Roman" pitchFamily="18" charset="0"/>
                <a:cs typeface="Times New Roman" pitchFamily="18" charset="0"/>
              </a:rPr>
              <a:t>xanjar</a:t>
            </a:r>
            <a:r>
              <a:rPr lang="en-US" sz="2200" b="1" dirty="0">
                <a:solidFill>
                  <a:srgbClr val="10087A"/>
                </a:solidFill>
                <a:latin typeface="Times New Roman" pitchFamily="18" charset="0"/>
                <a:cs typeface="Times New Roman" pitchFamily="18" charset="0"/>
              </a:rPr>
              <a:t>, </a:t>
            </a:r>
            <a:r>
              <a:rPr lang="en-US" sz="2200" b="1" dirty="0" err="1">
                <a:solidFill>
                  <a:srgbClr val="10087A"/>
                </a:solidFill>
                <a:latin typeface="Times New Roman" pitchFamily="18" charset="0"/>
                <a:cs typeface="Times New Roman" pitchFamily="18" charset="0"/>
              </a:rPr>
              <a:t>pichoq</a:t>
            </a:r>
            <a:r>
              <a:rPr lang="en-US" sz="2200" b="1" dirty="0">
                <a:solidFill>
                  <a:srgbClr val="10087A"/>
                </a:solidFill>
                <a:latin typeface="Times New Roman" pitchFamily="18" charset="0"/>
                <a:cs typeface="Times New Roman" pitchFamily="18" charset="0"/>
              </a:rPr>
              <a:t>, </a:t>
            </a:r>
            <a:r>
              <a:rPr lang="en-US" sz="2200" b="1" dirty="0" err="1">
                <a:solidFill>
                  <a:srgbClr val="10087A"/>
                </a:solidFill>
                <a:latin typeface="Times New Roman" pitchFamily="18" charset="0"/>
                <a:cs typeface="Times New Roman" pitchFamily="18" charset="0"/>
              </a:rPr>
              <a:t>nayza</a:t>
            </a:r>
            <a:r>
              <a:rPr lang="en-US" sz="2200" b="1" dirty="0">
                <a:solidFill>
                  <a:srgbClr val="10087A"/>
                </a:solidFill>
                <a:latin typeface="Times New Roman" pitchFamily="18" charset="0"/>
                <a:cs typeface="Times New Roman" pitchFamily="18" charset="0"/>
              </a:rPr>
              <a:t>, </a:t>
            </a:r>
            <a:r>
              <a:rPr lang="en-US" sz="2200" b="1" dirty="0" err="1">
                <a:solidFill>
                  <a:srgbClr val="10087A"/>
                </a:solidFill>
                <a:latin typeface="Times New Roman" pitchFamily="18" charset="0"/>
                <a:cs typeface="Times New Roman" pitchFamily="18" charset="0"/>
              </a:rPr>
              <a:t>o‘roq</a:t>
            </a:r>
            <a:r>
              <a:rPr lang="en-US" sz="2200" b="1" dirty="0">
                <a:solidFill>
                  <a:srgbClr val="10087A"/>
                </a:solidFill>
                <a:latin typeface="Times New Roman" pitchFamily="18" charset="0"/>
                <a:cs typeface="Times New Roman" pitchFamily="18" charset="0"/>
              </a:rPr>
              <a:t>, </a:t>
            </a:r>
            <a:r>
              <a:rPr lang="en-US" sz="2200" b="1" dirty="0" err="1">
                <a:solidFill>
                  <a:srgbClr val="10087A"/>
                </a:solidFill>
                <a:latin typeface="Times New Roman" pitchFamily="18" charset="0"/>
                <a:cs typeface="Times New Roman" pitchFamily="18" charset="0"/>
              </a:rPr>
              <a:t>jezoyna</a:t>
            </a:r>
            <a:r>
              <a:rPr lang="en-US" sz="2200" b="1" dirty="0">
                <a:solidFill>
                  <a:srgbClr val="10087A"/>
                </a:solidFill>
                <a:latin typeface="Times New Roman" pitchFamily="18" charset="0"/>
                <a:cs typeface="Times New Roman" pitchFamily="18" charset="0"/>
              </a:rPr>
              <a:t>, </a:t>
            </a:r>
            <a:r>
              <a:rPr lang="en-US" sz="2200" b="1" dirty="0" err="1">
                <a:solidFill>
                  <a:srgbClr val="10087A"/>
                </a:solidFill>
                <a:latin typeface="Times New Roman" pitchFamily="18" charset="0"/>
                <a:cs typeface="Times New Roman" pitchFamily="18" charset="0"/>
              </a:rPr>
              <a:t>bigiz</a:t>
            </a:r>
            <a:r>
              <a:rPr lang="en-US" sz="2200" b="1" dirty="0">
                <a:solidFill>
                  <a:srgbClr val="10087A"/>
                </a:solidFill>
                <a:latin typeface="Times New Roman" pitchFamily="18" charset="0"/>
                <a:cs typeface="Times New Roman" pitchFamily="18" charset="0"/>
              </a:rPr>
              <a:t>, </a:t>
            </a:r>
            <a:r>
              <a:rPr lang="en-US" sz="2200" b="1" dirty="0" err="1">
                <a:solidFill>
                  <a:srgbClr val="10087A"/>
                </a:solidFill>
                <a:latin typeface="Times New Roman" pitchFamily="18" charset="0"/>
                <a:cs typeface="Times New Roman" pitchFamily="18" charset="0"/>
              </a:rPr>
              <a:t>munchoq</a:t>
            </a:r>
            <a:r>
              <a:rPr lang="en-US" sz="2200" b="1" dirty="0">
                <a:solidFill>
                  <a:srgbClr val="10087A"/>
                </a:solidFill>
                <a:latin typeface="Times New Roman" pitchFamily="18" charset="0"/>
                <a:cs typeface="Times New Roman" pitchFamily="18" charset="0"/>
              </a:rPr>
              <a:t>, </a:t>
            </a:r>
            <a:r>
              <a:rPr lang="en-US" sz="2200" b="1" dirty="0" err="1">
                <a:solidFill>
                  <a:srgbClr val="10087A"/>
                </a:solidFill>
                <a:latin typeface="Times New Roman" pitchFamily="18" charset="0"/>
                <a:cs typeface="Times New Roman" pitchFamily="18" charset="0"/>
              </a:rPr>
              <a:t>tamg‘a</a:t>
            </a:r>
            <a:r>
              <a:rPr lang="en-US" sz="2200" b="1" dirty="0">
                <a:solidFill>
                  <a:srgbClr val="10087A"/>
                </a:solidFill>
                <a:latin typeface="Times New Roman" pitchFamily="18" charset="0"/>
                <a:cs typeface="Times New Roman" pitchFamily="18" charset="0"/>
              </a:rPr>
              <a:t>, </a:t>
            </a:r>
            <a:r>
              <a:rPr lang="en-US" sz="2200" b="1" dirty="0" err="1">
                <a:solidFill>
                  <a:srgbClr val="10087A"/>
                </a:solidFill>
                <a:latin typeface="Times New Roman" pitchFamily="18" charset="0"/>
                <a:cs typeface="Times New Roman" pitchFamily="18" charset="0"/>
              </a:rPr>
              <a:t>idish</a:t>
            </a:r>
            <a:r>
              <a:rPr lang="en-US" sz="2200" b="1" dirty="0">
                <a:solidFill>
                  <a:srgbClr val="10087A"/>
                </a:solidFill>
                <a:latin typeface="Times New Roman" pitchFamily="18" charset="0"/>
                <a:cs typeface="Times New Roman" pitchFamily="18" charset="0"/>
              </a:rPr>
              <a:t> </a:t>
            </a:r>
            <a:r>
              <a:rPr lang="en-US" sz="2200" dirty="0" err="1">
                <a:latin typeface="Times New Roman" pitchFamily="18" charset="0"/>
                <a:cs typeface="Times New Roman" pitchFamily="18" charset="0"/>
              </a:rPr>
              <a:t>va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boshqa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buyumlar</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ishlashgan</a:t>
            </a:r>
            <a:r>
              <a:rPr lang="en-US" sz="2200" dirty="0">
                <a:latin typeface="Times New Roman" pitchFamily="18" charset="0"/>
                <a:cs typeface="Times New Roman" pitchFamily="18" charset="0"/>
              </a:rPr>
              <a:t>. Ammo </a:t>
            </a:r>
            <a:r>
              <a:rPr lang="en-US" sz="2200" b="1" dirty="0">
                <a:latin typeface="Times New Roman" pitchFamily="18" charset="0"/>
                <a:cs typeface="Times New Roman" pitchFamily="18" charset="0"/>
              </a:rPr>
              <a:t>tosh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butun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bronza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davri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davomida</a:t>
            </a:r>
            <a:r>
              <a:rPr lang="en-US" sz="2200" dirty="0">
                <a:latin typeface="Times New Roman" pitchFamily="18" charset="0"/>
                <a:cs typeface="Times New Roman" pitchFamily="18" charset="0"/>
              </a:rPr>
              <a:t> ham </a:t>
            </a:r>
            <a:r>
              <a:rPr lang="en-US" sz="2200" dirty="0" err="1">
                <a:latin typeface="Times New Roman" pitchFamily="18" charset="0"/>
                <a:cs typeface="Times New Roman" pitchFamily="18" charset="0"/>
              </a:rPr>
              <a:t>metall</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bilan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muvaffaqiyatli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ravishda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raqobat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qilib</a:t>
            </a:r>
            <a:r>
              <a:rPr lang="en-US" sz="2200" dirty="0">
                <a:latin typeface="Times New Roman" pitchFamily="18" charset="0"/>
                <a:cs typeface="Times New Roman" pitchFamily="18" charset="0"/>
              </a:rPr>
              <a:t>, </a:t>
            </a:r>
            <a:r>
              <a:rPr lang="en-US" sz="2200" b="1" dirty="0" err="1">
                <a:latin typeface="Times New Roman" pitchFamily="18" charset="0"/>
                <a:cs typeface="Times New Roman" pitchFamily="18" charset="0"/>
              </a:rPr>
              <a:t>qurollar</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ishlash</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manbai</a:t>
            </a:r>
            <a:r>
              <a:rPr lang="en-US" sz="2200" b="1" dirty="0">
                <a:latin typeface="Times New Roman" pitchFamily="18" charset="0"/>
                <a:cs typeface="Times New Roman" pitchFamily="18" charset="0"/>
              </a:rPr>
              <a:t> </a:t>
            </a:r>
            <a:r>
              <a:rPr lang="en-US" sz="2200" dirty="0" err="1">
                <a:latin typeface="Times New Roman" pitchFamily="18" charset="0"/>
                <a:cs typeface="Times New Roman" pitchFamily="18" charset="0"/>
              </a:rPr>
              <a:t>sifatida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o‘z</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ahamiyatini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yo‘qotmagan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Mehnat</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qurollarini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ishlab</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chiqarish</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uchun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bronza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kamchil</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metall</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bo‘lib</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qolavergan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Toshdan</a:t>
            </a:r>
            <a:r>
              <a:rPr lang="en-US" sz="2200" dirty="0">
                <a:latin typeface="Times New Roman" pitchFamily="18" charset="0"/>
                <a:cs typeface="Times New Roman" pitchFamily="18" charset="0"/>
              </a:rPr>
              <a:t> </a:t>
            </a:r>
            <a:r>
              <a:rPr lang="en-US" sz="2200" b="1" dirty="0" err="1">
                <a:latin typeface="Times New Roman" pitchFamily="18" charset="0"/>
                <a:cs typeface="Times New Roman" pitchFamily="18" charset="0"/>
              </a:rPr>
              <a:t>pichoqlar</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o‘roqlar</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o‘q</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va</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nayza</a:t>
            </a:r>
            <a:r>
              <a:rPr lang="en-US" sz="2200" b="1" dirty="0">
                <a:latin typeface="Times New Roman" pitchFamily="18" charset="0"/>
                <a:cs typeface="Times New Roman" pitchFamily="18" charset="0"/>
              </a:rPr>
              <a:t> </a:t>
            </a:r>
            <a:r>
              <a:rPr lang="en-US" sz="2200" b="1" dirty="0" err="1">
                <a:latin typeface="Times New Roman" pitchFamily="18" charset="0"/>
                <a:cs typeface="Times New Roman" pitchFamily="18" charset="0"/>
              </a:rPr>
              <a:t>uchlari</a:t>
            </a:r>
            <a:r>
              <a:rPr lang="en-US" sz="2200" dirty="0">
                <a:latin typeface="Times New Roman" pitchFamily="18" charset="0"/>
                <a:cs typeface="Times New Roman" pitchFamily="18" charset="0"/>
              </a:rPr>
              <a:t> ham </a:t>
            </a:r>
            <a:r>
              <a:rPr lang="en-US" sz="2200" dirty="0" err="1">
                <a:latin typeface="Times New Roman" pitchFamily="18" charset="0"/>
                <a:cs typeface="Times New Roman" pitchFamily="18" charset="0"/>
              </a:rPr>
              <a:t>yasalgan</a:t>
            </a:r>
            <a:r>
              <a:rPr lang="en-US" sz="2200" dirty="0">
                <a:latin typeface="Times New Roman" pitchFamily="18" charset="0"/>
                <a:cs typeface="Times New Roman" pitchFamily="18" charset="0"/>
              </a:rPr>
              <a:t>. </a:t>
            </a:r>
            <a:r>
              <a:rPr lang="en-US" sz="2200" b="1" dirty="0" err="1">
                <a:solidFill>
                  <a:srgbClr val="FF0000"/>
                </a:solidFill>
                <a:latin typeface="Times New Roman" pitchFamily="18" charset="0"/>
                <a:cs typeface="Times New Roman" pitchFamily="18" charset="0"/>
              </a:rPr>
              <a:t>Yorg‘uchoqlar</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avvalgidek</a:t>
            </a:r>
            <a:r>
              <a:rPr lang="en-US" sz="2200" dirty="0">
                <a:latin typeface="Times New Roman" pitchFamily="18" charset="0"/>
                <a:cs typeface="Times New Roman" pitchFamily="18" charset="0"/>
              </a:rPr>
              <a:t> </a:t>
            </a:r>
            <a:r>
              <a:rPr lang="en-US" sz="2200" b="1" dirty="0" err="1">
                <a:latin typeface="Times New Roman" pitchFamily="18" charset="0"/>
                <a:cs typeface="Times New Roman" pitchFamily="18" charset="0"/>
              </a:rPr>
              <a:t>qumtoshlardan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ishlangan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terini</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qayta</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ishlashda</a:t>
            </a:r>
            <a:r>
              <a:rPr lang="en-US" sz="2200" dirty="0">
                <a:latin typeface="Times New Roman" pitchFamily="18" charset="0"/>
                <a:cs typeface="Times New Roman" pitchFamily="18" charset="0"/>
              </a:rPr>
              <a:t> ham </a:t>
            </a:r>
            <a:r>
              <a:rPr lang="en-US" sz="2200" b="1" dirty="0" err="1">
                <a:latin typeface="Times New Roman" pitchFamily="18" charset="0"/>
                <a:cs typeface="Times New Roman" pitchFamily="18" charset="0"/>
              </a:rPr>
              <a:t>chaqmoqtoshdan</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keng</a:t>
            </a:r>
            <a:r>
              <a:rPr lang="en-US" sz="2200" dirty="0">
                <a:latin typeface="Times New Roman" pitchFamily="18" charset="0"/>
                <a:cs typeface="Times New Roman" pitchFamily="18" charset="0"/>
              </a:rPr>
              <a:t> </a:t>
            </a:r>
            <a:r>
              <a:rPr lang="en-US" sz="2200" dirty="0" err="1">
                <a:latin typeface="Times New Roman" pitchFamily="18" charset="0"/>
                <a:cs typeface="Times New Roman" pitchFamily="18" charset="0"/>
              </a:rPr>
              <a:t>foydalanganlar</a:t>
            </a:r>
            <a:r>
              <a:rPr lang="en-US" sz="2200" dirty="0">
                <a:latin typeface="Times New Roman" pitchFamily="18" charset="0"/>
                <a:cs typeface="Times New Roman" pitchFamily="18" charset="0"/>
              </a:rPr>
              <a:t>.</a:t>
            </a:r>
            <a:endParaRPr lang="ru-RU" sz="2200" dirty="0">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526" y="188640"/>
            <a:ext cx="3935473"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Скругленный прямоугольник 1"/>
          <p:cNvSpPr/>
          <p:nvPr/>
        </p:nvSpPr>
        <p:spPr>
          <a:xfrm>
            <a:off x="5421351" y="5589240"/>
            <a:ext cx="3528392" cy="79208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i="1" dirty="0" err="1" smtClean="0">
                <a:solidFill>
                  <a:srgbClr val="10087A"/>
                </a:solidFill>
              </a:rPr>
              <a:t>Bronza</a:t>
            </a:r>
            <a:r>
              <a:rPr lang="en-US" b="1" i="1" dirty="0" smtClean="0">
                <a:solidFill>
                  <a:srgbClr val="10087A"/>
                </a:solidFill>
              </a:rPr>
              <a:t> </a:t>
            </a:r>
            <a:r>
              <a:rPr lang="en-US" b="1" i="1" dirty="0" err="1" smtClean="0">
                <a:solidFill>
                  <a:srgbClr val="10087A"/>
                </a:solidFill>
              </a:rPr>
              <a:t>davri</a:t>
            </a:r>
            <a:r>
              <a:rPr lang="en-US" b="1" i="1" dirty="0" smtClean="0">
                <a:solidFill>
                  <a:srgbClr val="10087A"/>
                </a:solidFill>
              </a:rPr>
              <a:t> tosh </a:t>
            </a:r>
            <a:r>
              <a:rPr lang="en-US" b="1" i="1" dirty="0" err="1" smtClean="0">
                <a:solidFill>
                  <a:srgbClr val="10087A"/>
                </a:solidFill>
              </a:rPr>
              <a:t>qurollari</a:t>
            </a:r>
            <a:r>
              <a:rPr lang="en-US" b="1" i="1" dirty="0" smtClean="0">
                <a:solidFill>
                  <a:srgbClr val="10087A"/>
                </a:solidFill>
              </a:rPr>
              <a:t>.</a:t>
            </a:r>
            <a:endParaRPr lang="ru-RU" b="1" i="1" dirty="0">
              <a:solidFill>
                <a:srgbClr val="10087A"/>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235116" y="260648"/>
            <a:ext cx="8640960" cy="6287594"/>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3200" dirty="0" smtClean="0">
                <a:latin typeface="Times New Roman"/>
                <a:ea typeface="Times New Roman"/>
              </a:rPr>
              <a:t>	</a:t>
            </a:r>
            <a:r>
              <a:rPr lang="uz-Cyrl-UZ" sz="3200" dirty="0" smtClean="0">
                <a:latin typeface="Times New Roman"/>
                <a:ea typeface="Times New Roman"/>
              </a:rPr>
              <a:t>Bronza </a:t>
            </a:r>
            <a:r>
              <a:rPr lang="uz-Cyrl-UZ" sz="3200" dirty="0">
                <a:latin typeface="Times New Roman"/>
                <a:ea typeface="Times New Roman"/>
              </a:rPr>
              <a:t>davrida </a:t>
            </a:r>
            <a:r>
              <a:rPr lang="uz-Cyrl-UZ" sz="3200" b="1" dirty="0">
                <a:latin typeface="Times New Roman"/>
                <a:ea typeface="Times New Roman"/>
              </a:rPr>
              <a:t>maxsus hunarmandchilik </a:t>
            </a:r>
            <a:r>
              <a:rPr lang="uz-Cyrl-UZ" sz="3200" dirty="0">
                <a:latin typeface="Times New Roman"/>
                <a:ea typeface="Times New Roman"/>
              </a:rPr>
              <a:t>ishlab chiqarish vujudga kelgan. O‘rta Osiyoning turli viloyatlarida </a:t>
            </a:r>
            <a:r>
              <a:rPr lang="uz-Cyrl-UZ" sz="3200" b="1" dirty="0">
                <a:latin typeface="Times New Roman"/>
                <a:ea typeface="Times New Roman"/>
              </a:rPr>
              <a:t>(Kopetdog‘ oldi, Quyi Murg‘ob vohasi, Janubiy O‘zbekiston)</a:t>
            </a:r>
            <a:r>
              <a:rPr lang="uz-Cyrl-UZ" sz="3200" dirty="0">
                <a:latin typeface="Times New Roman"/>
                <a:ea typeface="Times New Roman"/>
              </a:rPr>
              <a:t> mutaxassis qulollar paydo bo‘lgan. </a:t>
            </a:r>
            <a:endParaRPr lang="en-US" sz="3200" dirty="0" smtClean="0">
              <a:latin typeface="Times New Roman"/>
              <a:ea typeface="Times New Roman"/>
            </a:endParaRPr>
          </a:p>
          <a:p>
            <a:pPr algn="just">
              <a:lnSpc>
                <a:spcPct val="115000"/>
              </a:lnSpc>
              <a:spcAft>
                <a:spcPts val="0"/>
              </a:spcAft>
            </a:pPr>
            <a:r>
              <a:rPr lang="en-US" sz="3200" dirty="0">
                <a:latin typeface="Times New Roman"/>
                <a:ea typeface="Times New Roman"/>
              </a:rPr>
              <a:t>	</a:t>
            </a:r>
            <a:r>
              <a:rPr lang="en-US" sz="3200" b="1" dirty="0" err="1" smtClean="0">
                <a:latin typeface="Times New Roman"/>
                <a:ea typeface="Times New Roman"/>
              </a:rPr>
              <a:t>Mil.avv</a:t>
            </a:r>
            <a:r>
              <a:rPr lang="en-US" sz="3200" b="1" dirty="0">
                <a:latin typeface="Times New Roman"/>
                <a:ea typeface="Times New Roman"/>
              </a:rPr>
              <a:t>. II </a:t>
            </a:r>
            <a:r>
              <a:rPr lang="en-US" sz="3200" b="1" dirty="0" err="1">
                <a:latin typeface="Times New Roman"/>
                <a:ea typeface="Times New Roman"/>
              </a:rPr>
              <a:t>ming</a:t>
            </a:r>
            <a:r>
              <a:rPr lang="en-US" sz="3200" b="1" dirty="0">
                <a:latin typeface="Times New Roman"/>
                <a:ea typeface="Times New Roman"/>
              </a:rPr>
              <a:t> </a:t>
            </a:r>
            <a:r>
              <a:rPr lang="en-US" sz="3200" b="1" dirty="0" err="1">
                <a:latin typeface="Times New Roman"/>
                <a:ea typeface="Times New Roman"/>
              </a:rPr>
              <a:t>yillikda</a:t>
            </a:r>
            <a:r>
              <a:rPr lang="en-US" sz="3200" b="1" dirty="0">
                <a:latin typeface="Times New Roman"/>
                <a:ea typeface="Times New Roman"/>
              </a:rPr>
              <a:t> </a:t>
            </a:r>
            <a:r>
              <a:rPr lang="en-US" sz="3200" b="1" dirty="0" err="1">
                <a:solidFill>
                  <a:srgbClr val="10087A"/>
                </a:solidFill>
                <a:latin typeface="Times New Roman"/>
                <a:ea typeface="Times New Roman"/>
              </a:rPr>
              <a:t>kulolchilik</a:t>
            </a:r>
            <a:r>
              <a:rPr lang="en-US" sz="3200" b="1" dirty="0">
                <a:solidFill>
                  <a:srgbClr val="10087A"/>
                </a:solidFill>
                <a:latin typeface="Times New Roman"/>
                <a:ea typeface="Times New Roman"/>
              </a:rPr>
              <a:t> </a:t>
            </a:r>
            <a:r>
              <a:rPr lang="en-US" sz="3200" b="1" dirty="0" err="1">
                <a:solidFill>
                  <a:srgbClr val="10087A"/>
                </a:solidFill>
                <a:latin typeface="Times New Roman"/>
                <a:ea typeface="Times New Roman"/>
              </a:rPr>
              <a:t>hunariga</a:t>
            </a:r>
            <a:r>
              <a:rPr lang="en-US" sz="3200" b="1" dirty="0">
                <a:solidFill>
                  <a:srgbClr val="10087A"/>
                </a:solidFill>
                <a:latin typeface="Times New Roman"/>
                <a:ea typeface="Times New Roman"/>
              </a:rPr>
              <a:t> </a:t>
            </a:r>
            <a:r>
              <a:rPr lang="en-US" sz="3200" b="1" dirty="0" err="1">
                <a:solidFill>
                  <a:srgbClr val="10087A"/>
                </a:solidFill>
                <a:latin typeface="Times New Roman"/>
                <a:ea typeface="Times New Roman"/>
              </a:rPr>
              <a:t>charx</a:t>
            </a:r>
            <a:r>
              <a:rPr lang="en-US" sz="3200" b="1" dirty="0">
                <a:solidFill>
                  <a:srgbClr val="10087A"/>
                </a:solidFill>
                <a:latin typeface="Times New Roman"/>
                <a:ea typeface="Times New Roman"/>
              </a:rPr>
              <a:t> </a:t>
            </a:r>
            <a:r>
              <a:rPr lang="en-US" sz="3200" dirty="0" err="1">
                <a:latin typeface="Times New Roman"/>
                <a:ea typeface="Times New Roman"/>
              </a:rPr>
              <a:t>keng</a:t>
            </a:r>
            <a:r>
              <a:rPr lang="en-US" sz="3200" dirty="0">
                <a:latin typeface="Times New Roman"/>
                <a:ea typeface="Times New Roman"/>
              </a:rPr>
              <a:t> </a:t>
            </a:r>
            <a:r>
              <a:rPr lang="en-US" sz="3200" dirty="0" err="1">
                <a:latin typeface="Times New Roman"/>
                <a:ea typeface="Times New Roman"/>
              </a:rPr>
              <a:t>joriy</a:t>
            </a:r>
            <a:r>
              <a:rPr lang="en-US" sz="3200" dirty="0">
                <a:latin typeface="Times New Roman"/>
                <a:ea typeface="Times New Roman"/>
              </a:rPr>
              <a:t> </a:t>
            </a:r>
            <a:r>
              <a:rPr lang="en-US" sz="3200" dirty="0" err="1">
                <a:latin typeface="Times New Roman"/>
                <a:ea typeface="Times New Roman"/>
              </a:rPr>
              <a:t>etiladi</a:t>
            </a:r>
            <a:r>
              <a:rPr lang="en-US" sz="3200" dirty="0">
                <a:latin typeface="Times New Roman"/>
                <a:ea typeface="Times New Roman"/>
              </a:rPr>
              <a:t>. </a:t>
            </a:r>
            <a:r>
              <a:rPr lang="en-US" sz="3200" dirty="0" err="1">
                <a:latin typeface="Times New Roman"/>
                <a:ea typeface="Times New Roman"/>
              </a:rPr>
              <a:t>Charxni</a:t>
            </a:r>
            <a:r>
              <a:rPr lang="en-US" sz="3200" dirty="0">
                <a:latin typeface="Times New Roman"/>
                <a:ea typeface="Times New Roman"/>
              </a:rPr>
              <a:t> </a:t>
            </a:r>
            <a:r>
              <a:rPr lang="en-US" sz="3200" dirty="0" err="1">
                <a:latin typeface="Times New Roman"/>
                <a:ea typeface="Times New Roman"/>
              </a:rPr>
              <a:t>ixtiro</a:t>
            </a:r>
            <a:r>
              <a:rPr lang="en-US" sz="3200" dirty="0">
                <a:latin typeface="Times New Roman"/>
                <a:ea typeface="Times New Roman"/>
              </a:rPr>
              <a:t> </a:t>
            </a:r>
            <a:r>
              <a:rPr lang="en-US" sz="3200" dirty="0" err="1">
                <a:latin typeface="Times New Roman"/>
                <a:ea typeface="Times New Roman"/>
              </a:rPr>
              <a:t>qilinishi</a:t>
            </a:r>
            <a:r>
              <a:rPr lang="en-US" sz="3200" dirty="0">
                <a:latin typeface="Times New Roman"/>
                <a:ea typeface="Times New Roman"/>
              </a:rPr>
              <a:t> </a:t>
            </a:r>
            <a:r>
              <a:rPr lang="en-US" sz="3200" dirty="0" err="1">
                <a:latin typeface="Times New Roman"/>
                <a:ea typeface="Times New Roman"/>
              </a:rPr>
              <a:t>kulollarning</a:t>
            </a:r>
            <a:r>
              <a:rPr lang="en-US" sz="3200" dirty="0">
                <a:latin typeface="Times New Roman"/>
                <a:ea typeface="Times New Roman"/>
              </a:rPr>
              <a:t> </a:t>
            </a:r>
            <a:r>
              <a:rPr lang="en-US" sz="3200" dirty="0" err="1">
                <a:latin typeface="Times New Roman"/>
                <a:ea typeface="Times New Roman"/>
              </a:rPr>
              <a:t>ishini</a:t>
            </a:r>
            <a:r>
              <a:rPr lang="en-US" sz="3200" dirty="0">
                <a:latin typeface="Times New Roman"/>
                <a:ea typeface="Times New Roman"/>
              </a:rPr>
              <a:t> </a:t>
            </a:r>
            <a:r>
              <a:rPr lang="en-US" sz="3200" dirty="0" err="1">
                <a:latin typeface="Times New Roman"/>
                <a:ea typeface="Times New Roman"/>
              </a:rPr>
              <a:t>tezlashtirish</a:t>
            </a:r>
            <a:r>
              <a:rPr lang="en-US" sz="3200" dirty="0">
                <a:latin typeface="Times New Roman"/>
                <a:ea typeface="Times New Roman"/>
              </a:rPr>
              <a:t> </a:t>
            </a:r>
            <a:r>
              <a:rPr lang="en-US" sz="3200" dirty="0" err="1">
                <a:latin typeface="Times New Roman"/>
                <a:ea typeface="Times New Roman"/>
              </a:rPr>
              <a:t>va</a:t>
            </a:r>
            <a:r>
              <a:rPr lang="en-US" sz="3200" dirty="0">
                <a:latin typeface="Times New Roman"/>
                <a:ea typeface="Times New Roman"/>
              </a:rPr>
              <a:t> </a:t>
            </a:r>
            <a:r>
              <a:rPr lang="en-US" sz="3200" dirty="0" err="1">
                <a:latin typeface="Times New Roman"/>
                <a:ea typeface="Times New Roman"/>
              </a:rPr>
              <a:t>sopol</a:t>
            </a:r>
            <a:r>
              <a:rPr lang="en-US" sz="3200" dirty="0">
                <a:latin typeface="Times New Roman"/>
                <a:ea typeface="Times New Roman"/>
              </a:rPr>
              <a:t> </a:t>
            </a:r>
            <a:r>
              <a:rPr lang="en-US" sz="3200" dirty="0" err="1">
                <a:latin typeface="Times New Roman"/>
                <a:ea typeface="Times New Roman"/>
              </a:rPr>
              <a:t>idishlarning</a:t>
            </a:r>
            <a:r>
              <a:rPr lang="en-US" sz="3200" dirty="0">
                <a:latin typeface="Times New Roman"/>
                <a:ea typeface="Times New Roman"/>
              </a:rPr>
              <a:t> </a:t>
            </a:r>
            <a:r>
              <a:rPr lang="en-US" sz="3200" dirty="0" err="1">
                <a:latin typeface="Times New Roman"/>
                <a:ea typeface="Times New Roman"/>
              </a:rPr>
              <a:t>sifatini</a:t>
            </a:r>
            <a:r>
              <a:rPr lang="en-US" sz="3200" dirty="0">
                <a:latin typeface="Times New Roman"/>
                <a:ea typeface="Times New Roman"/>
              </a:rPr>
              <a:t> </a:t>
            </a:r>
            <a:r>
              <a:rPr lang="en-US" sz="3200" dirty="0" err="1">
                <a:latin typeface="Times New Roman"/>
                <a:ea typeface="Times New Roman"/>
              </a:rPr>
              <a:t>yaxshilash</a:t>
            </a:r>
            <a:r>
              <a:rPr lang="en-US" sz="3200" dirty="0">
                <a:latin typeface="Times New Roman"/>
                <a:ea typeface="Times New Roman"/>
              </a:rPr>
              <a:t> </a:t>
            </a:r>
            <a:r>
              <a:rPr lang="en-US" sz="3200" dirty="0" err="1">
                <a:latin typeface="Times New Roman"/>
                <a:ea typeface="Times New Roman"/>
              </a:rPr>
              <a:t>zaruratidan</a:t>
            </a:r>
            <a:r>
              <a:rPr lang="en-US" sz="3200" dirty="0">
                <a:latin typeface="Times New Roman"/>
                <a:ea typeface="Times New Roman"/>
              </a:rPr>
              <a:t> </a:t>
            </a:r>
            <a:r>
              <a:rPr lang="en-US" sz="3200" dirty="0" err="1">
                <a:latin typeface="Times New Roman"/>
                <a:ea typeface="Times New Roman"/>
              </a:rPr>
              <a:t>kelib</a:t>
            </a:r>
            <a:r>
              <a:rPr lang="en-US" sz="3200" dirty="0">
                <a:latin typeface="Times New Roman"/>
                <a:ea typeface="Times New Roman"/>
              </a:rPr>
              <a:t> </a:t>
            </a:r>
            <a:r>
              <a:rPr lang="en-US" sz="3200" dirty="0" err="1">
                <a:latin typeface="Times New Roman"/>
                <a:ea typeface="Times New Roman"/>
              </a:rPr>
              <a:t>chiqqan</a:t>
            </a:r>
            <a:r>
              <a:rPr lang="en-US" sz="3200" dirty="0">
                <a:latin typeface="Times New Roman"/>
                <a:ea typeface="Times New Roman"/>
              </a:rPr>
              <a:t>. </a:t>
            </a:r>
            <a:r>
              <a:rPr lang="en-US" sz="3200" dirty="0" err="1">
                <a:latin typeface="Times New Roman"/>
                <a:ea typeface="Times New Roman"/>
              </a:rPr>
              <a:t>Kulolchilik</a:t>
            </a:r>
            <a:r>
              <a:rPr lang="en-US" sz="3200" dirty="0">
                <a:latin typeface="Times New Roman"/>
                <a:ea typeface="Times New Roman"/>
              </a:rPr>
              <a:t> </a:t>
            </a:r>
            <a:r>
              <a:rPr lang="en-US" sz="3200" dirty="0" err="1">
                <a:latin typeface="Times New Roman"/>
                <a:ea typeface="Times New Roman"/>
              </a:rPr>
              <a:t>charxining</a:t>
            </a:r>
            <a:r>
              <a:rPr lang="en-US" sz="3200" dirty="0">
                <a:latin typeface="Times New Roman"/>
                <a:ea typeface="Times New Roman"/>
              </a:rPr>
              <a:t> </a:t>
            </a:r>
            <a:r>
              <a:rPr lang="en-US" sz="3200" dirty="0" err="1">
                <a:latin typeface="Times New Roman"/>
                <a:ea typeface="Times New Roman"/>
              </a:rPr>
              <a:t>ixtiro</a:t>
            </a:r>
            <a:r>
              <a:rPr lang="en-US" sz="3200" dirty="0">
                <a:latin typeface="Times New Roman"/>
                <a:ea typeface="Times New Roman"/>
              </a:rPr>
              <a:t> </a:t>
            </a:r>
            <a:r>
              <a:rPr lang="en-US" sz="3200" dirty="0" err="1">
                <a:latin typeface="Times New Roman"/>
                <a:ea typeface="Times New Roman"/>
              </a:rPr>
              <a:t>qilinishi</a:t>
            </a:r>
            <a:r>
              <a:rPr lang="en-US" sz="3200" dirty="0">
                <a:latin typeface="Times New Roman"/>
                <a:ea typeface="Times New Roman"/>
              </a:rPr>
              <a:t> </a:t>
            </a:r>
            <a:r>
              <a:rPr lang="en-US" sz="3200" dirty="0" err="1">
                <a:latin typeface="Times New Roman"/>
                <a:ea typeface="Times New Roman"/>
              </a:rPr>
              <a:t>natijasida</a:t>
            </a:r>
            <a:r>
              <a:rPr lang="en-US" sz="3200" dirty="0">
                <a:latin typeface="Times New Roman"/>
                <a:ea typeface="Times New Roman"/>
              </a:rPr>
              <a:t> </a:t>
            </a:r>
            <a:r>
              <a:rPr lang="en-US" sz="3200" dirty="0" err="1">
                <a:latin typeface="Times New Roman"/>
                <a:ea typeface="Times New Roman"/>
              </a:rPr>
              <a:t>sopol</a:t>
            </a:r>
            <a:r>
              <a:rPr lang="en-US" sz="3200" dirty="0">
                <a:latin typeface="Times New Roman"/>
                <a:ea typeface="Times New Roman"/>
              </a:rPr>
              <a:t> </a:t>
            </a:r>
            <a:r>
              <a:rPr lang="en-US" sz="3200" dirty="0" err="1">
                <a:latin typeface="Times New Roman"/>
                <a:ea typeface="Times New Roman"/>
              </a:rPr>
              <a:t>idishlarning</a:t>
            </a:r>
            <a:r>
              <a:rPr lang="en-US" sz="3200" dirty="0">
                <a:latin typeface="Times New Roman"/>
                <a:ea typeface="Times New Roman"/>
              </a:rPr>
              <a:t> </a:t>
            </a:r>
            <a:r>
              <a:rPr lang="en-US" sz="3200" dirty="0" err="1">
                <a:latin typeface="Times New Roman"/>
                <a:ea typeface="Times New Roman"/>
              </a:rPr>
              <a:t>shakllari</a:t>
            </a:r>
            <a:r>
              <a:rPr lang="en-US" sz="3200" dirty="0">
                <a:latin typeface="Times New Roman"/>
                <a:ea typeface="Times New Roman"/>
              </a:rPr>
              <a:t> </a:t>
            </a:r>
            <a:r>
              <a:rPr lang="en-US" sz="3200" dirty="0" err="1">
                <a:latin typeface="Times New Roman"/>
                <a:ea typeface="Times New Roman"/>
              </a:rPr>
              <a:t>ko‘paygan</a:t>
            </a:r>
            <a:r>
              <a:rPr lang="en-US" sz="3200" dirty="0">
                <a:latin typeface="Times New Roman"/>
                <a:ea typeface="Times New Roman"/>
              </a:rPr>
              <a:t>. </a:t>
            </a:r>
            <a:endParaRPr lang="ru-RU" sz="3200" dirty="0">
              <a:effectLst/>
              <a:latin typeface="Times New Roman"/>
              <a:ea typeface="Times New Roman"/>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29"/>
            <a:ext cx="9144000" cy="684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800" b="1" dirty="0" err="1" smtClean="0">
                <a:solidFill>
                  <a:schemeClr val="tx2">
                    <a:lumMod val="50000"/>
                  </a:schemeClr>
                </a:solidFill>
                <a:effectLst>
                  <a:outerShdw blurRad="38100" dist="38100" dir="2700000" algn="tl">
                    <a:srgbClr val="000000">
                      <a:alpha val="43137"/>
                    </a:srgbClr>
                  </a:outerShdw>
                </a:effectLst>
              </a:rPr>
              <a:t>Bronza</a:t>
            </a:r>
            <a:r>
              <a:rPr lang="en-US" sz="2800" b="1" dirty="0" smtClean="0">
                <a:solidFill>
                  <a:schemeClr val="tx2">
                    <a:lumMod val="50000"/>
                  </a:schemeClr>
                </a:solidFill>
                <a:effectLst>
                  <a:outerShdw blurRad="38100" dist="38100" dir="2700000" algn="tl">
                    <a:srgbClr val="000000">
                      <a:alpha val="43137"/>
                    </a:srgbClr>
                  </a:outerShdw>
                </a:effectLst>
              </a:rPr>
              <a:t> </a:t>
            </a:r>
            <a:r>
              <a:rPr lang="en-US" sz="2800" b="1" dirty="0" err="1" smtClean="0">
                <a:solidFill>
                  <a:schemeClr val="tx2">
                    <a:lumMod val="50000"/>
                  </a:schemeClr>
                </a:solidFill>
                <a:effectLst>
                  <a:outerShdw blurRad="38100" dist="38100" dir="2700000" algn="tl">
                    <a:srgbClr val="000000">
                      <a:alpha val="43137"/>
                    </a:srgbClr>
                  </a:outerShdw>
                </a:effectLst>
              </a:rPr>
              <a:t>davri</a:t>
            </a:r>
            <a:r>
              <a:rPr lang="en-US" sz="2800" b="1" dirty="0" smtClean="0">
                <a:solidFill>
                  <a:schemeClr val="tx2">
                    <a:lumMod val="50000"/>
                  </a:schemeClr>
                </a:solidFill>
                <a:effectLst>
                  <a:outerShdw blurRad="38100" dist="38100" dir="2700000" algn="tl">
                    <a:srgbClr val="000000">
                      <a:alpha val="43137"/>
                    </a:srgbClr>
                  </a:outerShdw>
                </a:effectLst>
              </a:rPr>
              <a:t> </a:t>
            </a:r>
            <a:r>
              <a:rPr lang="en-US" sz="2800" b="1" dirty="0" err="1" smtClean="0">
                <a:solidFill>
                  <a:schemeClr val="tx2">
                    <a:lumMod val="50000"/>
                  </a:schemeClr>
                </a:solidFill>
                <a:effectLst>
                  <a:outerShdw blurRad="38100" dist="38100" dir="2700000" algn="tl">
                    <a:srgbClr val="000000">
                      <a:alpha val="43137"/>
                    </a:srgbClr>
                  </a:outerShdw>
                </a:effectLst>
              </a:rPr>
              <a:t>kulolchilik</a:t>
            </a:r>
            <a:r>
              <a:rPr lang="en-US" sz="2800" b="1" dirty="0" smtClean="0">
                <a:solidFill>
                  <a:schemeClr val="tx2">
                    <a:lumMod val="50000"/>
                  </a:schemeClr>
                </a:solidFill>
                <a:effectLst>
                  <a:outerShdw blurRad="38100" dist="38100" dir="2700000" algn="tl">
                    <a:srgbClr val="000000">
                      <a:alpha val="43137"/>
                    </a:srgbClr>
                  </a:outerShdw>
                </a:effectLst>
              </a:rPr>
              <a:t> </a:t>
            </a:r>
            <a:r>
              <a:rPr lang="en-US" sz="2800" b="1" dirty="0" err="1" smtClean="0">
                <a:solidFill>
                  <a:schemeClr val="tx2">
                    <a:lumMod val="50000"/>
                  </a:schemeClr>
                </a:solidFill>
                <a:effectLst>
                  <a:outerShdw blurRad="38100" dist="38100" dir="2700000" algn="tl">
                    <a:srgbClr val="000000">
                      <a:alpha val="43137"/>
                    </a:srgbClr>
                  </a:outerShdw>
                </a:effectLst>
              </a:rPr>
              <a:t>taraqqiyoti</a:t>
            </a:r>
            <a:endParaRPr lang="ru-RU" sz="2800" b="1" dirty="0">
              <a:solidFill>
                <a:schemeClr val="tx2">
                  <a:lumMod val="50000"/>
                </a:schemeClr>
              </a:solidFill>
              <a:effectLst>
                <a:outerShdw blurRad="38100" dist="38100" dir="2700000" algn="tl">
                  <a:srgbClr val="000000">
                    <a:alpha val="43137"/>
                  </a:srgbClr>
                </a:outerShdw>
              </a:effectLst>
            </a:endParaRPr>
          </a:p>
        </p:txBody>
      </p:sp>
      <p:sp>
        <p:nvSpPr>
          <p:cNvPr id="4" name="Скругленный прямоугольник 3"/>
          <p:cNvSpPr/>
          <p:nvPr/>
        </p:nvSpPr>
        <p:spPr>
          <a:xfrm>
            <a:off x="215800" y="1075634"/>
            <a:ext cx="5868367" cy="544971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fontAlgn="auto" hangingPunct="1">
              <a:spcBef>
                <a:spcPts val="0"/>
              </a:spcBef>
              <a:spcAft>
                <a:spcPts val="0"/>
              </a:spcAft>
              <a:defRPr/>
            </a:pPr>
            <a:r>
              <a:rPr lang="en-US" sz="2400" dirty="0" err="1">
                <a:latin typeface="Times New Roman" pitchFamily="18" charset="0"/>
                <a:cs typeface="Times New Roman" pitchFamily="18" charset="0"/>
              </a:rPr>
              <a:t>Sopol</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idishlar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tayyorlash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bronza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davrida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takomillashadi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Katta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hajmdaga</a:t>
            </a:r>
            <a:r>
              <a:rPr lang="en-US" sz="2400" dirty="0">
                <a:latin typeface="Times New Roman" pitchFamily="18" charset="0"/>
                <a:cs typeface="Times New Roman" pitchFamily="18" charset="0"/>
              </a:rPr>
              <a:t> </a:t>
            </a:r>
            <a:r>
              <a:rPr lang="en-US" sz="2400" b="1" dirty="0" err="1">
                <a:latin typeface="Times New Roman" pitchFamily="18" charset="0"/>
                <a:cs typeface="Times New Roman" pitchFamily="18" charset="0"/>
              </a:rPr>
              <a:t>xum</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xumchasimon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idishlarda</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don </a:t>
            </a:r>
            <a:r>
              <a:rPr lang="en-US" sz="2400" b="1" dirty="0" err="1">
                <a:latin typeface="Times New Roman" pitchFamily="18" charset="0"/>
                <a:cs typeface="Times New Roman" pitchFamily="18" charset="0"/>
              </a:rPr>
              <a:t>va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suyuk</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maxsulotlar</a:t>
            </a:r>
            <a:r>
              <a:rPr lang="en-US" sz="2400" b="1" dirty="0">
                <a:latin typeface="Times New Roman" pitchFamily="18" charset="0"/>
                <a:cs typeface="Times New Roman" pitchFamily="18" charset="0"/>
              </a:rPr>
              <a:t> </a:t>
            </a:r>
            <a:r>
              <a:rPr lang="en-US" sz="2400" dirty="0" err="1">
                <a:latin typeface="Times New Roman" pitchFamily="18" charset="0"/>
                <a:cs typeface="Times New Roman" pitchFamily="18" charset="0"/>
              </a:rPr>
              <a:t>saqlangan</a:t>
            </a:r>
            <a:r>
              <a:rPr lang="en-US" sz="2400" dirty="0">
                <a:latin typeface="Times New Roman" pitchFamily="18" charset="0"/>
                <a:cs typeface="Times New Roman" pitchFamily="18" charset="0"/>
              </a:rPr>
              <a:t>. </a:t>
            </a:r>
            <a:r>
              <a:rPr lang="en-US" sz="2400" b="1" dirty="0" err="1">
                <a:latin typeface="Times New Roman" pitchFamily="18" charset="0"/>
                <a:cs typeface="Times New Roman" pitchFamily="18" charset="0"/>
              </a:rPr>
              <a:t>Ko‘za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tuvak</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kosa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tovoqsimon</a:t>
            </a:r>
            <a:r>
              <a:rPr lang="en-US" sz="2400" b="1" dirty="0">
                <a:latin typeface="Times New Roman" pitchFamily="18" charset="0"/>
                <a:cs typeface="Times New Roman" pitchFamily="18" charset="0"/>
              </a:rPr>
              <a:t> </a:t>
            </a:r>
            <a:r>
              <a:rPr lang="en-US" sz="2400" dirty="0" err="1">
                <a:latin typeface="Times New Roman" pitchFamily="18" charset="0"/>
                <a:cs typeface="Times New Roman" pitchFamily="18" charset="0"/>
              </a:rPr>
              <a:t>idishlardan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ro‘zg‘orida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keng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foydalanilgan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Idishlar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sifatli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bo‘lishi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uchun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loy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tayyorlashga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toza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sof</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tuproq</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tanlangan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Sopollarning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sirtiga</a:t>
            </a:r>
            <a:r>
              <a:rPr lang="en-US" sz="2400" dirty="0">
                <a:latin typeface="Times New Roman" pitchFamily="18" charset="0"/>
                <a:cs typeface="Times New Roman" pitchFamily="18" charset="0"/>
              </a:rPr>
              <a:t> </a:t>
            </a:r>
            <a:r>
              <a:rPr lang="en-US" sz="2400" b="1" dirty="0" err="1">
                <a:latin typeface="Times New Roman" pitchFamily="18" charset="0"/>
                <a:cs typeface="Times New Roman" pitchFamily="18" charset="0"/>
              </a:rPr>
              <a:t>qizil</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sariq</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jigarang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bo‘yoq</a:t>
            </a:r>
            <a:r>
              <a:rPr lang="en-US" sz="2400" b="1" dirty="0">
                <a:latin typeface="Times New Roman" pitchFamily="18" charset="0"/>
                <a:cs typeface="Times New Roman" pitchFamily="18" charset="0"/>
              </a:rPr>
              <a:t> – </a:t>
            </a:r>
            <a:r>
              <a:rPr lang="en-US" sz="2400" b="1" dirty="0" err="1">
                <a:solidFill>
                  <a:srgbClr val="C00000"/>
                </a:solidFill>
                <a:latin typeface="Times New Roman" pitchFamily="18" charset="0"/>
                <a:cs typeface="Times New Roman" pitchFamily="18" charset="0"/>
              </a:rPr>
              <a:t>angob</a:t>
            </a:r>
            <a:r>
              <a:rPr lang="en-US" sz="2400" b="1" dirty="0">
                <a:latin typeface="Times New Roman" pitchFamily="18" charset="0"/>
                <a:cs typeface="Times New Roman" pitchFamily="18" charset="0"/>
              </a:rPr>
              <a:t> </a:t>
            </a:r>
            <a:r>
              <a:rPr lang="en-US" sz="2400" dirty="0" err="1">
                <a:latin typeface="Times New Roman" pitchFamily="18" charset="0"/>
                <a:cs typeface="Times New Roman" pitchFamily="18" charset="0"/>
              </a:rPr>
              <a:t>berilgan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Idishlardan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suv</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tashish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ovqat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va</a:t>
            </a:r>
            <a:r>
              <a:rPr lang="en-US" sz="2400" dirty="0">
                <a:latin typeface="Times New Roman" pitchFamily="18" charset="0"/>
                <a:cs typeface="Times New Roman" pitchFamily="18" charset="0"/>
              </a:rPr>
              <a:t> don </a:t>
            </a:r>
            <a:r>
              <a:rPr lang="en-US" sz="2400" dirty="0" err="1">
                <a:latin typeface="Times New Roman" pitchFamily="18" charset="0"/>
                <a:cs typeface="Times New Roman" pitchFamily="18" charset="0"/>
              </a:rPr>
              <a:t>saqlash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uchun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keng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foydalanilgan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Ovqat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pishirish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uchun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ishlatilgan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qozonlar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qo‘lda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yasalgan</a:t>
            </a:r>
            <a:r>
              <a:rPr lang="en-US" sz="2400" dirty="0">
                <a:latin typeface="Times New Roman" pitchFamily="18" charset="0"/>
                <a:cs typeface="Times New Roman" pitchFamily="18" charset="0"/>
              </a:rPr>
              <a:t>. </a:t>
            </a:r>
            <a:endParaRPr lang="ru-RU" sz="2400" i="1" u="sng" dirty="0">
              <a:solidFill>
                <a:schemeClr val="tx1"/>
              </a:solidFill>
              <a:effectLst>
                <a:glow rad="228600">
                  <a:schemeClr val="accent3">
                    <a:satMod val="175000"/>
                    <a:alpha val="40000"/>
                  </a:schemeClr>
                </a:glow>
              </a:effectLst>
              <a:latin typeface="Times New Roman" pitchFamily="18" charset="0"/>
              <a:cs typeface="Times New Roman" pitchFamily="18" charset="0"/>
            </a:endParaRPr>
          </a:p>
        </p:txBody>
      </p:sp>
      <p:pic>
        <p:nvPicPr>
          <p:cNvPr id="113666" name="Рисунок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6983" y="1075634"/>
            <a:ext cx="2647950" cy="1990725"/>
          </a:xfrm>
          <a:prstGeom prst="rect">
            <a:avLst/>
          </a:prstGeom>
          <a:noFill/>
          <a:extLst>
            <a:ext uri="{909E8E84-426E-40DD-AFC4-6F175D3DCCD1}">
              <a14:hiddenFill xmlns:a14="http://schemas.microsoft.com/office/drawing/2010/main">
                <a:solidFill>
                  <a:srgbClr val="FFFFFF"/>
                </a:solidFill>
              </a14:hiddenFill>
            </a:ext>
          </a:extLst>
        </p:spPr>
      </p:pic>
      <p:pic>
        <p:nvPicPr>
          <p:cNvPr id="113665" name="Рисунок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6983" y="3266937"/>
            <a:ext cx="2657475" cy="1990725"/>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164795" y="5257662"/>
            <a:ext cx="2849812" cy="80021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lgn="ctr" eaLnBrk="1" fontAlgn="auto" hangingPunct="1">
              <a:lnSpc>
                <a:spcPct val="115000"/>
              </a:lnSpc>
              <a:spcBef>
                <a:spcPts val="0"/>
              </a:spcBef>
              <a:spcAft>
                <a:spcPts val="0"/>
              </a:spcAft>
            </a:pPr>
            <a:r>
              <a:rPr lang="en-US" sz="2000" b="1" dirty="0" err="1" smtClean="0">
                <a:solidFill>
                  <a:srgbClr val="10087A"/>
                </a:solidFill>
                <a:latin typeface="Constantia"/>
                <a:cs typeface="+mn-cs"/>
              </a:rPr>
              <a:t>Bronza</a:t>
            </a:r>
            <a:r>
              <a:rPr lang="en-US" sz="2000" b="1" dirty="0" smtClean="0">
                <a:solidFill>
                  <a:srgbClr val="10087A"/>
                </a:solidFill>
                <a:latin typeface="Constantia"/>
                <a:cs typeface="+mn-cs"/>
              </a:rPr>
              <a:t> </a:t>
            </a:r>
            <a:r>
              <a:rPr lang="en-US" sz="2000" b="1" dirty="0" err="1">
                <a:solidFill>
                  <a:srgbClr val="10087A"/>
                </a:solidFill>
                <a:latin typeface="Constantia"/>
                <a:cs typeface="+mn-cs"/>
              </a:rPr>
              <a:t>va</a:t>
            </a:r>
            <a:r>
              <a:rPr lang="en-US" sz="2000" b="1" dirty="0">
                <a:solidFill>
                  <a:srgbClr val="10087A"/>
                </a:solidFill>
                <a:latin typeface="Constantia"/>
                <a:cs typeface="+mn-cs"/>
              </a:rPr>
              <a:t> </a:t>
            </a:r>
            <a:r>
              <a:rPr lang="en-US" sz="2000" b="1" dirty="0" err="1">
                <a:solidFill>
                  <a:srgbClr val="10087A"/>
                </a:solidFill>
                <a:latin typeface="Constantia"/>
                <a:cs typeface="+mn-cs"/>
              </a:rPr>
              <a:t>sopol</a:t>
            </a:r>
            <a:r>
              <a:rPr lang="en-US" sz="2000" b="1" dirty="0">
                <a:solidFill>
                  <a:srgbClr val="10087A"/>
                </a:solidFill>
                <a:latin typeface="Constantia"/>
                <a:cs typeface="+mn-cs"/>
              </a:rPr>
              <a:t> </a:t>
            </a:r>
            <a:r>
              <a:rPr lang="en-US" sz="2000" b="1" dirty="0" err="1">
                <a:solidFill>
                  <a:srgbClr val="10087A"/>
                </a:solidFill>
                <a:latin typeface="Constantia"/>
                <a:cs typeface="+mn-cs"/>
              </a:rPr>
              <a:t>idishlar</a:t>
            </a:r>
            <a:r>
              <a:rPr lang="en-US" sz="2000" b="1" dirty="0" smtClean="0">
                <a:solidFill>
                  <a:srgbClr val="10087A"/>
                </a:solidFill>
                <a:latin typeface="Constantia"/>
                <a:cs typeface="+mn-cs"/>
              </a:rPr>
              <a:t>.</a:t>
            </a:r>
            <a:r>
              <a:rPr lang="en-US" sz="2000" b="1" dirty="0">
                <a:solidFill>
                  <a:srgbClr val="10087A"/>
                </a:solidFill>
                <a:latin typeface="Constantia"/>
                <a:cs typeface="+mn-cs"/>
              </a:rPr>
              <a:t> </a:t>
            </a:r>
            <a:r>
              <a:rPr lang="en-US" sz="2000" b="1" dirty="0" err="1">
                <a:solidFill>
                  <a:srgbClr val="10087A"/>
                </a:solidFill>
                <a:latin typeface="Constantia"/>
                <a:cs typeface="+mn-cs"/>
              </a:rPr>
              <a:t>Sopollitepa</a:t>
            </a:r>
            <a:r>
              <a:rPr lang="en-US" sz="2000" b="1" dirty="0">
                <a:solidFill>
                  <a:srgbClr val="10087A"/>
                </a:solidFill>
                <a:latin typeface="Constantia"/>
                <a:cs typeface="+mn-cs"/>
              </a:rPr>
              <a:t>. </a:t>
            </a:r>
            <a:endParaRPr lang="ru-RU" sz="2000" b="1" dirty="0">
              <a:solidFill>
                <a:srgbClr val="10087A"/>
              </a:solidFill>
              <a:latin typeface="Times New Roman"/>
              <a:ea typeface="Times New Roman"/>
              <a:cs typeface="+mn-c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42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215801" y="188640"/>
            <a:ext cx="8640960" cy="6359602"/>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400" dirty="0" smtClean="0">
                <a:latin typeface="Times New Roman"/>
                <a:ea typeface="Times New Roman"/>
              </a:rPr>
              <a:t>	Bu </a:t>
            </a:r>
            <a:r>
              <a:rPr lang="en-US" sz="2400" dirty="0" err="1">
                <a:latin typeface="Times New Roman"/>
                <a:ea typeface="Times New Roman"/>
              </a:rPr>
              <a:t>davr</a:t>
            </a:r>
            <a:r>
              <a:rPr lang="en-US" sz="2400" dirty="0">
                <a:latin typeface="Times New Roman"/>
                <a:ea typeface="Times New Roman"/>
              </a:rPr>
              <a:t> </a:t>
            </a:r>
            <a:r>
              <a:rPr lang="en-US" sz="2400" dirty="0" err="1">
                <a:latin typeface="Times New Roman"/>
                <a:ea typeface="Times New Roman"/>
              </a:rPr>
              <a:t>tarixiy</a:t>
            </a:r>
            <a:r>
              <a:rPr lang="en-US" sz="2400" dirty="0">
                <a:latin typeface="Times New Roman"/>
                <a:ea typeface="Times New Roman"/>
              </a:rPr>
              <a:t>–</a:t>
            </a:r>
            <a:r>
              <a:rPr lang="en-US" sz="2400" dirty="0" err="1">
                <a:latin typeface="Times New Roman"/>
                <a:ea typeface="Times New Roman"/>
              </a:rPr>
              <a:t>madaniy</a:t>
            </a:r>
            <a:r>
              <a:rPr lang="en-US" sz="2400" dirty="0">
                <a:latin typeface="Times New Roman"/>
                <a:ea typeface="Times New Roman"/>
              </a:rPr>
              <a:t> </a:t>
            </a:r>
            <a:r>
              <a:rPr lang="en-US" sz="2400" dirty="0" err="1">
                <a:latin typeface="Times New Roman"/>
                <a:ea typeface="Times New Roman"/>
              </a:rPr>
              <a:t>jarayonlari</a:t>
            </a:r>
            <a:r>
              <a:rPr lang="en-US" sz="2400" dirty="0">
                <a:latin typeface="Times New Roman"/>
                <a:ea typeface="Times New Roman"/>
              </a:rPr>
              <a:t> </a:t>
            </a:r>
            <a:r>
              <a:rPr lang="en-US" sz="2400" dirty="0" err="1">
                <a:latin typeface="Times New Roman"/>
                <a:ea typeface="Times New Roman"/>
              </a:rPr>
              <a:t>asosan</a:t>
            </a:r>
            <a:r>
              <a:rPr lang="en-US" sz="2400" dirty="0">
                <a:latin typeface="Times New Roman"/>
                <a:ea typeface="Times New Roman"/>
              </a:rPr>
              <a:t> </a:t>
            </a:r>
            <a:r>
              <a:rPr lang="en-US" sz="2400" dirty="0" err="1">
                <a:latin typeface="Times New Roman"/>
                <a:ea typeface="Times New Roman"/>
              </a:rPr>
              <a:t>moddiy</a:t>
            </a:r>
            <a:r>
              <a:rPr lang="en-US" sz="2400" dirty="0">
                <a:latin typeface="Times New Roman"/>
                <a:ea typeface="Times New Roman"/>
              </a:rPr>
              <a:t> </a:t>
            </a:r>
            <a:r>
              <a:rPr lang="en-US" sz="2400" dirty="0" err="1">
                <a:latin typeface="Times New Roman"/>
                <a:ea typeface="Times New Roman"/>
              </a:rPr>
              <a:t>topilmalar</a:t>
            </a:r>
            <a:r>
              <a:rPr lang="en-US" sz="2400" dirty="0">
                <a:latin typeface="Times New Roman"/>
                <a:ea typeface="Times New Roman"/>
              </a:rPr>
              <a:t> </a:t>
            </a:r>
            <a:r>
              <a:rPr lang="en-US" sz="2400" dirty="0" err="1">
                <a:latin typeface="Times New Roman"/>
                <a:ea typeface="Times New Roman"/>
              </a:rPr>
              <a:t>yordamida</a:t>
            </a:r>
            <a:r>
              <a:rPr lang="en-US" sz="2400" dirty="0">
                <a:latin typeface="Times New Roman"/>
                <a:ea typeface="Times New Roman"/>
              </a:rPr>
              <a:t> </a:t>
            </a:r>
            <a:r>
              <a:rPr lang="en-US" sz="2400" dirty="0" err="1">
                <a:latin typeface="Times New Roman"/>
                <a:ea typeface="Times New Roman"/>
              </a:rPr>
              <a:t>o‘rganiladi</a:t>
            </a:r>
            <a:r>
              <a:rPr lang="en-US" sz="2400" dirty="0">
                <a:latin typeface="Times New Roman"/>
                <a:ea typeface="Times New Roman"/>
              </a:rPr>
              <a:t>. </a:t>
            </a:r>
            <a:r>
              <a:rPr lang="en-US" sz="2400" dirty="0" err="1">
                <a:latin typeface="Times New Roman"/>
                <a:ea typeface="Times New Roman"/>
              </a:rPr>
              <a:t>Qadimshunoslarning</a:t>
            </a:r>
            <a:r>
              <a:rPr lang="en-US" sz="2400" dirty="0">
                <a:latin typeface="Times New Roman"/>
                <a:ea typeface="Times New Roman"/>
              </a:rPr>
              <a:t> </a:t>
            </a:r>
            <a:r>
              <a:rPr lang="en-US" sz="2400" dirty="0" err="1">
                <a:latin typeface="Times New Roman"/>
                <a:ea typeface="Times New Roman"/>
              </a:rPr>
              <a:t>keyingi</a:t>
            </a:r>
            <a:r>
              <a:rPr lang="en-US" sz="2400" dirty="0">
                <a:latin typeface="Times New Roman"/>
                <a:ea typeface="Times New Roman"/>
              </a:rPr>
              <a:t> </a:t>
            </a:r>
            <a:r>
              <a:rPr lang="en-US" sz="2400" dirty="0" err="1">
                <a:latin typeface="Times New Roman"/>
                <a:ea typeface="Times New Roman"/>
              </a:rPr>
              <a:t>yillarda</a:t>
            </a:r>
            <a:r>
              <a:rPr lang="en-US" sz="2400" dirty="0">
                <a:latin typeface="Times New Roman"/>
                <a:ea typeface="Times New Roman"/>
              </a:rPr>
              <a:t> </a:t>
            </a:r>
            <a:r>
              <a:rPr lang="en-US" sz="2400" dirty="0" err="1">
                <a:latin typeface="Times New Roman"/>
                <a:ea typeface="Times New Roman"/>
              </a:rPr>
              <a:t>o‘tkazgan</a:t>
            </a:r>
            <a:r>
              <a:rPr lang="en-US" sz="2400" dirty="0">
                <a:latin typeface="Times New Roman"/>
                <a:ea typeface="Times New Roman"/>
              </a:rPr>
              <a:t> </a:t>
            </a:r>
            <a:r>
              <a:rPr lang="en-US" sz="2400" dirty="0" err="1">
                <a:latin typeface="Times New Roman"/>
                <a:ea typeface="Times New Roman"/>
              </a:rPr>
              <a:t>tadqiqotlari</a:t>
            </a:r>
            <a:r>
              <a:rPr lang="en-US" sz="2400" dirty="0">
                <a:latin typeface="Times New Roman"/>
                <a:ea typeface="Times New Roman"/>
              </a:rPr>
              <a:t> </a:t>
            </a:r>
            <a:r>
              <a:rPr lang="en-US" sz="2400" dirty="0" err="1">
                <a:latin typeface="Times New Roman"/>
                <a:ea typeface="Times New Roman"/>
              </a:rPr>
              <a:t>o‘lkamizda</a:t>
            </a:r>
            <a:r>
              <a:rPr lang="en-US" sz="2400" dirty="0">
                <a:latin typeface="Times New Roman"/>
                <a:ea typeface="Times New Roman"/>
              </a:rPr>
              <a:t> </a:t>
            </a:r>
            <a:r>
              <a:rPr lang="en-US" sz="2400" dirty="0" err="1">
                <a:latin typeface="Times New Roman"/>
                <a:ea typeface="Times New Roman"/>
              </a:rPr>
              <a:t>yashagan</a:t>
            </a:r>
            <a:r>
              <a:rPr lang="en-US" sz="2400" dirty="0">
                <a:latin typeface="Times New Roman"/>
                <a:ea typeface="Times New Roman"/>
              </a:rPr>
              <a:t> </a:t>
            </a:r>
            <a:r>
              <a:rPr lang="en-US" sz="2400" dirty="0" err="1">
                <a:latin typeface="Times New Roman"/>
                <a:ea typeface="Times New Roman"/>
              </a:rPr>
              <a:t>qabilalaring</a:t>
            </a:r>
            <a:r>
              <a:rPr lang="en-US" sz="2400" dirty="0">
                <a:latin typeface="Times New Roman"/>
                <a:ea typeface="Times New Roman"/>
              </a:rPr>
              <a:t> </a:t>
            </a:r>
            <a:r>
              <a:rPr lang="en-US" sz="2400" dirty="0" err="1">
                <a:latin typeface="Times New Roman"/>
                <a:ea typeface="Times New Roman"/>
              </a:rPr>
              <a:t>madaniy</a:t>
            </a:r>
            <a:r>
              <a:rPr lang="en-US" sz="2400" dirty="0">
                <a:latin typeface="Times New Roman"/>
                <a:ea typeface="Times New Roman"/>
              </a:rPr>
              <a:t> </a:t>
            </a:r>
            <a:r>
              <a:rPr lang="en-US" sz="2400" dirty="0" err="1">
                <a:latin typeface="Times New Roman"/>
                <a:ea typeface="Times New Roman"/>
              </a:rPr>
              <a:t>munosabatlarini</a:t>
            </a:r>
            <a:r>
              <a:rPr lang="en-US" sz="2400" dirty="0">
                <a:latin typeface="Times New Roman"/>
                <a:ea typeface="Times New Roman"/>
              </a:rPr>
              <a:t> </a:t>
            </a:r>
            <a:r>
              <a:rPr lang="en-US" sz="2400" dirty="0" err="1">
                <a:latin typeface="Times New Roman"/>
                <a:ea typeface="Times New Roman"/>
              </a:rPr>
              <a:t>aniqlashda</a:t>
            </a:r>
            <a:r>
              <a:rPr lang="en-US" sz="2400" dirty="0">
                <a:latin typeface="Times New Roman"/>
                <a:ea typeface="Times New Roman"/>
              </a:rPr>
              <a:t> </a:t>
            </a:r>
            <a:r>
              <a:rPr lang="en-US" sz="2400" dirty="0" err="1">
                <a:latin typeface="Times New Roman"/>
                <a:ea typeface="Times New Roman"/>
              </a:rPr>
              <a:t>muhim</a:t>
            </a:r>
            <a:r>
              <a:rPr lang="en-US" sz="2400" dirty="0">
                <a:latin typeface="Times New Roman"/>
                <a:ea typeface="Times New Roman"/>
              </a:rPr>
              <a:t> </a:t>
            </a:r>
            <a:r>
              <a:rPr lang="en-US" sz="2400" dirty="0" err="1">
                <a:latin typeface="Times New Roman"/>
                <a:ea typeface="Times New Roman"/>
              </a:rPr>
              <a:t>ahamiyatga</a:t>
            </a:r>
            <a:r>
              <a:rPr lang="en-US" sz="2400" dirty="0">
                <a:latin typeface="Times New Roman"/>
                <a:ea typeface="Times New Roman"/>
              </a:rPr>
              <a:t> </a:t>
            </a:r>
            <a:r>
              <a:rPr lang="en-US" sz="2400" dirty="0" err="1">
                <a:latin typeface="Times New Roman"/>
                <a:ea typeface="Times New Roman"/>
              </a:rPr>
              <a:t>ega</a:t>
            </a:r>
            <a:r>
              <a:rPr lang="en-US" sz="2400" dirty="0">
                <a:latin typeface="Times New Roman"/>
                <a:ea typeface="Times New Roman"/>
              </a:rPr>
              <a:t> </a:t>
            </a:r>
            <a:r>
              <a:rPr lang="en-US" sz="2400" dirty="0" err="1">
                <a:latin typeface="Times New Roman"/>
                <a:ea typeface="Times New Roman"/>
              </a:rPr>
              <a:t>bo‘ldi</a:t>
            </a:r>
            <a:r>
              <a:rPr lang="en-US" sz="2400" dirty="0">
                <a:latin typeface="Times New Roman"/>
                <a:ea typeface="Times New Roman"/>
              </a:rPr>
              <a:t>.</a:t>
            </a:r>
            <a:endParaRPr lang="ru-RU" sz="2400" dirty="0">
              <a:latin typeface="Times New Roman"/>
              <a:ea typeface="Times New Roman"/>
            </a:endParaRPr>
          </a:p>
          <a:p>
            <a:pPr algn="just">
              <a:lnSpc>
                <a:spcPct val="115000"/>
              </a:lnSpc>
              <a:spcAft>
                <a:spcPts val="0"/>
              </a:spcAft>
            </a:pPr>
            <a:r>
              <a:rPr lang="en-US" sz="2400" dirty="0" smtClean="0">
                <a:latin typeface="Times New Roman"/>
                <a:ea typeface="Times New Roman"/>
              </a:rPr>
              <a:t>	</a:t>
            </a:r>
            <a:r>
              <a:rPr lang="en-US" sz="2400" b="1" dirty="0" err="1" smtClean="0">
                <a:latin typeface="Times New Roman"/>
                <a:ea typeface="Times New Roman"/>
              </a:rPr>
              <a:t>Turkmaniston</a:t>
            </a:r>
            <a:r>
              <a:rPr lang="en-US" sz="2400" b="1" dirty="0">
                <a:latin typeface="Times New Roman"/>
                <a:ea typeface="Times New Roman"/>
              </a:rPr>
              <a:t>, </a:t>
            </a:r>
            <a:r>
              <a:rPr lang="en-US" sz="2400" b="1" dirty="0" err="1">
                <a:latin typeface="Times New Roman"/>
                <a:ea typeface="Times New Roman"/>
              </a:rPr>
              <a:t>O‘zbekistan</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Tojikiston</a:t>
            </a:r>
            <a:r>
              <a:rPr lang="en-US" sz="2400" b="1" dirty="0">
                <a:latin typeface="Times New Roman"/>
                <a:ea typeface="Times New Roman"/>
              </a:rPr>
              <a:t> </a:t>
            </a:r>
            <a:r>
              <a:rPr lang="en-US" sz="2400" dirty="0" err="1">
                <a:latin typeface="Times New Roman"/>
                <a:ea typeface="Times New Roman"/>
              </a:rPr>
              <a:t>hududlarida</a:t>
            </a:r>
            <a:r>
              <a:rPr lang="en-US" sz="2400" dirty="0">
                <a:latin typeface="Times New Roman"/>
                <a:ea typeface="Times New Roman"/>
              </a:rPr>
              <a:t> </a:t>
            </a:r>
            <a:r>
              <a:rPr lang="en-US" sz="2400" dirty="0" err="1">
                <a:latin typeface="Times New Roman"/>
                <a:ea typeface="Times New Roman"/>
              </a:rPr>
              <a:t>rivojlangan</a:t>
            </a:r>
            <a:r>
              <a:rPr lang="en-US" sz="2400" dirty="0">
                <a:latin typeface="Times New Roman"/>
                <a:ea typeface="Times New Roman"/>
              </a:rPr>
              <a:t> </a:t>
            </a:r>
            <a:r>
              <a:rPr lang="en-US" sz="2400" dirty="0" err="1">
                <a:latin typeface="Times New Roman"/>
                <a:ea typeface="Times New Roman"/>
              </a:rPr>
              <a:t>ishlab</a:t>
            </a:r>
            <a:r>
              <a:rPr lang="en-US" sz="2400" dirty="0">
                <a:latin typeface="Times New Roman"/>
                <a:ea typeface="Times New Roman"/>
              </a:rPr>
              <a:t> </a:t>
            </a:r>
            <a:r>
              <a:rPr lang="en-US" sz="2400" dirty="0" err="1">
                <a:latin typeface="Times New Roman"/>
                <a:ea typeface="Times New Roman"/>
              </a:rPr>
              <a:t>chiqaruvchi</a:t>
            </a:r>
            <a:r>
              <a:rPr lang="en-US" sz="2400" dirty="0">
                <a:latin typeface="Times New Roman"/>
                <a:ea typeface="Times New Roman"/>
              </a:rPr>
              <a:t> </a:t>
            </a:r>
            <a:r>
              <a:rPr lang="en-US" sz="2400" dirty="0" err="1">
                <a:latin typeface="Times New Roman"/>
                <a:ea typeface="Times New Roman"/>
              </a:rPr>
              <a:t>xo‘jaliklar</a:t>
            </a:r>
            <a:r>
              <a:rPr lang="en-US" sz="2400" dirty="0">
                <a:latin typeface="Times New Roman"/>
                <a:ea typeface="Times New Roman"/>
              </a:rPr>
              <a:t> </a:t>
            </a:r>
            <a:r>
              <a:rPr lang="en-US" sz="2400" dirty="0" err="1">
                <a:latin typeface="Times New Roman"/>
                <a:ea typeface="Times New Roman"/>
              </a:rPr>
              <a:t>asosida</a:t>
            </a:r>
            <a:r>
              <a:rPr lang="en-US" sz="2400" dirty="0">
                <a:latin typeface="Times New Roman"/>
                <a:ea typeface="Times New Roman"/>
              </a:rPr>
              <a:t> </a:t>
            </a:r>
            <a:r>
              <a:rPr lang="en-US" sz="2400" dirty="0" err="1">
                <a:latin typeface="Times New Roman"/>
                <a:ea typeface="Times New Roman"/>
              </a:rPr>
              <a:t>muhim</a:t>
            </a:r>
            <a:r>
              <a:rPr lang="en-US" sz="2400" dirty="0">
                <a:latin typeface="Times New Roman"/>
                <a:ea typeface="Times New Roman"/>
              </a:rPr>
              <a:t> </a:t>
            </a:r>
            <a:r>
              <a:rPr lang="en-US" sz="2400" dirty="0" err="1">
                <a:latin typeface="Times New Roman"/>
                <a:ea typeface="Times New Roman"/>
              </a:rPr>
              <a:t>madaniy</a:t>
            </a:r>
            <a:r>
              <a:rPr lang="en-US" sz="2400" dirty="0">
                <a:latin typeface="Times New Roman"/>
                <a:ea typeface="Times New Roman"/>
              </a:rPr>
              <a:t> </a:t>
            </a:r>
            <a:r>
              <a:rPr lang="en-US" sz="2400" dirty="0" err="1">
                <a:latin typeface="Times New Roman"/>
                <a:ea typeface="Times New Roman"/>
              </a:rPr>
              <a:t>yutuqlar</a:t>
            </a:r>
            <a:r>
              <a:rPr lang="en-US" sz="2400" dirty="0">
                <a:latin typeface="Times New Roman"/>
                <a:ea typeface="Times New Roman"/>
              </a:rPr>
              <a:t> </a:t>
            </a:r>
            <a:r>
              <a:rPr lang="en-US" sz="2400" dirty="0" err="1">
                <a:latin typeface="Times New Roman"/>
                <a:ea typeface="Times New Roman"/>
              </a:rPr>
              <a:t>vujudga</a:t>
            </a:r>
            <a:r>
              <a:rPr lang="en-US" sz="2400" dirty="0">
                <a:latin typeface="Times New Roman"/>
                <a:ea typeface="Times New Roman"/>
              </a:rPr>
              <a:t> </a:t>
            </a:r>
            <a:r>
              <a:rPr lang="en-US" sz="2400" dirty="0" err="1">
                <a:latin typeface="Times New Roman"/>
                <a:ea typeface="Times New Roman"/>
              </a:rPr>
              <a:t>kelgan</a:t>
            </a:r>
            <a:r>
              <a:rPr lang="en-US" sz="2400" dirty="0">
                <a:latin typeface="Times New Roman"/>
                <a:ea typeface="Times New Roman"/>
              </a:rPr>
              <a:t>. </a:t>
            </a:r>
            <a:r>
              <a:rPr lang="en-US" sz="2400" b="1" dirty="0" err="1">
                <a:latin typeface="Times New Roman"/>
                <a:ea typeface="Times New Roman"/>
              </a:rPr>
              <a:t>Bronzadan</a:t>
            </a:r>
            <a:r>
              <a:rPr lang="en-US" sz="2400" b="1" dirty="0">
                <a:latin typeface="Times New Roman"/>
                <a:ea typeface="Times New Roman"/>
              </a:rPr>
              <a:t> </a:t>
            </a:r>
            <a:r>
              <a:rPr lang="en-US" sz="2400" b="1" dirty="0" err="1">
                <a:latin typeface="Times New Roman"/>
                <a:ea typeface="Times New Roman"/>
              </a:rPr>
              <a:t>buyumlar</a:t>
            </a:r>
            <a:r>
              <a:rPr lang="en-US" sz="2400" b="1" dirty="0">
                <a:latin typeface="Times New Roman"/>
                <a:ea typeface="Times New Roman"/>
              </a:rPr>
              <a:t> </a:t>
            </a:r>
            <a:r>
              <a:rPr lang="en-US" sz="2400" b="1" dirty="0" err="1">
                <a:latin typeface="Times New Roman"/>
                <a:ea typeface="Times New Roman"/>
              </a:rPr>
              <a:t>yasash</a:t>
            </a:r>
            <a:r>
              <a:rPr lang="en-US" sz="2400" b="1" dirty="0">
                <a:latin typeface="Times New Roman"/>
                <a:ea typeface="Times New Roman"/>
              </a:rPr>
              <a:t> </a:t>
            </a:r>
            <a:r>
              <a:rPr lang="en-US" sz="2400" b="1" dirty="0" err="1">
                <a:latin typeface="Times New Roman"/>
                <a:ea typeface="Times New Roman"/>
              </a:rPr>
              <a:t>kulolchilik</a:t>
            </a:r>
            <a:r>
              <a:rPr lang="en-US" sz="2400" b="1" dirty="0">
                <a:latin typeface="Times New Roman"/>
                <a:ea typeface="Times New Roman"/>
              </a:rPr>
              <a:t>, </a:t>
            </a:r>
            <a:r>
              <a:rPr lang="en-US" sz="2400" b="1" dirty="0" err="1">
                <a:latin typeface="Times New Roman"/>
                <a:ea typeface="Times New Roman"/>
              </a:rPr>
              <a:t>zargarlik</a:t>
            </a:r>
            <a:r>
              <a:rPr lang="en-US" sz="2400" b="1" dirty="0">
                <a:latin typeface="Times New Roman"/>
                <a:ea typeface="Times New Roman"/>
              </a:rPr>
              <a:t>, </a:t>
            </a:r>
            <a:r>
              <a:rPr lang="en-US" sz="2400" b="1" dirty="0" err="1">
                <a:latin typeface="Times New Roman"/>
                <a:ea typeface="Times New Roman"/>
              </a:rPr>
              <a:t>to‘quvchilik</a:t>
            </a:r>
            <a:r>
              <a:rPr lang="en-US" sz="2400" b="1" dirty="0">
                <a:latin typeface="Times New Roman"/>
                <a:ea typeface="Times New Roman"/>
              </a:rPr>
              <a:t>, </a:t>
            </a:r>
            <a:r>
              <a:rPr lang="en-US" sz="2400" b="1" dirty="0" err="1" smtClean="0">
                <a:latin typeface="Times New Roman"/>
                <a:ea typeface="Times New Roman"/>
              </a:rPr>
              <a:t>ip</a:t>
            </a:r>
            <a:r>
              <a:rPr lang="en-US" sz="2400" b="1" dirty="0" smtClean="0">
                <a:latin typeface="Times New Roman"/>
                <a:ea typeface="Times New Roman"/>
              </a:rPr>
              <a:t> </a:t>
            </a:r>
            <a:r>
              <a:rPr lang="en-US" sz="2400" b="1" dirty="0" err="1" smtClean="0">
                <a:latin typeface="Times New Roman"/>
                <a:ea typeface="Times New Roman"/>
              </a:rPr>
              <a:t>yigirish</a:t>
            </a:r>
            <a:r>
              <a:rPr lang="en-US" sz="2400" b="1" dirty="0" smtClean="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to‘qimachilik</a:t>
            </a:r>
            <a:r>
              <a:rPr lang="en-US" sz="2400" b="1" dirty="0">
                <a:latin typeface="Times New Roman"/>
                <a:ea typeface="Times New Roman"/>
              </a:rPr>
              <a:t> </a:t>
            </a:r>
            <a:r>
              <a:rPr lang="en-US" sz="2400" dirty="0" err="1">
                <a:latin typeface="Times New Roman"/>
                <a:ea typeface="Times New Roman"/>
              </a:rPr>
              <a:t>maxsus</a:t>
            </a:r>
            <a:r>
              <a:rPr lang="en-US" sz="2400" dirty="0">
                <a:latin typeface="Times New Roman"/>
                <a:ea typeface="Times New Roman"/>
              </a:rPr>
              <a:t> </a:t>
            </a:r>
            <a:r>
              <a:rPr lang="en-US" sz="2400" dirty="0" err="1">
                <a:latin typeface="Times New Roman"/>
                <a:ea typeface="Times New Roman"/>
              </a:rPr>
              <a:t>hunar</a:t>
            </a:r>
            <a:r>
              <a:rPr lang="en-US" sz="2400" dirty="0">
                <a:latin typeface="Times New Roman"/>
                <a:ea typeface="Times New Roman"/>
              </a:rPr>
              <a:t>–</a:t>
            </a:r>
            <a:r>
              <a:rPr lang="en-US" sz="2400" dirty="0" err="1">
                <a:latin typeface="Times New Roman"/>
                <a:ea typeface="Times New Roman"/>
              </a:rPr>
              <a:t>kasblarga</a:t>
            </a:r>
            <a:r>
              <a:rPr lang="en-US" sz="2400" dirty="0">
                <a:latin typeface="Times New Roman"/>
                <a:ea typeface="Times New Roman"/>
              </a:rPr>
              <a:t> </a:t>
            </a:r>
            <a:r>
              <a:rPr lang="en-US" sz="2400" dirty="0" err="1">
                <a:latin typeface="Times New Roman"/>
                <a:ea typeface="Times New Roman"/>
              </a:rPr>
              <a:t>aylangan</a:t>
            </a:r>
            <a:r>
              <a:rPr lang="en-US" sz="2400" dirty="0">
                <a:latin typeface="Times New Roman"/>
                <a:ea typeface="Times New Roman"/>
              </a:rPr>
              <a:t>. </a:t>
            </a:r>
            <a:r>
              <a:rPr lang="en-US" sz="2400" dirty="0" err="1">
                <a:latin typeface="Times New Roman"/>
                <a:ea typeface="Times New Roman"/>
              </a:rPr>
              <a:t>O‘sha</a:t>
            </a:r>
            <a:r>
              <a:rPr lang="en-US" sz="2400" dirty="0">
                <a:latin typeface="Times New Roman"/>
                <a:ea typeface="Times New Roman"/>
              </a:rPr>
              <a:t> </a:t>
            </a:r>
            <a:r>
              <a:rPr lang="en-US" sz="2400" dirty="0" err="1">
                <a:latin typeface="Times New Roman"/>
                <a:ea typeface="Times New Roman"/>
              </a:rPr>
              <a:t>davrda</a:t>
            </a:r>
            <a:r>
              <a:rPr lang="en-US" sz="2400" dirty="0">
                <a:latin typeface="Times New Roman"/>
                <a:ea typeface="Times New Roman"/>
              </a:rPr>
              <a:t> </a:t>
            </a:r>
            <a:r>
              <a:rPr lang="en-US" sz="2400" dirty="0" err="1">
                <a:latin typeface="Times New Roman"/>
                <a:ea typeface="Times New Roman"/>
              </a:rPr>
              <a:t>kanal</a:t>
            </a:r>
            <a:r>
              <a:rPr lang="en-US" sz="2400" dirty="0">
                <a:latin typeface="Times New Roman"/>
                <a:ea typeface="Times New Roman"/>
              </a:rPr>
              <a:t> </a:t>
            </a:r>
            <a:r>
              <a:rPr lang="en-US" sz="2400" dirty="0" err="1">
                <a:latin typeface="Times New Roman"/>
                <a:ea typeface="Times New Roman"/>
              </a:rPr>
              <a:t>qazib</a:t>
            </a:r>
            <a:r>
              <a:rPr lang="en-US" sz="2400" dirty="0">
                <a:latin typeface="Times New Roman"/>
                <a:ea typeface="Times New Roman"/>
              </a:rPr>
              <a:t>, </a:t>
            </a:r>
            <a:r>
              <a:rPr lang="en-US" sz="2400" dirty="0" err="1">
                <a:latin typeface="Times New Roman"/>
                <a:ea typeface="Times New Roman"/>
              </a:rPr>
              <a:t>daryolardan</a:t>
            </a:r>
            <a:r>
              <a:rPr lang="en-US" sz="2400" dirty="0">
                <a:latin typeface="Times New Roman"/>
                <a:ea typeface="Times New Roman"/>
              </a:rPr>
              <a:t> </a:t>
            </a:r>
            <a:r>
              <a:rPr lang="en-US" sz="2400" dirty="0" err="1">
                <a:latin typeface="Times New Roman"/>
                <a:ea typeface="Times New Roman"/>
              </a:rPr>
              <a:t>suv</a:t>
            </a:r>
            <a:r>
              <a:rPr lang="en-US" sz="2400" dirty="0">
                <a:latin typeface="Times New Roman"/>
                <a:ea typeface="Times New Roman"/>
              </a:rPr>
              <a:t> </a:t>
            </a:r>
            <a:r>
              <a:rPr lang="en-US" sz="2400" dirty="0" err="1">
                <a:latin typeface="Times New Roman"/>
                <a:ea typeface="Times New Roman"/>
              </a:rPr>
              <a:t>chiqarish</a:t>
            </a:r>
            <a:r>
              <a:rPr lang="en-US" sz="2400" dirty="0">
                <a:latin typeface="Times New Roman"/>
                <a:ea typeface="Times New Roman"/>
              </a:rPr>
              <a:t>, </a:t>
            </a:r>
            <a:r>
              <a:rPr lang="en-US" sz="2400" dirty="0" err="1">
                <a:latin typeface="Times New Roman"/>
                <a:ea typeface="Times New Roman"/>
              </a:rPr>
              <a:t>kanal</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ariqlarni</a:t>
            </a:r>
            <a:r>
              <a:rPr lang="en-US" sz="2400" dirty="0">
                <a:latin typeface="Times New Roman"/>
                <a:ea typeface="Times New Roman"/>
              </a:rPr>
              <a:t> </a:t>
            </a:r>
            <a:r>
              <a:rPr lang="en-US" sz="2400" dirty="0" err="1">
                <a:latin typeface="Times New Roman"/>
                <a:ea typeface="Times New Roman"/>
              </a:rPr>
              <a:t>doimo</a:t>
            </a:r>
            <a:r>
              <a:rPr lang="en-US" sz="2400" dirty="0">
                <a:latin typeface="Times New Roman"/>
                <a:ea typeface="Times New Roman"/>
              </a:rPr>
              <a:t> </a:t>
            </a:r>
            <a:r>
              <a:rPr lang="en-US" sz="2400" dirty="0" err="1">
                <a:latin typeface="Times New Roman"/>
                <a:ea typeface="Times New Roman"/>
              </a:rPr>
              <a:t>tozalab</a:t>
            </a:r>
            <a:r>
              <a:rPr lang="en-US" sz="2400" dirty="0">
                <a:latin typeface="Times New Roman"/>
                <a:ea typeface="Times New Roman"/>
              </a:rPr>
              <a:t> </a:t>
            </a:r>
            <a:r>
              <a:rPr lang="en-US" sz="2400" dirty="0" err="1">
                <a:latin typeface="Times New Roman"/>
                <a:ea typeface="Times New Roman"/>
              </a:rPr>
              <a:t>turish</a:t>
            </a:r>
            <a:r>
              <a:rPr lang="en-US" sz="2400" dirty="0">
                <a:latin typeface="Times New Roman"/>
                <a:ea typeface="Times New Roman"/>
              </a:rPr>
              <a:t>, </a:t>
            </a:r>
            <a:r>
              <a:rPr lang="en-US" sz="2400" dirty="0" err="1">
                <a:latin typeface="Times New Roman"/>
                <a:ea typeface="Times New Roman"/>
              </a:rPr>
              <a:t>ya’ni</a:t>
            </a:r>
            <a:r>
              <a:rPr lang="en-US" sz="2400" dirty="0">
                <a:latin typeface="Times New Roman"/>
                <a:ea typeface="Times New Roman"/>
              </a:rPr>
              <a:t> </a:t>
            </a:r>
            <a:r>
              <a:rPr lang="en-US" sz="2400" b="1" dirty="0" err="1">
                <a:solidFill>
                  <a:srgbClr val="FF0000"/>
                </a:solidFill>
                <a:latin typeface="Times New Roman"/>
                <a:ea typeface="Times New Roman"/>
              </a:rPr>
              <a:t>sun’iy</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sug‘orish</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ishlari</a:t>
            </a:r>
            <a:r>
              <a:rPr lang="en-US" sz="2400" b="1" dirty="0">
                <a:solidFill>
                  <a:srgbClr val="FF0000"/>
                </a:solidFill>
                <a:latin typeface="Times New Roman"/>
                <a:ea typeface="Times New Roman"/>
              </a:rPr>
              <a:t> </a:t>
            </a:r>
            <a:r>
              <a:rPr lang="en-US" sz="2400" dirty="0" err="1">
                <a:latin typeface="Times New Roman"/>
                <a:ea typeface="Times New Roman"/>
              </a:rPr>
              <a:t>keng</a:t>
            </a:r>
            <a:r>
              <a:rPr lang="en-US" sz="2400" dirty="0">
                <a:latin typeface="Times New Roman"/>
                <a:ea typeface="Times New Roman"/>
              </a:rPr>
              <a:t> </a:t>
            </a:r>
            <a:r>
              <a:rPr lang="en-US" sz="2400" dirty="0" err="1">
                <a:latin typeface="Times New Roman"/>
                <a:ea typeface="Times New Roman"/>
              </a:rPr>
              <a:t>yo‘lga</a:t>
            </a:r>
            <a:r>
              <a:rPr lang="en-US" sz="2400" dirty="0">
                <a:latin typeface="Times New Roman"/>
                <a:ea typeface="Times New Roman"/>
              </a:rPr>
              <a:t> </a:t>
            </a:r>
            <a:r>
              <a:rPr lang="en-US" sz="2400" dirty="0" err="1">
                <a:latin typeface="Times New Roman"/>
                <a:ea typeface="Times New Roman"/>
              </a:rPr>
              <a:t>qo‘yilgan</a:t>
            </a:r>
            <a:r>
              <a:rPr lang="en-US" sz="2400" dirty="0">
                <a:latin typeface="Times New Roman"/>
                <a:ea typeface="Times New Roman"/>
              </a:rPr>
              <a:t>. </a:t>
            </a:r>
            <a:r>
              <a:rPr lang="en-US" sz="2400" dirty="0" err="1">
                <a:latin typeface="Times New Roman"/>
                <a:ea typeface="Times New Roman"/>
              </a:rPr>
              <a:t>Dehqonchilikda</a:t>
            </a:r>
            <a:r>
              <a:rPr lang="en-US" sz="2400" dirty="0">
                <a:latin typeface="Times New Roman"/>
                <a:ea typeface="Times New Roman"/>
              </a:rPr>
              <a:t> don (</a:t>
            </a:r>
            <a:r>
              <a:rPr lang="en-US" sz="2400" dirty="0" err="1">
                <a:latin typeface="Times New Roman"/>
                <a:ea typeface="Times New Roman"/>
              </a:rPr>
              <a:t>arpa</a:t>
            </a:r>
            <a:r>
              <a:rPr lang="en-US" sz="2400" dirty="0">
                <a:latin typeface="Times New Roman"/>
                <a:ea typeface="Times New Roman"/>
              </a:rPr>
              <a:t>, </a:t>
            </a:r>
            <a:r>
              <a:rPr lang="en-US" sz="2400" dirty="0" err="1">
                <a:latin typeface="Times New Roman"/>
                <a:ea typeface="Times New Roman"/>
              </a:rPr>
              <a:t>bug‘doy</a:t>
            </a:r>
            <a:r>
              <a:rPr lang="en-US" sz="2400" dirty="0">
                <a:latin typeface="Times New Roman"/>
                <a:ea typeface="Times New Roman"/>
              </a:rPr>
              <a:t>, </a:t>
            </a:r>
            <a:r>
              <a:rPr lang="en-US" sz="2400" dirty="0" err="1">
                <a:latin typeface="Times New Roman"/>
                <a:ea typeface="Times New Roman"/>
              </a:rPr>
              <a:t>javdar</a:t>
            </a:r>
            <a:r>
              <a:rPr lang="en-US" sz="2400" dirty="0">
                <a:latin typeface="Times New Roman"/>
                <a:ea typeface="Times New Roman"/>
              </a:rPr>
              <a:t>) </a:t>
            </a:r>
            <a:r>
              <a:rPr lang="en-US" sz="2400" dirty="0" err="1">
                <a:latin typeface="Times New Roman"/>
                <a:ea typeface="Times New Roman"/>
              </a:rPr>
              <a:t>ekish</a:t>
            </a:r>
            <a:r>
              <a:rPr lang="en-US" sz="2400" dirty="0">
                <a:latin typeface="Times New Roman"/>
                <a:ea typeface="Times New Roman"/>
              </a:rPr>
              <a:t>, </a:t>
            </a:r>
            <a:r>
              <a:rPr lang="en-US" sz="2400" dirty="0" err="1">
                <a:latin typeface="Times New Roman"/>
                <a:ea typeface="Times New Roman"/>
              </a:rPr>
              <a:t>chorva</a:t>
            </a:r>
            <a:r>
              <a:rPr lang="en-US" sz="2400" dirty="0">
                <a:latin typeface="Times New Roman"/>
                <a:ea typeface="Times New Roman"/>
              </a:rPr>
              <a:t> </a:t>
            </a:r>
            <a:r>
              <a:rPr lang="en-US" sz="2400" dirty="0" err="1">
                <a:latin typeface="Times New Roman"/>
                <a:ea typeface="Times New Roman"/>
              </a:rPr>
              <a:t>uchun</a:t>
            </a:r>
            <a:r>
              <a:rPr lang="en-US" sz="2400" dirty="0">
                <a:latin typeface="Times New Roman"/>
                <a:ea typeface="Times New Roman"/>
              </a:rPr>
              <a:t> </a:t>
            </a:r>
            <a:r>
              <a:rPr lang="en-US" sz="2400" dirty="0" err="1">
                <a:latin typeface="Times New Roman"/>
                <a:ea typeface="Times New Roman"/>
              </a:rPr>
              <a:t>xashak</a:t>
            </a:r>
            <a:r>
              <a:rPr lang="en-US" sz="2400" dirty="0">
                <a:latin typeface="Times New Roman"/>
                <a:ea typeface="Times New Roman"/>
              </a:rPr>
              <a:t> </a:t>
            </a:r>
            <a:r>
              <a:rPr lang="en-US" sz="2400" dirty="0" err="1">
                <a:latin typeface="Times New Roman"/>
                <a:ea typeface="Times New Roman"/>
              </a:rPr>
              <a:t>bo‘ladigan</a:t>
            </a:r>
            <a:r>
              <a:rPr lang="en-US" sz="2400" dirty="0">
                <a:latin typeface="Times New Roman"/>
                <a:ea typeface="Times New Roman"/>
              </a:rPr>
              <a:t> </a:t>
            </a:r>
            <a:r>
              <a:rPr lang="en-US" sz="2400" dirty="0" err="1">
                <a:latin typeface="Times New Roman"/>
                <a:ea typeface="Times New Roman"/>
              </a:rPr>
              <a:t>o‘simliklar</a:t>
            </a:r>
            <a:r>
              <a:rPr lang="en-US" sz="2400" dirty="0">
                <a:latin typeface="Times New Roman"/>
                <a:ea typeface="Times New Roman"/>
              </a:rPr>
              <a:t> </a:t>
            </a:r>
            <a:r>
              <a:rPr lang="en-US" sz="2400" dirty="0" err="1">
                <a:latin typeface="Times New Roman"/>
                <a:ea typeface="Times New Roman"/>
              </a:rPr>
              <a:t>o‘stirish</a:t>
            </a:r>
            <a:r>
              <a:rPr lang="en-US" sz="2400" dirty="0">
                <a:latin typeface="Times New Roman"/>
                <a:ea typeface="Times New Roman"/>
              </a:rPr>
              <a:t>, </a:t>
            </a:r>
            <a:r>
              <a:rPr lang="en-US" sz="2400" dirty="0" err="1">
                <a:latin typeface="Times New Roman"/>
                <a:ea typeface="Times New Roman"/>
              </a:rPr>
              <a:t>sabzavot</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mevachilik</a:t>
            </a:r>
            <a:r>
              <a:rPr lang="en-US" sz="2400" dirty="0">
                <a:latin typeface="Times New Roman"/>
                <a:ea typeface="Times New Roman"/>
              </a:rPr>
              <a:t> </a:t>
            </a:r>
            <a:r>
              <a:rPr lang="en-US" sz="2400" dirty="0" err="1">
                <a:latin typeface="Times New Roman"/>
                <a:ea typeface="Times New Roman"/>
              </a:rPr>
              <a:t>rivojlantirilgan</a:t>
            </a:r>
            <a:r>
              <a:rPr lang="en-US" sz="2400" dirty="0">
                <a:latin typeface="Times New Roman"/>
                <a:ea typeface="Times New Roman"/>
              </a:rPr>
              <a:t>.</a:t>
            </a:r>
            <a:endParaRPr lang="ru-RU" sz="2400" dirty="0">
              <a:effectLst/>
              <a:latin typeface="Times New Roman"/>
              <a:ea typeface="Times New Roman"/>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3432362731"/>
              </p:ext>
            </p:extLst>
          </p:nvPr>
        </p:nvGraphicFramePr>
        <p:xfrm>
          <a:off x="107504" y="188640"/>
          <a:ext cx="9036496" cy="6243320"/>
        </p:xfrm>
        <a:graphic>
          <a:graphicData uri="http://schemas.openxmlformats.org/drawingml/2006/table">
            <a:tbl>
              <a:tblPr firstRow="1" bandRow="1">
                <a:tableStyleId>{793D81CF-94F2-401A-BA57-92F5A7B2D0C5}</a:tableStyleId>
              </a:tblPr>
              <a:tblGrid>
                <a:gridCol w="568789"/>
                <a:gridCol w="8467707"/>
              </a:tblGrid>
              <a:tr h="370840">
                <a:tc gridSpan="2">
                  <a:txBody>
                    <a:bodyPr/>
                    <a:lstStyle/>
                    <a:p>
                      <a:pPr algn="ctr"/>
                      <a:r>
                        <a:rPr kumimoji="0" lang="uz-Cyrl-UZ" sz="1800" kern="1200" dirty="0" smtClean="0">
                          <a:effectLst/>
                        </a:rPr>
                        <a:t>Bronza  davri  yutuqlarini  quyidagilar  qilib  ko‘rsatishimiz  mumkin: </a:t>
                      </a:r>
                      <a:endParaRPr lang="ru-RU" dirty="0"/>
                    </a:p>
                  </a:txBody>
                  <a:tcPr/>
                </a:tc>
                <a:tc hMerge="1">
                  <a:txBody>
                    <a:bodyPr/>
                    <a:lstStyle/>
                    <a:p>
                      <a:endParaRPr lang="ru-RU" dirty="0"/>
                    </a:p>
                  </a:txBody>
                  <a:tcPr/>
                </a:tc>
              </a:tr>
              <a:tr h="370840">
                <a:tc>
                  <a:txBody>
                    <a:bodyPr/>
                    <a:lstStyle/>
                    <a:p>
                      <a:pPr algn="ctr"/>
                      <a:r>
                        <a:rPr lang="en-US" dirty="0" smtClean="0"/>
                        <a:t>1</a:t>
                      </a:r>
                      <a:endParaRPr lang="en-US" dirty="0" smtClean="0">
                        <a:latin typeface="Times New Roman" panose="02020603050405020304" pitchFamily="18" charset="0"/>
                        <a:cs typeface="Times New Roman" panose="02020603050405020304" pitchFamily="18" charset="0"/>
                      </a:endParaRPr>
                    </a:p>
                  </a:txBody>
                  <a:tcPr>
                    <a:solidFill>
                      <a:srgbClr val="FF6600"/>
                    </a:solidFill>
                  </a:tcPr>
                </a:tc>
                <a:tc>
                  <a:txBody>
                    <a:bodyPr/>
                    <a:lstStyle/>
                    <a:p>
                      <a:r>
                        <a:rPr kumimoji="0" lang="uz-Cyrl-UZ" sz="1800" kern="1200" dirty="0" smtClean="0">
                          <a:effectLst/>
                        </a:rPr>
                        <a:t>bronzadan  yasalgan  qurollar  mehnat  unumdorligini  oshirdi</a:t>
                      </a:r>
                      <a:r>
                        <a:rPr kumimoji="0" lang="en-US" sz="1800" kern="1200" dirty="0" smtClean="0">
                          <a:effectLst/>
                        </a:rPr>
                        <a:t>;</a:t>
                      </a:r>
                      <a:endParaRPr lang="ru-RU" dirty="0"/>
                    </a:p>
                  </a:txBody>
                  <a:tcPr>
                    <a:solidFill>
                      <a:schemeClr val="accent6">
                        <a:lumMod val="60000"/>
                        <a:lumOff val="40000"/>
                      </a:schemeClr>
                    </a:solidFill>
                  </a:tcPr>
                </a:tc>
              </a:tr>
              <a:tr h="370840">
                <a:tc>
                  <a:txBody>
                    <a:bodyPr/>
                    <a:lstStyle/>
                    <a:p>
                      <a:pPr algn="ctr"/>
                      <a:r>
                        <a:rPr lang="en-US" dirty="0" smtClean="0"/>
                        <a:t>2</a:t>
                      </a:r>
                      <a:endParaRPr lang="ru-RU" dirty="0">
                        <a:latin typeface="Times New Roman" panose="02020603050405020304" pitchFamily="18" charset="0"/>
                        <a:cs typeface="Times New Roman" panose="02020603050405020304" pitchFamily="18" charset="0"/>
                      </a:endParaRPr>
                    </a:p>
                  </a:txBody>
                  <a:tcPr>
                    <a:solidFill>
                      <a:srgbClr val="FF6600"/>
                    </a:solidFill>
                  </a:tcPr>
                </a:tc>
                <a:tc>
                  <a:txBody>
                    <a:bodyPr/>
                    <a:lstStyle/>
                    <a:p>
                      <a:r>
                        <a:rPr kumimoji="0" lang="uz-Cyrl-UZ" sz="1800" kern="1200" dirty="0" smtClean="0">
                          <a:effectLst/>
                        </a:rPr>
                        <a:t>sug‘orma  dehqonchilik  asosida  doimiy  qishloqlar  ko‘paydi,  yangi  yerlar  o‘zlashtirildi</a:t>
                      </a:r>
                      <a:r>
                        <a:rPr kumimoji="0" lang="en-US" sz="1800" kern="1200" dirty="0" smtClean="0">
                          <a:effectLst/>
                        </a:rPr>
                        <a:t>;</a:t>
                      </a:r>
                      <a:endParaRPr lang="ru-RU" dirty="0"/>
                    </a:p>
                  </a:txBody>
                  <a:tcPr>
                    <a:solidFill>
                      <a:schemeClr val="accent6">
                        <a:lumMod val="60000"/>
                        <a:lumOff val="40000"/>
                      </a:schemeClr>
                    </a:solidFill>
                  </a:tcPr>
                </a:tc>
              </a:tr>
              <a:tr h="370840">
                <a:tc>
                  <a:txBody>
                    <a:bodyPr/>
                    <a:lstStyle/>
                    <a:p>
                      <a:pPr algn="ctr"/>
                      <a:r>
                        <a:rPr lang="en-US" dirty="0" smtClean="0"/>
                        <a:t>3</a:t>
                      </a:r>
                      <a:endParaRPr lang="ru-RU" dirty="0">
                        <a:latin typeface="Times New Roman" panose="02020603050405020304" pitchFamily="18" charset="0"/>
                        <a:cs typeface="Times New Roman" panose="02020603050405020304" pitchFamily="18" charset="0"/>
                      </a:endParaRPr>
                    </a:p>
                  </a:txBody>
                  <a:tcPr>
                    <a:solidFill>
                      <a:srgbClr val="FF6600"/>
                    </a:solidFill>
                  </a:tcPr>
                </a:tc>
                <a:tc>
                  <a:txBody>
                    <a:bodyPr/>
                    <a:lstStyle/>
                    <a:p>
                      <a:r>
                        <a:rPr lang="en-US" dirty="0" err="1" smtClean="0"/>
                        <a:t>Dehqonchilikdan</a:t>
                      </a:r>
                      <a:r>
                        <a:rPr lang="en-US" dirty="0" smtClean="0"/>
                        <a:t> </a:t>
                      </a:r>
                      <a:r>
                        <a:rPr lang="en-US" dirty="0" err="1" smtClean="0"/>
                        <a:t>chorvachilik</a:t>
                      </a:r>
                      <a:r>
                        <a:rPr lang="en-US" dirty="0" smtClean="0"/>
                        <a:t> </a:t>
                      </a:r>
                      <a:r>
                        <a:rPr lang="en-US" dirty="0" err="1" smtClean="0"/>
                        <a:t>ajralib</a:t>
                      </a:r>
                      <a:r>
                        <a:rPr lang="en-US" dirty="0" smtClean="0"/>
                        <a:t> </a:t>
                      </a:r>
                      <a:r>
                        <a:rPr lang="en-US" dirty="0" err="1" smtClean="0"/>
                        <a:t>alohida</a:t>
                      </a:r>
                      <a:r>
                        <a:rPr lang="en-US" dirty="0" smtClean="0"/>
                        <a:t> </a:t>
                      </a:r>
                      <a:r>
                        <a:rPr lang="en-US" dirty="0" err="1" smtClean="0"/>
                        <a:t>sohaga</a:t>
                      </a:r>
                      <a:r>
                        <a:rPr lang="en-US" dirty="0" smtClean="0"/>
                        <a:t> </a:t>
                      </a:r>
                      <a:r>
                        <a:rPr lang="en-US" dirty="0" err="1" smtClean="0"/>
                        <a:t>aylandi</a:t>
                      </a:r>
                      <a:r>
                        <a:rPr lang="en-US" dirty="0" smtClean="0"/>
                        <a:t>;</a:t>
                      </a:r>
                      <a:endParaRPr lang="ru-RU" dirty="0"/>
                    </a:p>
                  </a:txBody>
                  <a:tcPr>
                    <a:solidFill>
                      <a:schemeClr val="accent6">
                        <a:lumMod val="60000"/>
                        <a:lumOff val="40000"/>
                      </a:schemeClr>
                    </a:solidFill>
                  </a:tcPr>
                </a:tc>
              </a:tr>
              <a:tr h="370840">
                <a:tc>
                  <a:txBody>
                    <a:bodyPr/>
                    <a:lstStyle/>
                    <a:p>
                      <a:pPr algn="ctr"/>
                      <a:r>
                        <a:rPr lang="en-US" dirty="0" smtClean="0"/>
                        <a:t>4</a:t>
                      </a:r>
                      <a:endParaRPr lang="ru-RU" dirty="0">
                        <a:latin typeface="Times New Roman" panose="02020603050405020304" pitchFamily="18" charset="0"/>
                        <a:cs typeface="Times New Roman" panose="02020603050405020304" pitchFamily="18" charset="0"/>
                      </a:endParaRPr>
                    </a:p>
                  </a:txBody>
                  <a:tcPr>
                    <a:solidFill>
                      <a:srgbClr val="FF6600"/>
                    </a:solidFill>
                  </a:tcPr>
                </a:tc>
                <a:tc>
                  <a:txBody>
                    <a:bodyPr/>
                    <a:lstStyle/>
                    <a:p>
                      <a:r>
                        <a:rPr kumimoji="0" lang="uz-Cyrl-UZ" sz="1800" kern="1200" dirty="0" smtClean="0">
                          <a:effectLst/>
                        </a:rPr>
                        <a:t>hunarmandchilikning  yangi  sohalari—metallurgiya,  zargarlik  rivojlandi,  kulolchilikda  charxdan  foydalanishga  o‘tild</a:t>
                      </a:r>
                      <a:r>
                        <a:rPr kumimoji="0" lang="en-US" sz="1800" kern="1200" dirty="0" err="1" smtClean="0">
                          <a:effectLst/>
                        </a:rPr>
                        <a:t>i</a:t>
                      </a:r>
                      <a:r>
                        <a:rPr kumimoji="0" lang="en-US" sz="1800" kern="1200" dirty="0" smtClean="0">
                          <a:effectLst/>
                        </a:rPr>
                        <a:t>;</a:t>
                      </a:r>
                      <a:endParaRPr lang="ru-RU" dirty="0"/>
                    </a:p>
                  </a:txBody>
                  <a:tcPr>
                    <a:solidFill>
                      <a:schemeClr val="accent6">
                        <a:lumMod val="60000"/>
                        <a:lumOff val="40000"/>
                      </a:schemeClr>
                    </a:solidFill>
                  </a:tcPr>
                </a:tc>
              </a:tr>
              <a:tr h="370840">
                <a:tc>
                  <a:txBody>
                    <a:bodyPr/>
                    <a:lstStyle/>
                    <a:p>
                      <a:pPr algn="ctr"/>
                      <a:r>
                        <a:rPr lang="en-US" dirty="0" smtClean="0"/>
                        <a:t>5</a:t>
                      </a:r>
                      <a:endParaRPr lang="ru-RU" dirty="0">
                        <a:latin typeface="Times New Roman" panose="02020603050405020304" pitchFamily="18" charset="0"/>
                        <a:cs typeface="Times New Roman" panose="02020603050405020304" pitchFamily="18" charset="0"/>
                      </a:endParaRPr>
                    </a:p>
                  </a:txBody>
                  <a:tcPr>
                    <a:solidFill>
                      <a:srgbClr val="FF6600"/>
                    </a:solidFill>
                  </a:tcPr>
                </a:tc>
                <a:tc>
                  <a:txBody>
                    <a:bodyPr/>
                    <a:lstStyle/>
                    <a:p>
                      <a:r>
                        <a:rPr kumimoji="0" lang="uz-Cyrl-UZ" sz="1800" kern="1200" dirty="0" smtClean="0">
                          <a:effectLst/>
                        </a:rPr>
                        <a:t>uy-joy  qurilishida  g‘ishtdan  foydalanildi,  mustahkam  mudofaa   devorlari  shaklandi</a:t>
                      </a:r>
                      <a:r>
                        <a:rPr kumimoji="0" lang="en-US" sz="1800" kern="1200" dirty="0" smtClean="0">
                          <a:effectLst/>
                        </a:rPr>
                        <a:t>;</a:t>
                      </a:r>
                      <a:endParaRPr lang="ru-RU" dirty="0"/>
                    </a:p>
                  </a:txBody>
                  <a:tcPr>
                    <a:solidFill>
                      <a:schemeClr val="accent6">
                        <a:lumMod val="60000"/>
                        <a:lumOff val="40000"/>
                      </a:schemeClr>
                    </a:solidFill>
                  </a:tcPr>
                </a:tc>
              </a:tr>
              <a:tr h="370840">
                <a:tc>
                  <a:txBody>
                    <a:bodyPr/>
                    <a:lstStyle/>
                    <a:p>
                      <a:pPr algn="ctr"/>
                      <a:r>
                        <a:rPr lang="en-US" dirty="0" smtClean="0"/>
                        <a:t>6</a:t>
                      </a:r>
                      <a:endParaRPr lang="ru-RU" dirty="0">
                        <a:latin typeface="Times New Roman" panose="02020603050405020304" pitchFamily="18" charset="0"/>
                        <a:cs typeface="Times New Roman" panose="02020603050405020304" pitchFamily="18" charset="0"/>
                      </a:endParaRPr>
                    </a:p>
                  </a:txBody>
                  <a:tcPr>
                    <a:solidFill>
                      <a:srgbClr val="FF6600"/>
                    </a:solidFill>
                  </a:tcPr>
                </a:tc>
                <a:tc>
                  <a:txBody>
                    <a:bodyPr/>
                    <a:lstStyle/>
                    <a:p>
                      <a:r>
                        <a:rPr kumimoji="0" lang="uz-Cyrl-UZ" sz="1800" kern="1200" dirty="0" smtClean="0">
                          <a:effectLst/>
                        </a:rPr>
                        <a:t>Ot  eshakdan  transport  sifatida  foydalanildi, g‘ildirakli  aravalar  kashf etildi</a:t>
                      </a:r>
                      <a:r>
                        <a:rPr kumimoji="0" lang="en-US" sz="1800" kern="1200" dirty="0" smtClean="0">
                          <a:effectLst/>
                        </a:rPr>
                        <a:t>;</a:t>
                      </a:r>
                      <a:endParaRPr lang="ru-RU" dirty="0"/>
                    </a:p>
                  </a:txBody>
                  <a:tcPr>
                    <a:solidFill>
                      <a:schemeClr val="accent6">
                        <a:lumMod val="60000"/>
                        <a:lumOff val="40000"/>
                      </a:schemeClr>
                    </a:solidFill>
                  </a:tcPr>
                </a:tc>
              </a:tr>
              <a:tr h="370840">
                <a:tc>
                  <a:txBody>
                    <a:bodyPr/>
                    <a:lstStyle/>
                    <a:p>
                      <a:pPr algn="ctr"/>
                      <a:r>
                        <a:rPr lang="en-US" dirty="0" smtClean="0"/>
                        <a:t>7</a:t>
                      </a:r>
                      <a:endParaRPr lang="ru-RU" dirty="0">
                        <a:latin typeface="Times New Roman" panose="02020603050405020304" pitchFamily="18" charset="0"/>
                        <a:cs typeface="Times New Roman" panose="02020603050405020304" pitchFamily="18" charset="0"/>
                      </a:endParaRPr>
                    </a:p>
                  </a:txBody>
                  <a:tcPr>
                    <a:solidFill>
                      <a:srgbClr val="FF6600"/>
                    </a:solidFill>
                  </a:tcPr>
                </a:tc>
                <a:tc>
                  <a:txBody>
                    <a:bodyPr/>
                    <a:lstStyle/>
                    <a:p>
                      <a:r>
                        <a:rPr kumimoji="0" lang="uz-Cyrl-UZ" sz="1800" kern="1200" dirty="0" smtClean="0">
                          <a:effectLst/>
                        </a:rPr>
                        <a:t>jamiyat  hayotida  monogam  oila  tarkib  topib,  hayotda  otalar  yetakchi  bo‘la  boshladilar,  patriarxat  davri  boshlan</a:t>
                      </a:r>
                      <a:r>
                        <a:rPr kumimoji="0" lang="en-US" sz="1800" kern="1200" dirty="0" smtClean="0">
                          <a:effectLst/>
                        </a:rPr>
                        <a:t>di;</a:t>
                      </a:r>
                      <a:endParaRPr lang="ru-RU" dirty="0"/>
                    </a:p>
                  </a:txBody>
                  <a:tcPr>
                    <a:solidFill>
                      <a:schemeClr val="accent6">
                        <a:lumMod val="60000"/>
                        <a:lumOff val="40000"/>
                      </a:schemeClr>
                    </a:solidFill>
                  </a:tcPr>
                </a:tc>
              </a:tr>
              <a:tr h="370840">
                <a:tc>
                  <a:txBody>
                    <a:bodyPr/>
                    <a:lstStyle/>
                    <a:p>
                      <a:pPr algn="ctr"/>
                      <a:r>
                        <a:rPr lang="en-US" dirty="0" smtClean="0"/>
                        <a:t>8</a:t>
                      </a:r>
                      <a:endParaRPr lang="ru-RU" dirty="0">
                        <a:latin typeface="Times New Roman" panose="02020603050405020304" pitchFamily="18" charset="0"/>
                        <a:cs typeface="Times New Roman" panose="02020603050405020304" pitchFamily="18" charset="0"/>
                      </a:endParaRPr>
                    </a:p>
                  </a:txBody>
                  <a:tcPr>
                    <a:solidFill>
                      <a:srgbClr val="FF6600"/>
                    </a:solidFill>
                  </a:tcPr>
                </a:tc>
                <a:tc>
                  <a:txBody>
                    <a:bodyPr/>
                    <a:lstStyle/>
                    <a:p>
                      <a:r>
                        <a:rPr kumimoji="0" lang="uz-Cyrl-UZ" sz="1800" kern="1200" dirty="0" smtClean="0">
                          <a:effectLst/>
                        </a:rPr>
                        <a:t>urug‘  jamoasi  yemirila  boshladi  va  ilk  davlatchilik  elementlari  shakllandi</a:t>
                      </a:r>
                      <a:r>
                        <a:rPr kumimoji="0" lang="en-US" sz="1800" kern="1200" dirty="0" smtClean="0">
                          <a:effectLst/>
                        </a:rPr>
                        <a:t>;</a:t>
                      </a:r>
                      <a:endParaRPr lang="ru-RU" dirty="0"/>
                    </a:p>
                  </a:txBody>
                  <a:tcPr>
                    <a:solidFill>
                      <a:schemeClr val="accent6">
                        <a:lumMod val="60000"/>
                        <a:lumOff val="40000"/>
                      </a:schemeClr>
                    </a:solidFill>
                  </a:tcPr>
                </a:tc>
              </a:tr>
              <a:tr h="370840">
                <a:tc>
                  <a:txBody>
                    <a:bodyPr/>
                    <a:lstStyle/>
                    <a:p>
                      <a:pPr algn="ctr"/>
                      <a:r>
                        <a:rPr lang="en-US" dirty="0" smtClean="0"/>
                        <a:t>9</a:t>
                      </a:r>
                      <a:endParaRPr lang="ru-RU" dirty="0">
                        <a:latin typeface="Times New Roman" panose="02020603050405020304" pitchFamily="18" charset="0"/>
                        <a:cs typeface="Times New Roman" panose="02020603050405020304" pitchFamily="18" charset="0"/>
                      </a:endParaRPr>
                    </a:p>
                  </a:txBody>
                  <a:tcPr>
                    <a:solidFill>
                      <a:srgbClr val="FF6600"/>
                    </a:solidFill>
                  </a:tcPr>
                </a:tc>
                <a:tc>
                  <a:txBody>
                    <a:bodyPr/>
                    <a:lstStyle/>
                    <a:p>
                      <a:r>
                        <a:rPr kumimoji="0" lang="uz-Cyrl-UZ" sz="1800" kern="1200" dirty="0" smtClean="0">
                          <a:effectLst/>
                        </a:rPr>
                        <a:t>Qo‘shni  mamlakatlar,  ayniqsa  chorvadorlar  bilan  dehqonlar  o‘rtasida  tovar  ayirboshlash  jonlandi</a:t>
                      </a:r>
                      <a:r>
                        <a:rPr kumimoji="0" lang="en-US" sz="1800" kern="1200" dirty="0" smtClean="0">
                          <a:effectLst/>
                        </a:rPr>
                        <a:t>;</a:t>
                      </a:r>
                      <a:endParaRPr lang="ru-RU" dirty="0"/>
                    </a:p>
                  </a:txBody>
                  <a:tcPr>
                    <a:solidFill>
                      <a:schemeClr val="accent6">
                        <a:lumMod val="60000"/>
                        <a:lumOff val="40000"/>
                      </a:schemeClr>
                    </a:solidFill>
                  </a:tcPr>
                </a:tc>
              </a:tr>
              <a:tr h="370840">
                <a:tc>
                  <a:txBody>
                    <a:bodyPr/>
                    <a:lstStyle/>
                    <a:p>
                      <a:pPr algn="ctr"/>
                      <a:r>
                        <a:rPr lang="en-US" dirty="0" smtClean="0"/>
                        <a:t>10</a:t>
                      </a:r>
                      <a:endParaRPr lang="ru-RU" dirty="0">
                        <a:latin typeface="Times New Roman" panose="02020603050405020304" pitchFamily="18" charset="0"/>
                        <a:cs typeface="Times New Roman" panose="02020603050405020304" pitchFamily="18" charset="0"/>
                      </a:endParaRPr>
                    </a:p>
                  </a:txBody>
                  <a:tcPr>
                    <a:solidFill>
                      <a:srgbClr val="FF6600"/>
                    </a:solidFill>
                  </a:tcPr>
                </a:tc>
                <a:tc>
                  <a:txBody>
                    <a:bodyPr/>
                    <a:lstStyle/>
                    <a:p>
                      <a:r>
                        <a:rPr kumimoji="0" lang="uz-Cyrl-UZ" sz="1800" kern="1200" dirty="0" smtClean="0">
                          <a:effectLst/>
                        </a:rPr>
                        <a:t>Qabilalararo  munosabatlarda  bir – biri  bilan  aralashib,  yangi  yuqoriroq  rivojlanish  darajasidagi  madaniyatlar  vujudga  kela  boshladi. </a:t>
                      </a:r>
                      <a:r>
                        <a:rPr kumimoji="0" lang="en-US" sz="1800" kern="1200" dirty="0" smtClean="0">
                          <a:effectLst/>
                        </a:rPr>
                        <a:t>(</a:t>
                      </a:r>
                      <a:r>
                        <a:rPr kumimoji="0" lang="en-US" sz="1800" kern="1200" dirty="0" err="1" smtClean="0">
                          <a:effectLst/>
                        </a:rPr>
                        <a:t>Masalan</a:t>
                      </a:r>
                      <a:r>
                        <a:rPr kumimoji="0" lang="en-US" sz="1800" kern="1200" dirty="0" smtClean="0">
                          <a:effectLst/>
                        </a:rPr>
                        <a:t>, </a:t>
                      </a:r>
                      <a:r>
                        <a:rPr kumimoji="0" lang="en-US" sz="1800" kern="1200" dirty="0" err="1" smtClean="0">
                          <a:effectLst/>
                        </a:rPr>
                        <a:t>Andranovo</a:t>
                      </a:r>
                      <a:r>
                        <a:rPr kumimoji="0" lang="en-US" sz="1800" kern="1200" dirty="0" smtClean="0">
                          <a:effectLst/>
                        </a:rPr>
                        <a:t> </a:t>
                      </a:r>
                      <a:r>
                        <a:rPr kumimoji="0" lang="en-US" sz="1800" kern="1200" dirty="0" err="1" smtClean="0">
                          <a:effectLst/>
                        </a:rPr>
                        <a:t>madaniyati</a:t>
                      </a:r>
                      <a:r>
                        <a:rPr kumimoji="0" lang="en-US" sz="1800" kern="1200" dirty="0" smtClean="0">
                          <a:effectLst/>
                        </a:rPr>
                        <a:t> </a:t>
                      </a:r>
                      <a:r>
                        <a:rPr kumimoji="0" lang="en-US" sz="1800" kern="1200" dirty="0" err="1" smtClean="0">
                          <a:effectLst/>
                        </a:rPr>
                        <a:t>ta’sirida</a:t>
                      </a:r>
                      <a:r>
                        <a:rPr kumimoji="0" lang="en-US" sz="1800" kern="1200" dirty="0" smtClean="0">
                          <a:effectLst/>
                        </a:rPr>
                        <a:t> </a:t>
                      </a:r>
                      <a:r>
                        <a:rPr kumimoji="0" lang="uz-Cyrl-UZ" sz="1800" kern="1200" dirty="0" smtClean="0">
                          <a:effectLst/>
                        </a:rPr>
                        <a:t>Tozabog‘yob,  Qayroqqum </a:t>
                      </a:r>
                      <a:r>
                        <a:rPr kumimoji="0" lang="en-US" sz="1800" kern="1200" dirty="0" err="1" smtClean="0">
                          <a:effectLst/>
                        </a:rPr>
                        <a:t>madaniyatlari</a:t>
                      </a:r>
                      <a:r>
                        <a:rPr kumimoji="0" lang="en-US" sz="1800" kern="1200" dirty="0" smtClean="0">
                          <a:effectLst/>
                        </a:rPr>
                        <a:t> </a:t>
                      </a:r>
                      <a:r>
                        <a:rPr kumimoji="0" lang="en-US" sz="1800" kern="1200" dirty="0" err="1" smtClean="0">
                          <a:effectLst/>
                        </a:rPr>
                        <a:t>shakllandi</a:t>
                      </a:r>
                      <a:r>
                        <a:rPr kumimoji="0" lang="en-US" sz="1800" kern="1200" dirty="0" smtClean="0">
                          <a:effectLst/>
                        </a:rPr>
                        <a:t>)</a:t>
                      </a:r>
                      <a:endParaRPr lang="ru-RU" dirty="0"/>
                    </a:p>
                  </a:txBody>
                  <a:tcPr>
                    <a:solidFill>
                      <a:schemeClr val="accent6">
                        <a:lumMod val="60000"/>
                        <a:lumOff val="40000"/>
                      </a:schemeClr>
                    </a:solidFill>
                  </a:tcPr>
                </a:tc>
              </a:tr>
            </a:tbl>
          </a:graphicData>
        </a:graphic>
      </p:graphicFrame>
    </p:spTree>
    <p:extLst>
      <p:ext uri="{BB962C8B-B14F-4D97-AF65-F5344CB8AC3E}">
        <p14:creationId xmlns:p14="http://schemas.microsoft.com/office/powerpoint/2010/main" val="2209511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dirty="0" err="1" smtClean="0">
                <a:solidFill>
                  <a:schemeClr val="tx2">
                    <a:lumMod val="50000"/>
                  </a:schemeClr>
                </a:solidFill>
                <a:effectLst>
                  <a:outerShdw blurRad="38100" dist="38100" dir="2700000" algn="tl">
                    <a:srgbClr val="000000">
                      <a:alpha val="43137"/>
                    </a:srgbClr>
                  </a:outerShdw>
                </a:effectLst>
              </a:rPr>
              <a:t>Bronza</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davri</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manzilgohlari</a:t>
            </a:r>
            <a:endParaRPr lang="ru-RU" sz="3200" b="1" dirty="0">
              <a:solidFill>
                <a:schemeClr val="tx2">
                  <a:lumMod val="50000"/>
                </a:schemeClr>
              </a:solidFill>
              <a:effectLst>
                <a:outerShdw blurRad="38100" dist="38100" dir="2700000" algn="tl">
                  <a:srgbClr val="000000">
                    <a:alpha val="43137"/>
                  </a:srgbClr>
                </a:outerShdw>
              </a:effectLst>
            </a:endParaRPr>
          </a:p>
        </p:txBody>
      </p:sp>
      <p:sp>
        <p:nvSpPr>
          <p:cNvPr id="4" name="Скругленный прямоугольник 3"/>
          <p:cNvSpPr/>
          <p:nvPr/>
        </p:nvSpPr>
        <p:spPr>
          <a:xfrm>
            <a:off x="215801" y="1075634"/>
            <a:ext cx="8640960" cy="5472608"/>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800" dirty="0" smtClean="0">
                <a:latin typeface="Times New Roman"/>
                <a:ea typeface="Times New Roman"/>
              </a:rPr>
              <a:t>	</a:t>
            </a:r>
            <a:r>
              <a:rPr lang="en-US" sz="2800" dirty="0" err="1" smtClean="0">
                <a:latin typeface="Times New Roman"/>
                <a:ea typeface="Times New Roman"/>
              </a:rPr>
              <a:t>O‘zbekiston</a:t>
            </a:r>
            <a:r>
              <a:rPr lang="en-US" sz="2800" dirty="0" smtClean="0">
                <a:latin typeface="Times New Roman"/>
                <a:ea typeface="Times New Roman"/>
              </a:rPr>
              <a:t> </a:t>
            </a:r>
            <a:r>
              <a:rPr lang="en-US" sz="2800" dirty="0" err="1">
                <a:latin typeface="Times New Roman"/>
                <a:ea typeface="Times New Roman"/>
              </a:rPr>
              <a:t>tuprog‘ida</a:t>
            </a:r>
            <a:r>
              <a:rPr lang="en-US" sz="2800" dirty="0">
                <a:latin typeface="Times New Roman"/>
                <a:ea typeface="Times New Roman"/>
              </a:rPr>
              <a:t> </a:t>
            </a:r>
            <a:r>
              <a:rPr lang="en-US" sz="2800" b="1" dirty="0" err="1">
                <a:latin typeface="Times New Roman"/>
                <a:ea typeface="Times New Roman"/>
              </a:rPr>
              <a:t>mil.avv</a:t>
            </a:r>
            <a:r>
              <a:rPr lang="en-US" sz="2800" b="1" dirty="0">
                <a:latin typeface="Times New Roman"/>
                <a:ea typeface="Times New Roman"/>
              </a:rPr>
              <a:t>. II </a:t>
            </a:r>
            <a:r>
              <a:rPr lang="en-US" sz="2800" b="1" dirty="0" err="1">
                <a:latin typeface="Times New Roman"/>
                <a:ea typeface="Times New Roman"/>
              </a:rPr>
              <a:t>ming</a:t>
            </a:r>
            <a:r>
              <a:rPr lang="en-US" sz="2800" b="1" dirty="0">
                <a:latin typeface="Times New Roman"/>
                <a:ea typeface="Times New Roman"/>
              </a:rPr>
              <a:t> </a:t>
            </a:r>
            <a:r>
              <a:rPr lang="en-US" sz="2800" b="1" dirty="0" err="1">
                <a:latin typeface="Times New Roman"/>
                <a:ea typeface="Times New Roman"/>
              </a:rPr>
              <a:t>yillikka</a:t>
            </a:r>
            <a:r>
              <a:rPr lang="en-US" sz="2800" b="1" dirty="0">
                <a:latin typeface="Times New Roman"/>
                <a:ea typeface="Times New Roman"/>
              </a:rPr>
              <a:t> </a:t>
            </a:r>
            <a:r>
              <a:rPr lang="en-US" sz="2800" dirty="0" err="1">
                <a:latin typeface="Times New Roman"/>
                <a:ea typeface="Times New Roman"/>
              </a:rPr>
              <a:t>oid</a:t>
            </a:r>
            <a:r>
              <a:rPr lang="en-US" sz="2800" dirty="0">
                <a:latin typeface="Times New Roman"/>
                <a:ea typeface="Times New Roman"/>
              </a:rPr>
              <a:t>  </a:t>
            </a:r>
            <a:r>
              <a:rPr lang="en-US" sz="2800" dirty="0" err="1">
                <a:latin typeface="Times New Roman"/>
                <a:ea typeface="Times New Roman"/>
              </a:rPr>
              <a:t>madaniyat</a:t>
            </a:r>
            <a:r>
              <a:rPr lang="en-US" sz="2800" dirty="0">
                <a:latin typeface="Times New Roman"/>
                <a:ea typeface="Times New Roman"/>
              </a:rPr>
              <a:t> </a:t>
            </a:r>
            <a:r>
              <a:rPr lang="en-US" sz="2800" dirty="0" err="1">
                <a:latin typeface="Times New Roman"/>
                <a:ea typeface="Times New Roman"/>
              </a:rPr>
              <a:t>bir</a:t>
            </a:r>
            <a:r>
              <a:rPr lang="en-US" sz="2800" dirty="0">
                <a:latin typeface="Times New Roman"/>
                <a:ea typeface="Times New Roman"/>
              </a:rPr>
              <a:t> </a:t>
            </a:r>
            <a:r>
              <a:rPr lang="en-US" sz="2800" dirty="0" err="1">
                <a:latin typeface="Times New Roman"/>
                <a:ea typeface="Times New Roman"/>
              </a:rPr>
              <a:t>xilda</a:t>
            </a:r>
            <a:r>
              <a:rPr lang="en-US" sz="2800" dirty="0">
                <a:latin typeface="Times New Roman"/>
                <a:ea typeface="Times New Roman"/>
              </a:rPr>
              <a:t> </a:t>
            </a:r>
            <a:r>
              <a:rPr lang="en-US" sz="2800" dirty="0" err="1">
                <a:latin typeface="Times New Roman"/>
                <a:ea typeface="Times New Roman"/>
              </a:rPr>
              <a:t>taraqqiy</a:t>
            </a:r>
            <a:r>
              <a:rPr lang="en-US" sz="2800" dirty="0">
                <a:latin typeface="Times New Roman"/>
                <a:ea typeface="Times New Roman"/>
              </a:rPr>
              <a:t> </a:t>
            </a:r>
            <a:r>
              <a:rPr lang="en-US" sz="2800" dirty="0" err="1">
                <a:latin typeface="Times New Roman"/>
                <a:ea typeface="Times New Roman"/>
              </a:rPr>
              <a:t>topgan</a:t>
            </a:r>
            <a:r>
              <a:rPr lang="en-US" sz="2800" dirty="0">
                <a:latin typeface="Times New Roman"/>
                <a:ea typeface="Times New Roman"/>
              </a:rPr>
              <a:t> </a:t>
            </a:r>
            <a:r>
              <a:rPr lang="en-US" sz="2800" dirty="0" err="1">
                <a:latin typeface="Times New Roman"/>
                <a:ea typeface="Times New Roman"/>
              </a:rPr>
              <a:t>emas</a:t>
            </a:r>
            <a:r>
              <a:rPr lang="en-US" sz="2800" dirty="0">
                <a:latin typeface="Times New Roman"/>
                <a:ea typeface="Times New Roman"/>
              </a:rPr>
              <a:t>. Bu </a:t>
            </a:r>
            <a:r>
              <a:rPr lang="en-US" sz="2800" dirty="0" err="1">
                <a:latin typeface="Times New Roman"/>
                <a:ea typeface="Times New Roman"/>
              </a:rPr>
              <a:t>bosqichda</a:t>
            </a:r>
            <a:r>
              <a:rPr lang="en-US" sz="2800" dirty="0">
                <a:latin typeface="Times New Roman"/>
                <a:ea typeface="Times New Roman"/>
              </a:rPr>
              <a:t> </a:t>
            </a:r>
            <a:r>
              <a:rPr lang="en-US" sz="2800" b="1" dirty="0" err="1">
                <a:solidFill>
                  <a:srgbClr val="FF0000"/>
                </a:solidFill>
                <a:latin typeface="Times New Roman"/>
                <a:ea typeface="Times New Roman"/>
              </a:rPr>
              <a:t>Surxondaryo</a:t>
            </a:r>
            <a:r>
              <a:rPr lang="en-US" sz="2800" b="1" dirty="0">
                <a:solidFill>
                  <a:srgbClr val="FF0000"/>
                </a:solidFill>
                <a:latin typeface="Times New Roman"/>
                <a:ea typeface="Times New Roman"/>
              </a:rPr>
              <a:t>, </a:t>
            </a:r>
            <a:r>
              <a:rPr lang="en-US" sz="2800" b="1" dirty="0" err="1">
                <a:solidFill>
                  <a:srgbClr val="FF0000"/>
                </a:solidFill>
                <a:latin typeface="Times New Roman"/>
                <a:ea typeface="Times New Roman"/>
              </a:rPr>
              <a:t>Zarafshon</a:t>
            </a:r>
            <a:r>
              <a:rPr lang="en-US" sz="2800" b="1" dirty="0">
                <a:solidFill>
                  <a:srgbClr val="FF0000"/>
                </a:solidFill>
                <a:latin typeface="Times New Roman"/>
                <a:ea typeface="Times New Roman"/>
              </a:rPr>
              <a:t> </a:t>
            </a:r>
            <a:r>
              <a:rPr lang="en-US" sz="2800" b="1" dirty="0" err="1">
                <a:solidFill>
                  <a:srgbClr val="FF0000"/>
                </a:solidFill>
                <a:latin typeface="Times New Roman"/>
                <a:ea typeface="Times New Roman"/>
              </a:rPr>
              <a:t>vohasi</a:t>
            </a:r>
            <a:r>
              <a:rPr lang="en-US" sz="2800" b="1" dirty="0">
                <a:solidFill>
                  <a:srgbClr val="FF0000"/>
                </a:solidFill>
                <a:latin typeface="Times New Roman"/>
                <a:ea typeface="Times New Roman"/>
              </a:rPr>
              <a:t> </a:t>
            </a:r>
            <a:r>
              <a:rPr lang="en-US" sz="2800" b="1" dirty="0" err="1">
                <a:solidFill>
                  <a:srgbClr val="FF0000"/>
                </a:solidFill>
                <a:latin typeface="Times New Roman"/>
                <a:ea typeface="Times New Roman"/>
              </a:rPr>
              <a:t>va</a:t>
            </a:r>
            <a:r>
              <a:rPr lang="en-US" sz="2800" b="1" dirty="0">
                <a:solidFill>
                  <a:srgbClr val="FF0000"/>
                </a:solidFill>
                <a:latin typeface="Times New Roman"/>
                <a:ea typeface="Times New Roman"/>
              </a:rPr>
              <a:t> </a:t>
            </a:r>
            <a:r>
              <a:rPr lang="en-US" sz="2800" b="1" dirty="0" err="1">
                <a:solidFill>
                  <a:srgbClr val="FF0000"/>
                </a:solidFill>
                <a:latin typeface="Times New Roman"/>
                <a:ea typeface="Times New Roman"/>
              </a:rPr>
              <a:t>Xorazmdan</a:t>
            </a:r>
            <a:r>
              <a:rPr lang="en-US" sz="2800" b="1" dirty="0">
                <a:solidFill>
                  <a:srgbClr val="FF0000"/>
                </a:solidFill>
                <a:latin typeface="Times New Roman"/>
                <a:ea typeface="Times New Roman"/>
              </a:rPr>
              <a:t> </a:t>
            </a:r>
            <a:r>
              <a:rPr lang="en-US" sz="2800" dirty="0" err="1">
                <a:latin typeface="Times New Roman"/>
                <a:ea typeface="Times New Roman"/>
              </a:rPr>
              <a:t>iborat</a:t>
            </a:r>
            <a:r>
              <a:rPr lang="en-US" sz="2800" dirty="0">
                <a:latin typeface="Times New Roman"/>
                <a:ea typeface="Times New Roman"/>
              </a:rPr>
              <a:t> </a:t>
            </a:r>
            <a:r>
              <a:rPr lang="en-US" sz="2800" dirty="0" err="1">
                <a:latin typeface="Times New Roman"/>
                <a:ea typeface="Times New Roman"/>
              </a:rPr>
              <a:t>uch</a:t>
            </a:r>
            <a:r>
              <a:rPr lang="en-US" sz="2800" dirty="0">
                <a:latin typeface="Times New Roman"/>
                <a:ea typeface="Times New Roman"/>
              </a:rPr>
              <a:t> </a:t>
            </a:r>
            <a:r>
              <a:rPr lang="en-US" sz="2800" dirty="0" err="1">
                <a:latin typeface="Times New Roman"/>
                <a:ea typeface="Times New Roman"/>
              </a:rPr>
              <a:t>o‘lkada</a:t>
            </a:r>
            <a:r>
              <a:rPr lang="en-US" sz="2800" dirty="0">
                <a:latin typeface="Times New Roman"/>
                <a:ea typeface="Times New Roman"/>
              </a:rPr>
              <a:t> </a:t>
            </a:r>
            <a:r>
              <a:rPr lang="en-US" sz="2800" dirty="0" err="1">
                <a:latin typeface="Times New Roman"/>
                <a:ea typeface="Times New Roman"/>
              </a:rPr>
              <a:t>eng</a:t>
            </a:r>
            <a:r>
              <a:rPr lang="en-US" sz="2800" dirty="0">
                <a:latin typeface="Times New Roman"/>
                <a:ea typeface="Times New Roman"/>
              </a:rPr>
              <a:t> </a:t>
            </a:r>
            <a:r>
              <a:rPr lang="en-US" sz="2800" dirty="0" err="1">
                <a:latin typeface="Times New Roman"/>
                <a:ea typeface="Times New Roman"/>
              </a:rPr>
              <a:t>qadimgi</a:t>
            </a:r>
            <a:r>
              <a:rPr lang="en-US" sz="2800" dirty="0">
                <a:latin typeface="Times New Roman"/>
                <a:ea typeface="Times New Roman"/>
              </a:rPr>
              <a:t> </a:t>
            </a:r>
            <a:r>
              <a:rPr lang="en-US" sz="2800" dirty="0" err="1">
                <a:latin typeface="Times New Roman"/>
                <a:ea typeface="Times New Roman"/>
              </a:rPr>
              <a:t>yodgorlik</a:t>
            </a:r>
            <a:r>
              <a:rPr lang="en-US" sz="2800" dirty="0">
                <a:latin typeface="Times New Roman"/>
                <a:ea typeface="Times New Roman"/>
              </a:rPr>
              <a:t> </a:t>
            </a:r>
            <a:r>
              <a:rPr lang="en-US" sz="2800" dirty="0" err="1">
                <a:latin typeface="Times New Roman"/>
                <a:ea typeface="Times New Roman"/>
              </a:rPr>
              <a:t>topilgan</a:t>
            </a:r>
            <a:r>
              <a:rPr lang="en-US" sz="2800" dirty="0">
                <a:latin typeface="Times New Roman"/>
                <a:ea typeface="Times New Roman"/>
              </a:rPr>
              <a:t>. </a:t>
            </a:r>
            <a:r>
              <a:rPr lang="en-US" sz="2800" dirty="0" err="1">
                <a:latin typeface="Times New Roman"/>
                <a:ea typeface="Times New Roman"/>
              </a:rPr>
              <a:t>Har</a:t>
            </a:r>
            <a:r>
              <a:rPr lang="en-US" sz="2800" dirty="0">
                <a:latin typeface="Times New Roman"/>
                <a:ea typeface="Times New Roman"/>
              </a:rPr>
              <a:t> </a:t>
            </a:r>
            <a:r>
              <a:rPr lang="en-US" sz="2800" dirty="0" err="1">
                <a:latin typeface="Times New Roman"/>
                <a:ea typeface="Times New Roman"/>
              </a:rPr>
              <a:t>qaysi</a:t>
            </a:r>
            <a:r>
              <a:rPr lang="en-US" sz="2800" dirty="0">
                <a:latin typeface="Times New Roman"/>
                <a:ea typeface="Times New Roman"/>
              </a:rPr>
              <a:t> </a:t>
            </a:r>
            <a:r>
              <a:rPr lang="en-US" sz="2800" dirty="0" err="1">
                <a:latin typeface="Times New Roman"/>
                <a:ea typeface="Times New Roman"/>
              </a:rPr>
              <a:t>o‘lkaning</a:t>
            </a:r>
            <a:r>
              <a:rPr lang="en-US" sz="2800" dirty="0">
                <a:latin typeface="Times New Roman"/>
                <a:ea typeface="Times New Roman"/>
              </a:rPr>
              <a:t> </a:t>
            </a:r>
            <a:r>
              <a:rPr lang="en-US" sz="2800" dirty="0" err="1">
                <a:latin typeface="Times New Roman"/>
                <a:ea typeface="Times New Roman"/>
              </a:rPr>
              <a:t>madaniy</a:t>
            </a:r>
            <a:r>
              <a:rPr lang="en-US" sz="2800" dirty="0">
                <a:latin typeface="Times New Roman"/>
                <a:ea typeface="Times New Roman"/>
              </a:rPr>
              <a:t> </a:t>
            </a:r>
            <a:r>
              <a:rPr lang="en-US" sz="2800" dirty="0" err="1">
                <a:latin typeface="Times New Roman"/>
                <a:ea typeface="Times New Roman"/>
              </a:rPr>
              <a:t>taraqqiyotida</a:t>
            </a:r>
            <a:r>
              <a:rPr lang="en-US" sz="2800" dirty="0">
                <a:latin typeface="Times New Roman"/>
                <a:ea typeface="Times New Roman"/>
              </a:rPr>
              <a:t> </a:t>
            </a:r>
            <a:r>
              <a:rPr lang="en-US" sz="2800" dirty="0" err="1">
                <a:latin typeface="Times New Roman"/>
                <a:ea typeface="Times New Roman"/>
              </a:rPr>
              <a:t>o‘ziga</a:t>
            </a:r>
            <a:r>
              <a:rPr lang="en-US" sz="2800" dirty="0">
                <a:latin typeface="Times New Roman"/>
                <a:ea typeface="Times New Roman"/>
              </a:rPr>
              <a:t> </a:t>
            </a:r>
            <a:r>
              <a:rPr lang="en-US" sz="2800" dirty="0" err="1">
                <a:latin typeface="Times New Roman"/>
                <a:ea typeface="Times New Roman"/>
              </a:rPr>
              <a:t>xos</a:t>
            </a:r>
            <a:r>
              <a:rPr lang="en-US" sz="2800" dirty="0">
                <a:latin typeface="Times New Roman"/>
                <a:ea typeface="Times New Roman"/>
              </a:rPr>
              <a:t> </a:t>
            </a:r>
            <a:r>
              <a:rPr lang="en-US" sz="2800" dirty="0" err="1">
                <a:latin typeface="Times New Roman"/>
                <a:ea typeface="Times New Roman"/>
              </a:rPr>
              <a:t>xususiyatlar</a:t>
            </a:r>
            <a:r>
              <a:rPr lang="en-US" sz="2800" dirty="0">
                <a:latin typeface="Times New Roman"/>
                <a:ea typeface="Times New Roman"/>
              </a:rPr>
              <a:t> </a:t>
            </a:r>
            <a:r>
              <a:rPr lang="en-US" sz="2800" dirty="0" err="1">
                <a:latin typeface="Times New Roman"/>
                <a:ea typeface="Times New Roman"/>
              </a:rPr>
              <a:t>bo‘lgan</a:t>
            </a:r>
            <a:r>
              <a:rPr lang="en-US" sz="2800" dirty="0">
                <a:latin typeface="Times New Roman"/>
                <a:ea typeface="Times New Roman"/>
              </a:rPr>
              <a:t>. Bu </a:t>
            </a:r>
            <a:r>
              <a:rPr lang="en-US" sz="2800" dirty="0" err="1">
                <a:latin typeface="Times New Roman"/>
                <a:ea typeface="Times New Roman"/>
              </a:rPr>
              <a:t>madaniyatlar</a:t>
            </a:r>
            <a:r>
              <a:rPr lang="en-US" sz="2800" dirty="0">
                <a:latin typeface="Times New Roman"/>
                <a:ea typeface="Times New Roman"/>
              </a:rPr>
              <a:t> </a:t>
            </a:r>
            <a:r>
              <a:rPr lang="en-US" sz="2800" b="1" dirty="0" err="1">
                <a:latin typeface="Times New Roman"/>
                <a:ea typeface="Times New Roman"/>
              </a:rPr>
              <a:t>dehqonchilik</a:t>
            </a:r>
            <a:r>
              <a:rPr lang="en-US" sz="2800" b="1" dirty="0">
                <a:latin typeface="Times New Roman"/>
                <a:ea typeface="Times New Roman"/>
              </a:rPr>
              <a:t>, </a:t>
            </a:r>
            <a:r>
              <a:rPr lang="en-US" sz="2800" b="1" dirty="0" err="1">
                <a:latin typeface="Times New Roman"/>
                <a:ea typeface="Times New Roman"/>
              </a:rPr>
              <a:t>uy</a:t>
            </a:r>
            <a:r>
              <a:rPr lang="en-US" sz="2800" b="1" dirty="0">
                <a:latin typeface="Times New Roman"/>
                <a:ea typeface="Times New Roman"/>
              </a:rPr>
              <a:t> </a:t>
            </a:r>
            <a:r>
              <a:rPr lang="en-US" sz="2800" b="1" dirty="0" err="1">
                <a:latin typeface="Times New Roman"/>
                <a:ea typeface="Times New Roman"/>
              </a:rPr>
              <a:t>chorvachiligi</a:t>
            </a:r>
            <a:r>
              <a:rPr lang="en-US" sz="2800" b="1" dirty="0">
                <a:latin typeface="Times New Roman"/>
                <a:ea typeface="Times New Roman"/>
              </a:rPr>
              <a:t> </a:t>
            </a:r>
            <a:r>
              <a:rPr lang="en-US" sz="2800" b="1" dirty="0" err="1">
                <a:latin typeface="Times New Roman"/>
                <a:ea typeface="Times New Roman"/>
              </a:rPr>
              <a:t>va</a:t>
            </a:r>
            <a:r>
              <a:rPr lang="en-US" sz="2800" b="1" dirty="0">
                <a:latin typeface="Times New Roman"/>
                <a:ea typeface="Times New Roman"/>
              </a:rPr>
              <a:t> </a:t>
            </a:r>
            <a:r>
              <a:rPr lang="en-US" sz="2800" b="1" dirty="0" err="1">
                <a:latin typeface="Times New Roman"/>
                <a:ea typeface="Times New Roman"/>
              </a:rPr>
              <a:t>chorvachilik</a:t>
            </a:r>
            <a:r>
              <a:rPr lang="en-US" sz="2800" b="1" dirty="0">
                <a:latin typeface="Times New Roman"/>
                <a:ea typeface="Times New Roman"/>
              </a:rPr>
              <a:t>–</a:t>
            </a:r>
            <a:r>
              <a:rPr lang="en-US" sz="2800" b="1" dirty="0" err="1">
                <a:latin typeface="Times New Roman"/>
                <a:ea typeface="Times New Roman"/>
              </a:rPr>
              <a:t>dehqonchilik</a:t>
            </a:r>
            <a:r>
              <a:rPr lang="en-US" sz="2800" dirty="0">
                <a:latin typeface="Times New Roman"/>
                <a:ea typeface="Times New Roman"/>
              </a:rPr>
              <a:t> </a:t>
            </a:r>
            <a:r>
              <a:rPr lang="en-US" sz="2800" dirty="0" err="1">
                <a:latin typeface="Times New Roman"/>
                <a:ea typeface="Times New Roman"/>
              </a:rPr>
              <a:t>bilan</a:t>
            </a:r>
            <a:r>
              <a:rPr lang="en-US" sz="2800" dirty="0">
                <a:latin typeface="Times New Roman"/>
                <a:ea typeface="Times New Roman"/>
              </a:rPr>
              <a:t> </a:t>
            </a:r>
            <a:r>
              <a:rPr lang="en-US" sz="2800" dirty="0" err="1">
                <a:latin typeface="Times New Roman"/>
                <a:ea typeface="Times New Roman"/>
              </a:rPr>
              <a:t>shug‘ullangan</a:t>
            </a:r>
            <a:r>
              <a:rPr lang="en-US" sz="2800" dirty="0">
                <a:latin typeface="Times New Roman"/>
                <a:ea typeface="Times New Roman"/>
              </a:rPr>
              <a:t> </a:t>
            </a:r>
            <a:r>
              <a:rPr lang="en-US" sz="2800" dirty="0" err="1">
                <a:latin typeface="Times New Roman"/>
                <a:ea typeface="Times New Roman"/>
              </a:rPr>
              <a:t>qabilalarga</a:t>
            </a:r>
            <a:r>
              <a:rPr lang="en-US" sz="2800" dirty="0">
                <a:latin typeface="Times New Roman"/>
                <a:ea typeface="Times New Roman"/>
              </a:rPr>
              <a:t> </a:t>
            </a:r>
            <a:r>
              <a:rPr lang="en-US" sz="2800" dirty="0" err="1">
                <a:latin typeface="Times New Roman"/>
                <a:ea typeface="Times New Roman"/>
              </a:rPr>
              <a:t>mansubdir</a:t>
            </a:r>
            <a:r>
              <a:rPr lang="en-US" sz="2800" dirty="0">
                <a:latin typeface="Times New Roman"/>
                <a:ea typeface="Times New Roman"/>
              </a:rPr>
              <a:t>. </a:t>
            </a:r>
            <a:r>
              <a:rPr lang="en-US" sz="2800" dirty="0" err="1">
                <a:latin typeface="Times New Roman"/>
                <a:ea typeface="Times New Roman"/>
              </a:rPr>
              <a:t>Ular</a:t>
            </a:r>
            <a:r>
              <a:rPr lang="en-US" sz="2800" dirty="0">
                <a:latin typeface="Times New Roman"/>
                <a:ea typeface="Times New Roman"/>
              </a:rPr>
              <a:t> </a:t>
            </a:r>
            <a:r>
              <a:rPr lang="en-US" sz="2800" dirty="0" err="1">
                <a:latin typeface="Times New Roman"/>
                <a:ea typeface="Times New Roman"/>
              </a:rPr>
              <a:t>bir</a:t>
            </a:r>
            <a:r>
              <a:rPr lang="en-US" sz="2800" dirty="0">
                <a:latin typeface="Times New Roman"/>
                <a:ea typeface="Times New Roman"/>
              </a:rPr>
              <a:t>–</a:t>
            </a:r>
            <a:r>
              <a:rPr lang="en-US" sz="2800" dirty="0" err="1">
                <a:latin typeface="Times New Roman"/>
                <a:ea typeface="Times New Roman"/>
              </a:rPr>
              <a:t>biridan</a:t>
            </a:r>
            <a:r>
              <a:rPr lang="en-US" sz="2800" dirty="0">
                <a:latin typeface="Times New Roman"/>
                <a:ea typeface="Times New Roman"/>
              </a:rPr>
              <a:t> </a:t>
            </a:r>
            <a:r>
              <a:rPr lang="en-US" sz="2800" dirty="0" err="1">
                <a:latin typeface="Times New Roman"/>
                <a:ea typeface="Times New Roman"/>
              </a:rPr>
              <a:t>ajralgan</a:t>
            </a:r>
            <a:r>
              <a:rPr lang="en-US" sz="2800" dirty="0">
                <a:latin typeface="Times New Roman"/>
                <a:ea typeface="Times New Roman"/>
              </a:rPr>
              <a:t> </a:t>
            </a:r>
            <a:r>
              <a:rPr lang="en-US" sz="2800" dirty="0" err="1">
                <a:latin typeface="Times New Roman"/>
                <a:ea typeface="Times New Roman"/>
              </a:rPr>
              <a:t>holda</a:t>
            </a:r>
            <a:r>
              <a:rPr lang="en-US" sz="2800" dirty="0">
                <a:latin typeface="Times New Roman"/>
                <a:ea typeface="Times New Roman"/>
              </a:rPr>
              <a:t> </a:t>
            </a:r>
            <a:r>
              <a:rPr lang="en-US" sz="2800" dirty="0" err="1">
                <a:latin typeface="Times New Roman"/>
                <a:ea typeface="Times New Roman"/>
              </a:rPr>
              <a:t>taraqqiy</a:t>
            </a:r>
            <a:r>
              <a:rPr lang="en-US" sz="2800" dirty="0">
                <a:latin typeface="Times New Roman"/>
                <a:ea typeface="Times New Roman"/>
              </a:rPr>
              <a:t> </a:t>
            </a:r>
            <a:r>
              <a:rPr lang="en-US" sz="2800" dirty="0" err="1">
                <a:latin typeface="Times New Roman"/>
                <a:ea typeface="Times New Roman"/>
              </a:rPr>
              <a:t>etgan</a:t>
            </a:r>
            <a:r>
              <a:rPr lang="en-US" sz="2800" dirty="0">
                <a:latin typeface="Times New Roman"/>
                <a:ea typeface="Times New Roman"/>
              </a:rPr>
              <a:t> </a:t>
            </a:r>
            <a:r>
              <a:rPr lang="en-US" sz="2800" dirty="0" err="1">
                <a:latin typeface="Times New Roman"/>
                <a:ea typeface="Times New Roman"/>
              </a:rPr>
              <a:t>emas</a:t>
            </a:r>
            <a:r>
              <a:rPr lang="en-US" sz="2800" dirty="0">
                <a:latin typeface="Times New Roman"/>
                <a:ea typeface="Times New Roman"/>
              </a:rPr>
              <a:t>, </a:t>
            </a:r>
            <a:r>
              <a:rPr lang="en-US" sz="2800" dirty="0" err="1">
                <a:latin typeface="Times New Roman"/>
                <a:ea typeface="Times New Roman"/>
              </a:rPr>
              <a:t>qabilalar</a:t>
            </a:r>
            <a:r>
              <a:rPr lang="en-US" sz="2800" dirty="0">
                <a:latin typeface="Times New Roman"/>
                <a:ea typeface="Times New Roman"/>
              </a:rPr>
              <a:t> </a:t>
            </a:r>
            <a:r>
              <a:rPr lang="en-US" sz="2800" dirty="0" err="1">
                <a:latin typeface="Times New Roman"/>
                <a:ea typeface="Times New Roman"/>
              </a:rPr>
              <a:t>o‘rtasida</a:t>
            </a:r>
            <a:r>
              <a:rPr lang="en-US" sz="2800" dirty="0">
                <a:latin typeface="Times New Roman"/>
                <a:ea typeface="Times New Roman"/>
              </a:rPr>
              <a:t> </a:t>
            </a:r>
            <a:r>
              <a:rPr lang="en-US" sz="2800" dirty="0" err="1">
                <a:latin typeface="Times New Roman"/>
                <a:ea typeface="Times New Roman"/>
              </a:rPr>
              <a:t>keng</a:t>
            </a:r>
            <a:r>
              <a:rPr lang="en-US" sz="2800" dirty="0">
                <a:latin typeface="Times New Roman"/>
                <a:ea typeface="Times New Roman"/>
              </a:rPr>
              <a:t> </a:t>
            </a:r>
            <a:r>
              <a:rPr lang="en-US" sz="2800" dirty="0" err="1">
                <a:latin typeface="Times New Roman"/>
                <a:ea typeface="Times New Roman"/>
              </a:rPr>
              <a:t>madaniy</a:t>
            </a:r>
            <a:r>
              <a:rPr lang="en-US" sz="2800" dirty="0">
                <a:latin typeface="Times New Roman"/>
                <a:ea typeface="Times New Roman"/>
              </a:rPr>
              <a:t> </a:t>
            </a:r>
            <a:r>
              <a:rPr lang="en-US" sz="2800" dirty="0" err="1">
                <a:latin typeface="Times New Roman"/>
                <a:ea typeface="Times New Roman"/>
              </a:rPr>
              <a:t>aloqalar</a:t>
            </a:r>
            <a:r>
              <a:rPr lang="en-US" sz="2800" dirty="0">
                <a:latin typeface="Times New Roman"/>
                <a:ea typeface="Times New Roman"/>
              </a:rPr>
              <a:t> </a:t>
            </a:r>
            <a:r>
              <a:rPr lang="en-US" sz="2800" dirty="0" err="1">
                <a:latin typeface="Times New Roman"/>
                <a:ea typeface="Times New Roman"/>
              </a:rPr>
              <a:t>o‘rnatilgan</a:t>
            </a:r>
            <a:r>
              <a:rPr lang="en-US" sz="2800" dirty="0">
                <a:latin typeface="Times New Roman"/>
                <a:ea typeface="Times New Roman"/>
              </a:rPr>
              <a:t> </a:t>
            </a:r>
            <a:r>
              <a:rPr lang="en-US" sz="2800" dirty="0" err="1">
                <a:latin typeface="Times New Roman"/>
                <a:ea typeface="Times New Roman"/>
              </a:rPr>
              <a:t>edi</a:t>
            </a:r>
            <a:r>
              <a:rPr lang="en-US" sz="2800" dirty="0">
                <a:latin typeface="Times New Roman"/>
                <a:ea typeface="Times New Roman"/>
              </a:rPr>
              <a:t>.</a:t>
            </a:r>
            <a:endParaRPr lang="ru-RU" sz="2800" dirty="0">
              <a:effectLst/>
              <a:latin typeface="Times New Roman"/>
              <a:ea typeface="Times New Roman"/>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33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96075" y="836712"/>
            <a:ext cx="8640960" cy="5472608"/>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spcAft>
                <a:spcPts val="0"/>
              </a:spcAft>
            </a:pPr>
            <a:r>
              <a:rPr lang="en-US" sz="2600" dirty="0" smtClean="0">
                <a:solidFill>
                  <a:srgbClr val="000000"/>
                </a:solidFill>
                <a:latin typeface="Times New Roman"/>
                <a:ea typeface="Times New Roman"/>
                <a:cs typeface="PANDA Times UZ"/>
              </a:rPr>
              <a:t>	</a:t>
            </a:r>
            <a:r>
              <a:rPr lang="uz-Cyrl-UZ" sz="2600" dirty="0" smtClean="0">
                <a:solidFill>
                  <a:srgbClr val="000000"/>
                </a:solidFill>
                <a:latin typeface="Times New Roman"/>
                <a:ea typeface="Times New Roman"/>
                <a:cs typeface="PANDA Times UZ"/>
              </a:rPr>
              <a:t>O‘zbekistonning  </a:t>
            </a:r>
            <a:r>
              <a:rPr lang="uz-Cyrl-UZ" sz="2600" dirty="0">
                <a:solidFill>
                  <a:srgbClr val="000000"/>
                </a:solidFill>
                <a:latin typeface="Times New Roman"/>
                <a:ea typeface="Times New Roman"/>
                <a:cs typeface="PANDA Times UZ"/>
              </a:rPr>
              <a:t>janubiy  hududlarida,  ya’ni  </a:t>
            </a:r>
            <a:r>
              <a:rPr lang="uz-Cyrl-UZ" sz="2600" b="1" dirty="0">
                <a:solidFill>
                  <a:srgbClr val="10087A"/>
                </a:solidFill>
                <a:latin typeface="Times New Roman"/>
                <a:ea typeface="Times New Roman"/>
                <a:cs typeface="PANDA Times UZ"/>
              </a:rPr>
              <a:t>Surxondaryo  viloyati  </a:t>
            </a:r>
            <a:r>
              <a:rPr lang="uz-Cyrl-UZ" sz="2600" dirty="0">
                <a:solidFill>
                  <a:srgbClr val="000000"/>
                </a:solidFill>
                <a:latin typeface="Times New Roman"/>
                <a:ea typeface="Times New Roman"/>
                <a:cs typeface="PANDA Times UZ"/>
              </a:rPr>
              <a:t>hududlarida  </a:t>
            </a:r>
            <a:r>
              <a:rPr lang="uz-Cyrl-UZ" sz="2600" b="1" dirty="0">
                <a:solidFill>
                  <a:srgbClr val="000000"/>
                </a:solidFill>
                <a:latin typeface="Times New Roman"/>
                <a:ea typeface="Times New Roman"/>
                <a:cs typeface="PANDA Times UZ"/>
              </a:rPr>
              <a:t>ilk  bronza  </a:t>
            </a:r>
            <a:r>
              <a:rPr lang="uz-Cyrl-UZ" sz="2600" dirty="0">
                <a:solidFill>
                  <a:srgbClr val="000000"/>
                </a:solidFill>
                <a:latin typeface="Times New Roman"/>
                <a:ea typeface="Times New Roman"/>
                <a:cs typeface="PANDA Times UZ"/>
              </a:rPr>
              <a:t>davridayoq  qadimgi  dehqonchilik  madaniyati  shakllangan.  U  </a:t>
            </a:r>
            <a:r>
              <a:rPr lang="uz-Cyrl-UZ" sz="2600" b="1" dirty="0">
                <a:solidFill>
                  <a:srgbClr val="10087A"/>
                </a:solidFill>
                <a:latin typeface="Times New Roman"/>
                <a:ea typeface="Times New Roman"/>
                <a:cs typeface="PANDA Times UZ"/>
              </a:rPr>
              <a:t>Sopollitepa  va  Jarqo‘ton  yodgorliklari  </a:t>
            </a:r>
            <a:r>
              <a:rPr lang="uz-Cyrl-UZ" sz="2600" dirty="0">
                <a:solidFill>
                  <a:srgbClr val="000000"/>
                </a:solidFill>
                <a:latin typeface="Times New Roman"/>
                <a:ea typeface="Times New Roman"/>
                <a:cs typeface="PANDA Times UZ"/>
              </a:rPr>
              <a:t>asosida  o‘rganilgan.</a:t>
            </a:r>
            <a:endParaRPr lang="ru-RU" sz="2600" dirty="0">
              <a:latin typeface="PANDA Times UZ"/>
              <a:ea typeface="Times New Roman"/>
              <a:cs typeface="PANDA Times UZ"/>
            </a:endParaRPr>
          </a:p>
          <a:p>
            <a:pPr algn="just">
              <a:spcAft>
                <a:spcPts val="0"/>
              </a:spcAft>
            </a:pPr>
            <a:r>
              <a:rPr lang="uz-Cyrl-UZ" sz="2600" dirty="0">
                <a:solidFill>
                  <a:srgbClr val="000000"/>
                </a:solidFill>
                <a:latin typeface="Times New Roman"/>
                <a:ea typeface="Times New Roman"/>
                <a:cs typeface="PANDA Times UZ"/>
              </a:rPr>
              <a:t>	</a:t>
            </a:r>
            <a:r>
              <a:rPr lang="uz-Cyrl-UZ" sz="2600" b="1" dirty="0">
                <a:solidFill>
                  <a:srgbClr val="000000"/>
                </a:solidFill>
                <a:latin typeface="Times New Roman"/>
                <a:ea typeface="Times New Roman"/>
                <a:cs typeface="PANDA Times UZ"/>
              </a:rPr>
              <a:t>Sopollitepa  manzilgohi   </a:t>
            </a:r>
            <a:r>
              <a:rPr lang="uz-Cyrl-UZ" sz="2600" dirty="0">
                <a:solidFill>
                  <a:srgbClr val="000000"/>
                </a:solidFill>
                <a:latin typeface="Times New Roman"/>
                <a:ea typeface="Times New Roman"/>
                <a:cs typeface="PANDA Times UZ"/>
              </a:rPr>
              <a:t>Surxondaryo  viloyatidagi  Sherobod  cho‘lida  Amudaryodan  </a:t>
            </a:r>
            <a:r>
              <a:rPr lang="uz-Cyrl-UZ" sz="2600" b="1" dirty="0">
                <a:solidFill>
                  <a:srgbClr val="000000"/>
                </a:solidFill>
                <a:latin typeface="Times New Roman"/>
                <a:ea typeface="Times New Roman"/>
                <a:cs typeface="PANDA Times UZ"/>
              </a:rPr>
              <a:t>2,5-3  km  </a:t>
            </a:r>
            <a:r>
              <a:rPr lang="uz-Cyrl-UZ" sz="2600" dirty="0">
                <a:solidFill>
                  <a:srgbClr val="000000"/>
                </a:solidFill>
                <a:latin typeface="Times New Roman"/>
                <a:ea typeface="Times New Roman"/>
                <a:cs typeface="PANDA Times UZ"/>
              </a:rPr>
              <a:t>sharqda  </a:t>
            </a:r>
            <a:r>
              <a:rPr lang="uz-Cyrl-UZ" sz="2600" b="1" dirty="0">
                <a:solidFill>
                  <a:srgbClr val="000000"/>
                </a:solidFill>
                <a:latin typeface="Times New Roman"/>
                <a:ea typeface="Times New Roman"/>
                <a:cs typeface="PANDA Times UZ"/>
              </a:rPr>
              <a:t>Ko‘ngitong</a:t>
            </a:r>
            <a:r>
              <a:rPr lang="uz-Cyrl-UZ" sz="2600" dirty="0">
                <a:solidFill>
                  <a:srgbClr val="000000"/>
                </a:solidFill>
                <a:latin typeface="Times New Roman"/>
                <a:ea typeface="Times New Roman"/>
                <a:cs typeface="PANDA Times UZ"/>
              </a:rPr>
              <a:t>  daralaridan  biri  bo‘lgan  Qaynarbuloq  asosida  vujudga  kelgan  </a:t>
            </a:r>
            <a:r>
              <a:rPr lang="uz-Cyrl-UZ" sz="2600" b="1" dirty="0">
                <a:solidFill>
                  <a:srgbClr val="000000"/>
                </a:solidFill>
                <a:latin typeface="Times New Roman"/>
                <a:ea typeface="Times New Roman"/>
                <a:cs typeface="PANDA Times UZ"/>
              </a:rPr>
              <a:t>Ulanbuloqsoyning</a:t>
            </a:r>
            <a:r>
              <a:rPr lang="uz-Cyrl-UZ" sz="2600" dirty="0">
                <a:solidFill>
                  <a:srgbClr val="000000"/>
                </a:solidFill>
                <a:latin typeface="Times New Roman"/>
                <a:ea typeface="Times New Roman"/>
                <a:cs typeface="PANDA Times UZ"/>
              </a:rPr>
              <a:t>  yoqasida  joylashgan.  U  </a:t>
            </a:r>
            <a:r>
              <a:rPr lang="uz-Cyrl-UZ" sz="2600" b="1" dirty="0">
                <a:solidFill>
                  <a:srgbClr val="000000"/>
                </a:solidFill>
                <a:latin typeface="Times New Roman"/>
                <a:ea typeface="Times New Roman"/>
                <a:cs typeface="PANDA Times UZ"/>
              </a:rPr>
              <a:t>Termiz</a:t>
            </a:r>
            <a:r>
              <a:rPr lang="uz-Cyrl-UZ" sz="2600" dirty="0">
                <a:solidFill>
                  <a:srgbClr val="000000"/>
                </a:solidFill>
                <a:latin typeface="Times New Roman"/>
                <a:ea typeface="Times New Roman"/>
                <a:cs typeface="PANDA Times UZ"/>
              </a:rPr>
              <a:t>  shahridan  </a:t>
            </a:r>
            <a:r>
              <a:rPr lang="uz-Cyrl-UZ" sz="2600" b="1" dirty="0">
                <a:solidFill>
                  <a:srgbClr val="000000"/>
                </a:solidFill>
                <a:latin typeface="Times New Roman"/>
                <a:ea typeface="Times New Roman"/>
                <a:cs typeface="PANDA Times UZ"/>
              </a:rPr>
              <a:t>70  km  shimoliy—g‘arbdadir</a:t>
            </a:r>
            <a:r>
              <a:rPr lang="uz-Cyrl-UZ" sz="2600" dirty="0">
                <a:solidFill>
                  <a:srgbClr val="000000"/>
                </a:solidFill>
                <a:latin typeface="Times New Roman"/>
                <a:ea typeface="Times New Roman"/>
                <a:cs typeface="PANDA Times UZ"/>
              </a:rPr>
              <a:t>.  Bu  manzilgoh   Sherobod  cho‘lini  o‘zlashtirish  jarayonida,  </a:t>
            </a:r>
            <a:r>
              <a:rPr lang="uz-Cyrl-UZ" sz="2600" b="1" dirty="0">
                <a:solidFill>
                  <a:srgbClr val="000000"/>
                </a:solidFill>
                <a:latin typeface="Times New Roman"/>
                <a:ea typeface="Times New Roman"/>
                <a:cs typeface="PANDA Times UZ"/>
              </a:rPr>
              <a:t>1968  yilda     </a:t>
            </a:r>
            <a:r>
              <a:rPr lang="uz-Cyrl-UZ" sz="2600" dirty="0">
                <a:solidFill>
                  <a:srgbClr val="000000"/>
                </a:solidFill>
                <a:latin typeface="Times New Roman"/>
                <a:ea typeface="Times New Roman"/>
                <a:cs typeface="PANDA Times UZ"/>
              </a:rPr>
              <a:t>topilgan.  </a:t>
            </a:r>
            <a:r>
              <a:rPr lang="uz-Cyrl-UZ" sz="2600" b="1" dirty="0">
                <a:solidFill>
                  <a:srgbClr val="000000"/>
                </a:solidFill>
                <a:latin typeface="Times New Roman"/>
                <a:ea typeface="Times New Roman"/>
                <a:cs typeface="PANDA Times UZ"/>
              </a:rPr>
              <a:t>1969—1974  yillarda  </a:t>
            </a:r>
            <a:r>
              <a:rPr lang="uz-Cyrl-UZ" sz="2600" dirty="0">
                <a:solidFill>
                  <a:srgbClr val="000000"/>
                </a:solidFill>
                <a:latin typeface="Times New Roman"/>
                <a:ea typeface="Times New Roman"/>
                <a:cs typeface="PANDA Times UZ"/>
              </a:rPr>
              <a:t>uni  </a:t>
            </a:r>
            <a:r>
              <a:rPr lang="uz-Cyrl-UZ" sz="2600" b="1" dirty="0">
                <a:solidFill>
                  <a:srgbClr val="10087A"/>
                </a:solidFill>
                <a:latin typeface="Times New Roman"/>
                <a:ea typeface="Times New Roman"/>
                <a:cs typeface="PANDA Times UZ"/>
              </a:rPr>
              <a:t>A.Asqarov </a:t>
            </a:r>
            <a:r>
              <a:rPr lang="uz-Cyrl-UZ" sz="2600" dirty="0">
                <a:solidFill>
                  <a:srgbClr val="000000"/>
                </a:solidFill>
                <a:latin typeface="Times New Roman"/>
                <a:ea typeface="Times New Roman"/>
                <a:cs typeface="PANDA Times UZ"/>
              </a:rPr>
              <a:t> o‘rgangan.  Surxondaryo xududidan  </a:t>
            </a:r>
            <a:r>
              <a:rPr lang="uz-Cyrl-UZ" sz="2600" b="1" dirty="0">
                <a:solidFill>
                  <a:srgbClr val="000000"/>
                </a:solidFill>
                <a:latin typeface="Times New Roman"/>
                <a:ea typeface="Times New Roman"/>
                <a:cs typeface="PANDA Times UZ"/>
              </a:rPr>
              <a:t>20  dan  ortiq  yodgorlik  </a:t>
            </a:r>
            <a:r>
              <a:rPr lang="uz-Cyrl-UZ" sz="2600" dirty="0">
                <a:solidFill>
                  <a:srgbClr val="000000"/>
                </a:solidFill>
                <a:latin typeface="Times New Roman"/>
                <a:ea typeface="Times New Roman"/>
                <a:cs typeface="PANDA Times UZ"/>
              </a:rPr>
              <a:t>topilgan.</a:t>
            </a:r>
            <a:endParaRPr lang="ru-RU" sz="2600" dirty="0">
              <a:effectLst/>
              <a:latin typeface="PANDA Times UZ"/>
              <a:ea typeface="Times New Roman"/>
              <a:cs typeface="PANDA Times UZ"/>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043608" y="13855"/>
            <a:ext cx="7285157"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dirty="0" err="1" smtClean="0">
                <a:solidFill>
                  <a:schemeClr val="tx2">
                    <a:lumMod val="50000"/>
                  </a:schemeClr>
                </a:solidFill>
                <a:effectLst>
                  <a:outerShdw blurRad="38100" dist="38100" dir="2700000" algn="tl">
                    <a:srgbClr val="000000">
                      <a:alpha val="43137"/>
                    </a:srgbClr>
                  </a:outerShdw>
                </a:effectLst>
              </a:rPr>
              <a:t>Bronza</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va</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temir</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davri</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manbashunosligi</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va</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tarixshunosligi</a:t>
            </a:r>
            <a:endParaRPr lang="ru-RU" sz="3200" b="1" dirty="0">
              <a:solidFill>
                <a:schemeClr val="tx2">
                  <a:lumMod val="50000"/>
                </a:schemeClr>
              </a:solidFill>
              <a:effectLst>
                <a:outerShdw blurRad="38100" dist="38100" dir="2700000" algn="tl">
                  <a:srgbClr val="000000">
                    <a:alpha val="43137"/>
                  </a:srgbClr>
                </a:outerShdw>
              </a:effectLst>
            </a:endParaRPr>
          </a:p>
        </p:txBody>
      </p:sp>
      <p:sp>
        <p:nvSpPr>
          <p:cNvPr id="4" name="Скругленный прямоугольник 3"/>
          <p:cNvSpPr/>
          <p:nvPr/>
        </p:nvSpPr>
        <p:spPr>
          <a:xfrm>
            <a:off x="215801" y="1075634"/>
            <a:ext cx="8640960" cy="5472608"/>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fontAlgn="auto" hangingPunct="1">
              <a:spcBef>
                <a:spcPts val="0"/>
              </a:spcBef>
              <a:spcAft>
                <a:spcPts val="0"/>
              </a:spcAft>
              <a:defRPr/>
            </a:pP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O‘zbekistonda</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bronza</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davri</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madaniyati</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yodgorliklari</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ko‘p</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yillar</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tadqiqotlar</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natijasida</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turli</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viloyatlarda</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kashf</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etildi</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va</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muhim</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arxeologik</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ma’lumotlar</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fanga</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tatbiq</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qilindi</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b="1" i="1" u="sng" dirty="0">
                <a:solidFill>
                  <a:srgbClr val="10087A"/>
                </a:solidFill>
                <a:effectLst>
                  <a:glow rad="228600">
                    <a:schemeClr val="accent3">
                      <a:satMod val="175000"/>
                      <a:alpha val="40000"/>
                    </a:schemeClr>
                  </a:glow>
                </a:effectLst>
                <a:latin typeface="Times New Roman" pitchFamily="18" charset="0"/>
                <a:cs typeface="Times New Roman" pitchFamily="18" charset="0"/>
              </a:rPr>
              <a:t>Ya.G‘.</a:t>
            </a:r>
            <a:r>
              <a:rPr lang="en-US" sz="3200" b="1" i="1" u="sng" dirty="0" err="1">
                <a:solidFill>
                  <a:srgbClr val="10087A"/>
                </a:solidFill>
                <a:effectLst>
                  <a:glow rad="228600">
                    <a:schemeClr val="accent3">
                      <a:satMod val="175000"/>
                      <a:alpha val="40000"/>
                    </a:schemeClr>
                  </a:glow>
                </a:effectLst>
                <a:latin typeface="Times New Roman" pitchFamily="18" charset="0"/>
                <a:cs typeface="Times New Roman" pitchFamily="18" charset="0"/>
              </a:rPr>
              <a:t>G‘ulomov</a:t>
            </a:r>
            <a:r>
              <a:rPr lang="en-US" sz="3200" b="1" i="1" u="sng" dirty="0">
                <a:solidFill>
                  <a:srgbClr val="10087A"/>
                </a:solidFill>
                <a:effectLst>
                  <a:glow rad="228600">
                    <a:schemeClr val="accent3">
                      <a:satMod val="175000"/>
                      <a:alpha val="40000"/>
                    </a:schemeClr>
                  </a:glow>
                </a:effectLst>
                <a:latin typeface="Times New Roman" pitchFamily="18" charset="0"/>
                <a:cs typeface="Times New Roman" pitchFamily="18" charset="0"/>
              </a:rPr>
              <a:t>, </a:t>
            </a:r>
            <a:r>
              <a:rPr lang="en-US" sz="3200" b="1" i="1" u="sng" dirty="0" err="1">
                <a:solidFill>
                  <a:srgbClr val="10087A"/>
                </a:solidFill>
                <a:effectLst>
                  <a:glow rad="228600">
                    <a:schemeClr val="accent3">
                      <a:satMod val="175000"/>
                      <a:alpha val="40000"/>
                    </a:schemeClr>
                  </a:glow>
                </a:effectLst>
                <a:latin typeface="Times New Roman" pitchFamily="18" charset="0"/>
                <a:cs typeface="Times New Roman" pitchFamily="18" charset="0"/>
              </a:rPr>
              <a:t>S.P.Tolstov</a:t>
            </a:r>
            <a:r>
              <a:rPr lang="en-US" sz="3200" b="1" i="1" u="sng" dirty="0">
                <a:solidFill>
                  <a:srgbClr val="10087A"/>
                </a:solidFill>
                <a:effectLst>
                  <a:glow rad="228600">
                    <a:schemeClr val="accent3">
                      <a:satMod val="175000"/>
                      <a:alpha val="40000"/>
                    </a:schemeClr>
                  </a:glow>
                </a:effectLst>
                <a:latin typeface="Times New Roman" pitchFamily="18" charset="0"/>
                <a:cs typeface="Times New Roman" pitchFamily="18" charset="0"/>
              </a:rPr>
              <a:t>, </a:t>
            </a:r>
            <a:r>
              <a:rPr lang="en-US" sz="3200" b="1" i="1" u="sng" dirty="0" err="1">
                <a:solidFill>
                  <a:srgbClr val="10087A"/>
                </a:solidFill>
                <a:effectLst>
                  <a:glow rad="228600">
                    <a:schemeClr val="accent3">
                      <a:satMod val="175000"/>
                      <a:alpha val="40000"/>
                    </a:schemeClr>
                  </a:glow>
                </a:effectLst>
                <a:latin typeface="Times New Roman" pitchFamily="18" charset="0"/>
                <a:cs typeface="Times New Roman" pitchFamily="18" charset="0"/>
              </a:rPr>
              <a:t>M.A.Itina</a:t>
            </a:r>
            <a:r>
              <a:rPr lang="en-US" sz="3200" b="1" i="1" u="sng" dirty="0">
                <a:solidFill>
                  <a:srgbClr val="10087A"/>
                </a:solidFill>
                <a:effectLst>
                  <a:glow rad="228600">
                    <a:schemeClr val="accent3">
                      <a:satMod val="175000"/>
                      <a:alpha val="40000"/>
                    </a:schemeClr>
                  </a:glow>
                </a:effectLst>
                <a:latin typeface="Times New Roman" pitchFamily="18" charset="0"/>
                <a:cs typeface="Times New Roman" pitchFamily="18" charset="0"/>
              </a:rPr>
              <a:t>, </a:t>
            </a:r>
            <a:r>
              <a:rPr lang="en-US" sz="3200" b="1" i="1" u="sng" dirty="0" err="1">
                <a:solidFill>
                  <a:srgbClr val="10087A"/>
                </a:solidFill>
                <a:effectLst>
                  <a:glow rad="228600">
                    <a:schemeClr val="accent3">
                      <a:satMod val="175000"/>
                      <a:alpha val="40000"/>
                    </a:schemeClr>
                  </a:glow>
                </a:effectLst>
                <a:latin typeface="Times New Roman" pitchFamily="18" charset="0"/>
                <a:cs typeface="Times New Roman" pitchFamily="18" charset="0"/>
              </a:rPr>
              <a:t>A.A.Asqarov</a:t>
            </a:r>
            <a:r>
              <a:rPr lang="en-US" sz="3200" b="1" i="1" u="sng" dirty="0">
                <a:solidFill>
                  <a:srgbClr val="10087A"/>
                </a:solidFill>
                <a:effectLst>
                  <a:glow rad="228600">
                    <a:schemeClr val="accent3">
                      <a:satMod val="175000"/>
                      <a:alpha val="40000"/>
                    </a:schemeClr>
                  </a:glow>
                </a:effectLst>
                <a:latin typeface="Times New Roman" pitchFamily="18" charset="0"/>
                <a:cs typeface="Times New Roman" pitchFamily="18" charset="0"/>
              </a:rPr>
              <a:t>, </a:t>
            </a:r>
            <a:r>
              <a:rPr lang="en-US" sz="3200" b="1" i="1" u="sng" dirty="0" err="1">
                <a:solidFill>
                  <a:srgbClr val="10087A"/>
                </a:solidFill>
                <a:effectLst>
                  <a:glow rad="228600">
                    <a:schemeClr val="accent3">
                      <a:satMod val="175000"/>
                      <a:alpha val="40000"/>
                    </a:schemeClr>
                  </a:glow>
                </a:effectLst>
                <a:latin typeface="Times New Roman" pitchFamily="18" charset="0"/>
                <a:cs typeface="Times New Roman" pitchFamily="18" charset="0"/>
              </a:rPr>
              <a:t>Yu.A.Zadneprovskiy</a:t>
            </a:r>
            <a:r>
              <a:rPr lang="en-US" sz="3200" b="1" i="1" u="sng" dirty="0">
                <a:solidFill>
                  <a:srgbClr val="10087A"/>
                </a:solidFill>
                <a:effectLst>
                  <a:glow rad="228600">
                    <a:schemeClr val="accent3">
                      <a:satMod val="175000"/>
                      <a:alpha val="40000"/>
                    </a:schemeClr>
                  </a:glow>
                </a:effectLst>
                <a:latin typeface="Times New Roman" pitchFamily="18" charset="0"/>
                <a:cs typeface="Times New Roman" pitchFamily="18" charset="0"/>
              </a:rPr>
              <a:t>, </a:t>
            </a:r>
            <a:r>
              <a:rPr lang="en-US" sz="3200" b="1" i="1" u="sng" dirty="0" err="1">
                <a:solidFill>
                  <a:srgbClr val="10087A"/>
                </a:solidFill>
                <a:effectLst>
                  <a:glow rad="228600">
                    <a:schemeClr val="accent3">
                      <a:satMod val="175000"/>
                      <a:alpha val="40000"/>
                    </a:schemeClr>
                  </a:glow>
                </a:effectLst>
                <a:latin typeface="Times New Roman" pitchFamily="18" charset="0"/>
                <a:cs typeface="Times New Roman" pitchFamily="18" charset="0"/>
              </a:rPr>
              <a:t>N.A.Avanesova</a:t>
            </a:r>
            <a:r>
              <a:rPr lang="en-US" sz="3200" b="1" i="1" u="sng" dirty="0">
                <a:solidFill>
                  <a:srgbClr val="10087A"/>
                </a:solidFill>
                <a:effectLst>
                  <a:glow rad="228600">
                    <a:schemeClr val="accent3">
                      <a:satMod val="175000"/>
                      <a:alpha val="40000"/>
                    </a:schemeClr>
                  </a:glow>
                </a:effectLst>
                <a:latin typeface="Times New Roman" pitchFamily="18" charset="0"/>
                <a:cs typeface="Times New Roman" pitchFamily="18" charset="0"/>
              </a:rPr>
              <a:t>, </a:t>
            </a:r>
            <a:r>
              <a:rPr lang="en-US" sz="3200" b="1" i="1" u="sng" dirty="0" err="1">
                <a:solidFill>
                  <a:srgbClr val="10087A"/>
                </a:solidFill>
                <a:effectLst>
                  <a:glow rad="228600">
                    <a:schemeClr val="accent3">
                      <a:satMod val="175000"/>
                      <a:alpha val="40000"/>
                    </a:schemeClr>
                  </a:glow>
                </a:effectLst>
                <a:latin typeface="Times New Roman" pitchFamily="18" charset="0"/>
                <a:cs typeface="Times New Roman" pitchFamily="18" charset="0"/>
              </a:rPr>
              <a:t>T.Sh.Shirinov</a:t>
            </a:r>
            <a:r>
              <a:rPr lang="en-US" sz="3200" b="1" i="1" u="sng" dirty="0">
                <a:solidFill>
                  <a:srgbClr val="10087A"/>
                </a:solidFill>
                <a:effectLst>
                  <a:glow rad="228600">
                    <a:schemeClr val="accent3">
                      <a:satMod val="175000"/>
                      <a:alpha val="40000"/>
                    </a:schemeClr>
                  </a:glow>
                </a:effectLst>
                <a:latin typeface="Times New Roman" pitchFamily="18" charset="0"/>
                <a:cs typeface="Times New Roman" pitchFamily="18" charset="0"/>
              </a:rPr>
              <a:t>, </a:t>
            </a:r>
            <a:r>
              <a:rPr lang="en-US" sz="3200" b="1" i="1" u="sng" dirty="0" err="1">
                <a:solidFill>
                  <a:srgbClr val="10087A"/>
                </a:solidFill>
                <a:effectLst>
                  <a:glow rad="228600">
                    <a:schemeClr val="accent3">
                      <a:satMod val="175000"/>
                      <a:alpha val="40000"/>
                    </a:schemeClr>
                  </a:glow>
                </a:effectLst>
                <a:latin typeface="Times New Roman" pitchFamily="18" charset="0"/>
                <a:cs typeface="Times New Roman" pitchFamily="18" charset="0"/>
              </a:rPr>
              <a:t>B.Matboboev</a:t>
            </a:r>
            <a:r>
              <a:rPr lang="en-US" sz="3200" b="1" i="1" u="sng" dirty="0">
                <a:solidFill>
                  <a:srgbClr val="10087A"/>
                </a:solidFill>
                <a:effectLst>
                  <a:glow rad="228600">
                    <a:schemeClr val="accent3">
                      <a:satMod val="175000"/>
                      <a:alpha val="40000"/>
                    </a:schemeClr>
                  </a:glow>
                </a:effectLst>
                <a:latin typeface="Times New Roman" pitchFamily="18" charset="0"/>
                <a:cs typeface="Times New Roman" pitchFamily="18" charset="0"/>
              </a:rPr>
              <a:t>, </a:t>
            </a:r>
            <a:r>
              <a:rPr lang="en-US" sz="3200" b="1" i="1" u="sng" dirty="0" err="1">
                <a:solidFill>
                  <a:srgbClr val="10087A"/>
                </a:solidFill>
                <a:effectLst>
                  <a:glow rad="228600">
                    <a:schemeClr val="accent3">
                      <a:satMod val="175000"/>
                      <a:alpha val="40000"/>
                    </a:schemeClr>
                  </a:glow>
                </a:effectLst>
                <a:latin typeface="Times New Roman" pitchFamily="18" charset="0"/>
                <a:cs typeface="Times New Roman" pitchFamily="18" charset="0"/>
              </a:rPr>
              <a:t>U.V.Raxmonov</a:t>
            </a:r>
            <a:r>
              <a:rPr lang="en-US" sz="3200" b="1" i="1" u="sng" dirty="0">
                <a:solidFill>
                  <a:srgbClr val="10087A"/>
                </a:solidFill>
                <a:effectLst>
                  <a:glow rad="228600">
                    <a:schemeClr val="accent3">
                      <a:satMod val="175000"/>
                      <a:alpha val="40000"/>
                    </a:schemeClr>
                  </a:glow>
                </a:effectLst>
                <a:latin typeface="Times New Roman" pitchFamily="18" charset="0"/>
                <a:cs typeface="Times New Roman" pitchFamily="18" charset="0"/>
              </a:rPr>
              <a:t>, </a:t>
            </a:r>
            <a:r>
              <a:rPr lang="en-US" sz="3200" b="1" i="1" u="sng" dirty="0" err="1">
                <a:solidFill>
                  <a:srgbClr val="10087A"/>
                </a:solidFill>
                <a:effectLst>
                  <a:glow rad="228600">
                    <a:schemeClr val="accent3">
                      <a:satMod val="175000"/>
                      <a:alpha val="40000"/>
                    </a:schemeClr>
                  </a:glow>
                </a:effectLst>
                <a:latin typeface="Times New Roman" pitchFamily="18" charset="0"/>
                <a:cs typeface="Times New Roman" pitchFamily="18" charset="0"/>
              </a:rPr>
              <a:t>Sh.B.Shaydullaev</a:t>
            </a:r>
            <a:r>
              <a:rPr lang="en-US" sz="3200" b="1" i="1" u="sng" dirty="0">
                <a:solidFill>
                  <a:srgbClr val="10087A"/>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va</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3200"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boshq</a:t>
            </a:r>
            <a:r>
              <a:rPr lang="en-US"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a:t>
            </a:r>
            <a:endParaRPr lang="ru-RU" sz="3200" i="1" u="sng" dirty="0">
              <a:solidFill>
                <a:schemeClr val="tx1"/>
              </a:solidFill>
              <a:effectLst>
                <a:glow rad="228600">
                  <a:schemeClr val="accent3">
                    <a:satMod val="175000"/>
                    <a:alpha val="40000"/>
                  </a:schemeClr>
                </a:glow>
              </a:effectLst>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59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u="sng" dirty="0" err="1" smtClean="0">
                <a:latin typeface="Times New Roman" pitchFamily="18" charset="0"/>
                <a:cs typeface="Times New Roman" pitchFamily="18" charset="0"/>
              </a:rPr>
              <a:t>Sopolli</a:t>
            </a:r>
            <a:r>
              <a:rPr lang="en-US" sz="3200" b="1" u="sng" dirty="0" smtClean="0">
                <a:latin typeface="Times New Roman" pitchFamily="18" charset="0"/>
                <a:cs typeface="Times New Roman" pitchFamily="18" charset="0"/>
              </a:rPr>
              <a:t> </a:t>
            </a:r>
            <a:r>
              <a:rPr lang="en-US" sz="3200" b="1" u="sng" dirty="0" err="1" smtClean="0">
                <a:latin typeface="Times New Roman" pitchFamily="18" charset="0"/>
                <a:cs typeface="Times New Roman" pitchFamily="18" charset="0"/>
              </a:rPr>
              <a:t>madaniyati</a:t>
            </a:r>
            <a:endParaRPr lang="ru-RU" sz="3200" b="1" u="sng" dirty="0">
              <a:solidFill>
                <a:schemeClr val="tx2">
                  <a:lumMod val="50000"/>
                </a:schemeClr>
              </a:solidFill>
              <a:latin typeface="Times New Roman" pitchFamily="18" charset="0"/>
              <a:cs typeface="Times New Roman" pitchFamily="18" charset="0"/>
            </a:endParaRPr>
          </a:p>
        </p:txBody>
      </p:sp>
      <p:sp>
        <p:nvSpPr>
          <p:cNvPr id="4" name="Скругленный прямоугольник 3"/>
          <p:cNvSpPr/>
          <p:nvPr/>
        </p:nvSpPr>
        <p:spPr>
          <a:xfrm>
            <a:off x="215801" y="1075634"/>
            <a:ext cx="8640960" cy="5472608"/>
          </a:xfrm>
          <a:prstGeom prst="roundRect">
            <a:avLst>
              <a:gd name="adj" fmla="val 7915"/>
            </a:avLst>
          </a:prstGeom>
          <a:ln/>
        </p:spPr>
        <p:style>
          <a:lnRef idx="1">
            <a:schemeClr val="accent6"/>
          </a:lnRef>
          <a:fillRef idx="2">
            <a:schemeClr val="accent6"/>
          </a:fillRef>
          <a:effectRef idx="1">
            <a:schemeClr val="accent6"/>
          </a:effectRef>
          <a:fontRef idx="minor">
            <a:schemeClr val="dk1"/>
          </a:fontRef>
        </p:style>
        <p:txBody>
          <a:bodyPr anchor="ctr">
            <a:scene3d>
              <a:camera prst="orthographicFront"/>
              <a:lightRig rig="threePt" dir="t"/>
            </a:scene3d>
            <a:sp3d extrusionH="57150">
              <a:bevelT w="50800" h="38100" prst="riblet"/>
            </a:sp3d>
          </a:bodyPr>
          <a:lstStyle/>
          <a:p>
            <a:r>
              <a:rPr lang="uz-Cyrl-UZ" sz="3000" b="1" dirty="0" smtClean="0">
                <a:solidFill>
                  <a:srgbClr val="FF0000"/>
                </a:solidFill>
                <a:latin typeface="Times New Roman" panose="02020603050405020304" pitchFamily="18" charset="0"/>
                <a:cs typeface="Times New Roman" panose="02020603050405020304" pitchFamily="18" charset="0"/>
              </a:rPr>
              <a:t>Bugungi  kunda  Sopollitepa  madaniyatining  rivojlanishi  5  ta  bosqichga  bo‘linadi</a:t>
            </a:r>
            <a:r>
              <a:rPr lang="en-US" sz="3000" b="1" dirty="0">
                <a:solidFill>
                  <a:srgbClr val="FF0000"/>
                </a:solidFill>
                <a:latin typeface="Times New Roman" panose="02020603050405020304" pitchFamily="18" charset="0"/>
                <a:cs typeface="Times New Roman" panose="02020603050405020304" pitchFamily="18" charset="0"/>
              </a:rPr>
              <a:t>:</a:t>
            </a:r>
            <a:endParaRPr lang="ru-RU" sz="3000" b="1" dirty="0">
              <a:solidFill>
                <a:srgbClr val="FF0000"/>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uz-Cyrl-UZ" sz="3000" b="1" i="1" dirty="0" smtClean="0">
                <a:solidFill>
                  <a:srgbClr val="10087A"/>
                </a:solidFill>
                <a:latin typeface="Times New Roman" panose="02020603050405020304" pitchFamily="18" charset="0"/>
                <a:cs typeface="Times New Roman" panose="02020603050405020304" pitchFamily="18" charset="0"/>
              </a:rPr>
              <a:t>Sopolli </a:t>
            </a:r>
            <a:r>
              <a:rPr lang="uz-Cyrl-UZ" sz="3000" b="1" i="1" dirty="0">
                <a:solidFill>
                  <a:srgbClr val="10087A"/>
                </a:solidFill>
                <a:latin typeface="Times New Roman" panose="02020603050405020304" pitchFamily="18" charset="0"/>
                <a:cs typeface="Times New Roman" panose="02020603050405020304" pitchFamily="18" charset="0"/>
              </a:rPr>
              <a:t>davri—miloddan  avvalgi  2150—1900  </a:t>
            </a:r>
            <a:r>
              <a:rPr lang="uz-Cyrl-UZ" sz="3000" b="1" i="1" dirty="0" smtClean="0">
                <a:solidFill>
                  <a:srgbClr val="10087A"/>
                </a:solidFill>
                <a:latin typeface="Times New Roman" panose="02020603050405020304" pitchFamily="18" charset="0"/>
                <a:cs typeface="Times New Roman" panose="02020603050405020304" pitchFamily="18" charset="0"/>
              </a:rPr>
              <a:t>yillar;</a:t>
            </a:r>
            <a:endParaRPr lang="en-US" sz="3000" b="1" i="1" dirty="0">
              <a:solidFill>
                <a:srgbClr val="10087A"/>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uz-Cyrl-UZ" sz="3000" b="1" i="1" dirty="0" smtClean="0">
                <a:solidFill>
                  <a:srgbClr val="10087A"/>
                </a:solidFill>
                <a:latin typeface="Times New Roman" panose="02020603050405020304" pitchFamily="18" charset="0"/>
                <a:cs typeface="Times New Roman" panose="02020603050405020304" pitchFamily="18" charset="0"/>
              </a:rPr>
              <a:t>Jarqo‘ton </a:t>
            </a:r>
            <a:r>
              <a:rPr lang="uz-Cyrl-UZ" sz="3000" b="1" i="1" dirty="0">
                <a:solidFill>
                  <a:srgbClr val="10087A"/>
                </a:solidFill>
                <a:latin typeface="Times New Roman" panose="02020603050405020304" pitchFamily="18" charset="0"/>
                <a:cs typeface="Times New Roman" panose="02020603050405020304" pitchFamily="18" charset="0"/>
              </a:rPr>
              <a:t>davri—miloddan  avvalgi  1900—1600  </a:t>
            </a:r>
            <a:r>
              <a:rPr lang="uz-Cyrl-UZ" sz="3000" b="1" i="1" dirty="0" smtClean="0">
                <a:solidFill>
                  <a:srgbClr val="10087A"/>
                </a:solidFill>
                <a:latin typeface="Times New Roman" panose="02020603050405020304" pitchFamily="18" charset="0"/>
                <a:cs typeface="Times New Roman" panose="02020603050405020304" pitchFamily="18" charset="0"/>
              </a:rPr>
              <a:t>yillar;</a:t>
            </a:r>
            <a:endParaRPr lang="en-US" sz="3000" b="1" i="1" dirty="0">
              <a:solidFill>
                <a:srgbClr val="10087A"/>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uz-Cyrl-UZ" sz="3000" b="1" i="1" dirty="0" smtClean="0">
                <a:solidFill>
                  <a:srgbClr val="10087A"/>
                </a:solidFill>
                <a:latin typeface="Times New Roman" panose="02020603050405020304" pitchFamily="18" charset="0"/>
                <a:cs typeface="Times New Roman" panose="02020603050405020304" pitchFamily="18" charset="0"/>
              </a:rPr>
              <a:t>Ko‘zali </a:t>
            </a:r>
            <a:r>
              <a:rPr lang="uz-Cyrl-UZ" sz="3000" b="1" i="1" dirty="0">
                <a:solidFill>
                  <a:srgbClr val="10087A"/>
                </a:solidFill>
                <a:latin typeface="Times New Roman" panose="02020603050405020304" pitchFamily="18" charset="0"/>
                <a:cs typeface="Times New Roman" panose="02020603050405020304" pitchFamily="18" charset="0"/>
              </a:rPr>
              <a:t>davri—miloddan  avvalgi  1600—1500  </a:t>
            </a:r>
            <a:r>
              <a:rPr lang="uz-Cyrl-UZ" sz="3000" b="1" i="1" dirty="0" smtClean="0">
                <a:solidFill>
                  <a:srgbClr val="10087A"/>
                </a:solidFill>
                <a:latin typeface="Times New Roman" panose="02020603050405020304" pitchFamily="18" charset="0"/>
                <a:cs typeface="Times New Roman" panose="02020603050405020304" pitchFamily="18" charset="0"/>
              </a:rPr>
              <a:t>yillar;</a:t>
            </a:r>
            <a:endParaRPr lang="en-US" sz="3000" b="1" i="1" dirty="0">
              <a:solidFill>
                <a:srgbClr val="10087A"/>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uz-Cyrl-UZ" sz="3000" b="1" i="1" dirty="0" smtClean="0">
                <a:solidFill>
                  <a:srgbClr val="10087A"/>
                </a:solidFill>
                <a:latin typeface="Times New Roman" panose="02020603050405020304" pitchFamily="18" charset="0"/>
                <a:cs typeface="Times New Roman" panose="02020603050405020304" pitchFamily="18" charset="0"/>
              </a:rPr>
              <a:t>Mo‘lali </a:t>
            </a:r>
            <a:r>
              <a:rPr lang="uz-Cyrl-UZ" sz="3000" b="1" i="1" dirty="0">
                <a:solidFill>
                  <a:srgbClr val="10087A"/>
                </a:solidFill>
                <a:latin typeface="Times New Roman" panose="02020603050405020304" pitchFamily="18" charset="0"/>
                <a:cs typeface="Times New Roman" panose="02020603050405020304" pitchFamily="18" charset="0"/>
              </a:rPr>
              <a:t>davri—miloddan  avvalgi  1500—1400  </a:t>
            </a:r>
            <a:r>
              <a:rPr lang="uz-Cyrl-UZ" sz="3000" b="1" i="1" dirty="0" smtClean="0">
                <a:solidFill>
                  <a:srgbClr val="10087A"/>
                </a:solidFill>
                <a:latin typeface="Times New Roman" panose="02020603050405020304" pitchFamily="18" charset="0"/>
                <a:cs typeface="Times New Roman" panose="02020603050405020304" pitchFamily="18" charset="0"/>
              </a:rPr>
              <a:t>yillar;</a:t>
            </a:r>
            <a:endParaRPr lang="en-US" sz="3000" b="1" i="1" dirty="0">
              <a:solidFill>
                <a:srgbClr val="10087A"/>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uz-Cyrl-UZ" sz="3000" b="1" i="1" dirty="0" smtClean="0">
                <a:solidFill>
                  <a:srgbClr val="10087A"/>
                </a:solidFill>
                <a:latin typeface="Times New Roman" panose="02020603050405020304" pitchFamily="18" charset="0"/>
                <a:cs typeface="Times New Roman" panose="02020603050405020304" pitchFamily="18" charset="0"/>
              </a:rPr>
              <a:t>Bo‘ston </a:t>
            </a:r>
            <a:r>
              <a:rPr lang="uz-Cyrl-UZ" sz="3000" b="1" i="1" dirty="0">
                <a:solidFill>
                  <a:srgbClr val="10087A"/>
                </a:solidFill>
                <a:latin typeface="Times New Roman" panose="02020603050405020304" pitchFamily="18" charset="0"/>
                <a:cs typeface="Times New Roman" panose="02020603050405020304" pitchFamily="18" charset="0"/>
              </a:rPr>
              <a:t>davri—miloddan  avvalgi  1400—1300  </a:t>
            </a:r>
            <a:r>
              <a:rPr lang="uz-Cyrl-UZ" sz="3000" b="1" i="1" dirty="0" smtClean="0">
                <a:solidFill>
                  <a:srgbClr val="10087A"/>
                </a:solidFill>
                <a:latin typeface="Times New Roman" panose="02020603050405020304" pitchFamily="18" charset="0"/>
                <a:cs typeface="Times New Roman" panose="02020603050405020304" pitchFamily="18" charset="0"/>
              </a:rPr>
              <a:t>yillar</a:t>
            </a:r>
            <a:r>
              <a:rPr lang="en-US" sz="3000" b="1" i="1" dirty="0" smtClean="0">
                <a:solidFill>
                  <a:srgbClr val="10087A"/>
                </a:solidFill>
                <a:latin typeface="Times New Roman" panose="02020603050405020304" pitchFamily="18" charset="0"/>
                <a:cs typeface="Times New Roman" panose="02020603050405020304" pitchFamily="18" charset="0"/>
              </a:rPr>
              <a:t>.</a:t>
            </a:r>
            <a:endParaRPr lang="ru-RU" sz="3000" b="1" i="1" dirty="0">
              <a:solidFill>
                <a:srgbClr val="10087A"/>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26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u="sng" dirty="0" err="1" smtClean="0">
                <a:latin typeface="Times New Roman" pitchFamily="18" charset="0"/>
                <a:cs typeface="Times New Roman" pitchFamily="18" charset="0"/>
              </a:rPr>
              <a:t>Sopollitepa</a:t>
            </a:r>
            <a:endParaRPr lang="ru-RU" sz="3200" b="1" u="sng" dirty="0">
              <a:solidFill>
                <a:schemeClr val="tx2">
                  <a:lumMod val="50000"/>
                </a:schemeClr>
              </a:solidFill>
              <a:latin typeface="Times New Roman" pitchFamily="18" charset="0"/>
              <a:cs typeface="Times New Roman" pitchFamily="18" charset="0"/>
            </a:endParaRPr>
          </a:p>
        </p:txBody>
      </p:sp>
      <p:sp>
        <p:nvSpPr>
          <p:cNvPr id="4" name="Скругленный прямоугольник 3"/>
          <p:cNvSpPr/>
          <p:nvPr/>
        </p:nvSpPr>
        <p:spPr>
          <a:xfrm>
            <a:off x="215801" y="1075634"/>
            <a:ext cx="4644231" cy="5593726"/>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hangingPunct="1">
              <a:defRPr/>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Sopollitepa</a:t>
            </a:r>
            <a:r>
              <a:rPr lang="en-US" sz="2000" dirty="0" smtClean="0">
                <a:latin typeface="Times New Roman" pitchFamily="18" charset="0"/>
                <a:cs typeface="Times New Roman" pitchFamily="18" charset="0"/>
              </a:rPr>
              <a:t>  </a:t>
            </a:r>
            <a:r>
              <a:rPr lang="en-US" sz="2000" dirty="0" err="1">
                <a:latin typeface="Times New Roman" pitchFamily="18" charset="0"/>
                <a:cs typeface="Times New Roman" pitchFamily="18" charset="0"/>
              </a:rPr>
              <a:t>manzilgohi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mustahkamlangan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yirik</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qishloq</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bo‘lib</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umumiy</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maydoni</a:t>
            </a:r>
            <a:r>
              <a:rPr lang="en-US" sz="2000" dirty="0">
                <a:latin typeface="Times New Roman" pitchFamily="18" charset="0"/>
                <a:cs typeface="Times New Roman" pitchFamily="18" charset="0"/>
              </a:rPr>
              <a:t>  </a:t>
            </a:r>
            <a:r>
              <a:rPr lang="en-US" sz="2000" b="1" dirty="0">
                <a:solidFill>
                  <a:srgbClr val="FF0000"/>
                </a:solidFill>
                <a:latin typeface="Times New Roman" pitchFamily="18" charset="0"/>
                <a:cs typeface="Times New Roman" pitchFamily="18" charset="0"/>
              </a:rPr>
              <a:t>4  </a:t>
            </a:r>
            <a:r>
              <a:rPr lang="en-US" sz="2000" b="1" dirty="0" err="1" smtClean="0">
                <a:solidFill>
                  <a:srgbClr val="FF0000"/>
                </a:solidFill>
                <a:latin typeface="Times New Roman" pitchFamily="18" charset="0"/>
                <a:cs typeface="Times New Roman" pitchFamily="18" charset="0"/>
              </a:rPr>
              <a:t>gektarga</a:t>
            </a:r>
            <a:r>
              <a:rPr lang="en-US" sz="2000" b="1" dirty="0" smtClean="0">
                <a:solidFill>
                  <a:srgbClr val="FF0000"/>
                </a:solidFill>
                <a:latin typeface="Times New Roman" pitchFamily="18" charset="0"/>
                <a:cs typeface="Times New Roman" pitchFamily="18" charset="0"/>
              </a:rPr>
              <a:t>  </a:t>
            </a:r>
            <a:r>
              <a:rPr lang="en-US" sz="2000" dirty="0" err="1">
                <a:latin typeface="Times New Roman" pitchFamily="18" charset="0"/>
                <a:cs typeface="Times New Roman" pitchFamily="18" charset="0"/>
              </a:rPr>
              <a:t>yaqin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bo‘lgan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Lekin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uning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ancha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hududi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paxta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maydoni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hisobiga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o‘zlashtirib</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yuborilgan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Faqatgina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uning</a:t>
            </a:r>
            <a:r>
              <a:rPr lang="en-US" sz="2000" dirty="0">
                <a:latin typeface="Times New Roman" pitchFamily="18" charset="0"/>
                <a:cs typeface="Times New Roman" pitchFamily="18" charset="0"/>
              </a:rPr>
              <a:t>  </a:t>
            </a:r>
            <a:r>
              <a:rPr lang="en-US" sz="2000" b="1" dirty="0" err="1">
                <a:latin typeface="Times New Roman" pitchFamily="18" charset="0"/>
                <a:cs typeface="Times New Roman" pitchFamily="18" charset="0"/>
              </a:rPr>
              <a:t>markaziy</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qismigina</a:t>
            </a:r>
            <a:r>
              <a:rPr lang="en-US" sz="2000" b="1" dirty="0">
                <a:latin typeface="Times New Roman" pitchFamily="18" charset="0"/>
                <a:cs typeface="Times New Roman" pitchFamily="18" charset="0"/>
              </a:rPr>
              <a:t>  </a:t>
            </a:r>
            <a:r>
              <a:rPr lang="en-US" sz="2000" dirty="0" err="1">
                <a:latin typeface="Times New Roman" pitchFamily="18" charset="0"/>
                <a:cs typeface="Times New Roman" pitchFamily="18" charset="0"/>
              </a:rPr>
              <a:t>saqlanib</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qolgan</a:t>
            </a:r>
            <a:r>
              <a:rPr lang="en-US" sz="2000" dirty="0">
                <a:latin typeface="Times New Roman" pitchFamily="18" charset="0"/>
                <a:cs typeface="Times New Roman" pitchFamily="18" charset="0"/>
              </a:rPr>
              <a:t>.  U  </a:t>
            </a:r>
            <a:r>
              <a:rPr lang="en-US" sz="2000" b="1" dirty="0">
                <a:solidFill>
                  <a:srgbClr val="FF0000"/>
                </a:solidFill>
                <a:latin typeface="Times New Roman" pitchFamily="18" charset="0"/>
                <a:cs typeface="Times New Roman" pitchFamily="18" charset="0"/>
              </a:rPr>
              <a:t>82 </a:t>
            </a:r>
            <a:r>
              <a:rPr lang="en-US" sz="2000" b="1" dirty="0" smtClean="0">
                <a:solidFill>
                  <a:srgbClr val="FF0000"/>
                </a:solidFill>
                <a:latin typeface="Times New Roman" pitchFamily="18" charset="0"/>
                <a:cs typeface="Times New Roman" pitchFamily="18" charset="0"/>
              </a:rPr>
              <a:t>X 82  </a:t>
            </a:r>
            <a:r>
              <a:rPr lang="en-US" sz="2000" b="1" dirty="0" err="1">
                <a:solidFill>
                  <a:srgbClr val="FF0000"/>
                </a:solidFill>
                <a:latin typeface="Times New Roman" pitchFamily="18" charset="0"/>
                <a:cs typeface="Times New Roman" pitchFamily="18" charset="0"/>
              </a:rPr>
              <a:t>metr</a:t>
            </a:r>
            <a:r>
              <a:rPr lang="en-US" sz="2000" b="1" dirty="0">
                <a:latin typeface="Times New Roman" pitchFamily="18" charset="0"/>
                <a:cs typeface="Times New Roman" pitchFamily="18" charset="0"/>
              </a:rPr>
              <a:t>  </a:t>
            </a:r>
            <a:r>
              <a:rPr lang="en-US" sz="2000" dirty="0" err="1">
                <a:latin typeface="Times New Roman" pitchFamily="18" charset="0"/>
                <a:cs typeface="Times New Roman" pitchFamily="18" charset="0"/>
              </a:rPr>
              <a:t>bo‘lgan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istehkom</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bo‘lib</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uning</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atrofi</a:t>
            </a:r>
            <a:r>
              <a:rPr lang="en-US" sz="2000" dirty="0">
                <a:latin typeface="Times New Roman" pitchFamily="18" charset="0"/>
                <a:cs typeface="Times New Roman" pitchFamily="18" charset="0"/>
              </a:rPr>
              <a:t>  </a:t>
            </a:r>
            <a:r>
              <a:rPr lang="en-US" sz="2000" b="1" dirty="0">
                <a:solidFill>
                  <a:srgbClr val="10087A"/>
                </a:solidFill>
                <a:latin typeface="Times New Roman" pitchFamily="18" charset="0"/>
                <a:cs typeface="Times New Roman" pitchFamily="18" charset="0"/>
              </a:rPr>
              <a:t>3  </a:t>
            </a:r>
            <a:r>
              <a:rPr lang="en-US" sz="2000" b="1" dirty="0" err="1">
                <a:solidFill>
                  <a:srgbClr val="10087A"/>
                </a:solidFill>
                <a:latin typeface="Times New Roman" pitchFamily="18" charset="0"/>
                <a:cs typeface="Times New Roman" pitchFamily="18" charset="0"/>
              </a:rPr>
              <a:t>qator</a:t>
            </a:r>
            <a:r>
              <a:rPr lang="en-US" sz="2000" b="1" dirty="0">
                <a:solidFill>
                  <a:srgbClr val="10087A"/>
                </a:solidFill>
                <a:latin typeface="Times New Roman" pitchFamily="18" charset="0"/>
                <a:cs typeface="Times New Roman" pitchFamily="18" charset="0"/>
              </a:rPr>
              <a:t> </a:t>
            </a:r>
            <a:r>
              <a:rPr lang="en-US" sz="2000" b="1" dirty="0" err="1">
                <a:solidFill>
                  <a:srgbClr val="10087A"/>
                </a:solidFill>
                <a:latin typeface="Times New Roman" pitchFamily="18" charset="0"/>
                <a:cs typeface="Times New Roman" pitchFamily="18" charset="0"/>
              </a:rPr>
              <a:t>mudofaa</a:t>
            </a:r>
            <a:r>
              <a:rPr lang="en-US" sz="2000" b="1" dirty="0">
                <a:solidFill>
                  <a:srgbClr val="10087A"/>
                </a:solidFill>
                <a:latin typeface="Times New Roman" pitchFamily="18" charset="0"/>
                <a:cs typeface="Times New Roman" pitchFamily="18" charset="0"/>
              </a:rPr>
              <a:t>  </a:t>
            </a:r>
            <a:r>
              <a:rPr lang="en-US" sz="2000" b="1" dirty="0" err="1">
                <a:solidFill>
                  <a:srgbClr val="10087A"/>
                </a:solidFill>
                <a:latin typeface="Times New Roman" pitchFamily="18" charset="0"/>
                <a:cs typeface="Times New Roman" pitchFamily="18" charset="0"/>
              </a:rPr>
              <a:t>devori</a:t>
            </a:r>
            <a:r>
              <a:rPr lang="en-US" sz="2000" b="1" dirty="0">
                <a:solidFill>
                  <a:srgbClr val="10087A"/>
                </a:solidFill>
                <a:latin typeface="Times New Roman" pitchFamily="18" charset="0"/>
                <a:cs typeface="Times New Roman" pitchFamily="18" charset="0"/>
              </a:rPr>
              <a:t>  </a:t>
            </a:r>
            <a:r>
              <a:rPr lang="en-US" sz="2000" dirty="0" err="1">
                <a:latin typeface="Times New Roman" pitchFamily="18" charset="0"/>
                <a:cs typeface="Times New Roman" pitchFamily="18" charset="0"/>
              </a:rPr>
              <a:t>bilan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o‘rab</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olingan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Devorlar</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qalinligi</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2  </a:t>
            </a:r>
            <a:r>
              <a:rPr lang="en-US" sz="2000" b="1" dirty="0" err="1">
                <a:latin typeface="Times New Roman" pitchFamily="18" charset="0"/>
                <a:cs typeface="Times New Roman" pitchFamily="18" charset="0"/>
              </a:rPr>
              <a:t>metrdan</a:t>
            </a:r>
            <a:r>
              <a:rPr lang="en-US" sz="2000" b="1" dirty="0">
                <a:latin typeface="Times New Roman" pitchFamily="18" charset="0"/>
                <a:cs typeface="Times New Roman" pitchFamily="18" charset="0"/>
              </a:rPr>
              <a:t> </a:t>
            </a:r>
            <a:r>
              <a:rPr lang="en-US" sz="2000" dirty="0" err="1">
                <a:latin typeface="Times New Roman" pitchFamily="18" charset="0"/>
                <a:cs typeface="Times New Roman" pitchFamily="18" charset="0"/>
              </a:rPr>
              <a:t>bo‘lib</a:t>
            </a:r>
            <a:r>
              <a:rPr lang="en-US" sz="2000" dirty="0" smtClean="0">
                <a:latin typeface="Times New Roman" pitchFamily="18" charset="0"/>
                <a:cs typeface="Times New Roman" pitchFamily="18" charset="0"/>
              </a:rPr>
              <a:t>, u  </a:t>
            </a:r>
            <a:r>
              <a:rPr lang="en-US" sz="2000" dirty="0" err="1">
                <a:latin typeface="Times New Roman" pitchFamily="18" charset="0"/>
                <a:cs typeface="Times New Roman" pitchFamily="18" charset="0"/>
              </a:rPr>
              <a:t>somon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qo‘shilgan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xom</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g‘ishtdan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ishlangan</a:t>
            </a:r>
            <a:r>
              <a:rPr lang="en-US" sz="2000" dirty="0">
                <a:latin typeface="Times New Roman" pitchFamily="18" charset="0"/>
                <a:cs typeface="Times New Roman" pitchFamily="18" charset="0"/>
              </a:rPr>
              <a:t>. </a:t>
            </a:r>
            <a:r>
              <a:rPr lang="en-US" sz="2000" b="1" dirty="0" err="1">
                <a:latin typeface="Times New Roman" pitchFamily="18" charset="0"/>
                <a:cs typeface="Times New Roman" pitchFamily="18" charset="0"/>
              </a:rPr>
              <a:t>Mudofaa</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devorlari</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juda</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murakkab</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me’moriy</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reja</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asosida</a:t>
            </a:r>
            <a:r>
              <a:rPr lang="en-US" sz="2000" b="1" dirty="0">
                <a:latin typeface="Times New Roman" pitchFamily="18" charset="0"/>
                <a:cs typeface="Times New Roman" pitchFamily="18" charset="0"/>
              </a:rPr>
              <a:t>  </a:t>
            </a:r>
            <a:r>
              <a:rPr lang="en-US" sz="2000" b="1" dirty="0" err="1">
                <a:latin typeface="Times New Roman" pitchFamily="18" charset="0"/>
                <a:cs typeface="Times New Roman" pitchFamily="18" charset="0"/>
              </a:rPr>
              <a:t>qurilgan</a:t>
            </a:r>
            <a:r>
              <a:rPr lang="en-US"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U  </a:t>
            </a:r>
            <a:r>
              <a:rPr lang="en-US" sz="2000" dirty="0" err="1">
                <a:latin typeface="Times New Roman" pitchFamily="18" charset="0"/>
                <a:cs typeface="Times New Roman" pitchFamily="18" charset="0"/>
              </a:rPr>
              <a:t>to‘lg‘ama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tuzoq</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usulida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ishlanib</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aniq</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o‘lchamli</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koridorsimon</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bloklarga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bo‘lingan</a:t>
            </a:r>
            <a:r>
              <a:rPr lang="en-US" sz="2000" dirty="0">
                <a:latin typeface="Times New Roman" pitchFamily="18" charset="0"/>
                <a:cs typeface="Times New Roman" pitchFamily="18" charset="0"/>
              </a:rPr>
              <a:t>. </a:t>
            </a:r>
            <a:endParaRPr lang="ru-RU" sz="2000" b="1" i="1" u="sng" dirty="0">
              <a:solidFill>
                <a:srgbClr val="0070C0"/>
              </a:solidFill>
              <a:latin typeface="Times New Roman" pitchFamily="18" charset="0"/>
              <a:cs typeface="Times New Roman" pitchFamily="18" charset="0"/>
            </a:endParaRPr>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0086" y="1628800"/>
            <a:ext cx="3876675"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5991410" y="5085184"/>
            <a:ext cx="1731564" cy="461665"/>
          </a:xfrm>
          <a:prstGeom prst="rect">
            <a:avLst/>
          </a:prstGeom>
        </p:spPr>
        <p:txBody>
          <a:bodyPr wrap="none">
            <a:spAutoFit/>
          </a:bodyPr>
          <a:lstStyle/>
          <a:p>
            <a:pPr algn="ctr" eaLnBrk="1" fontAlgn="auto" hangingPunct="1">
              <a:spcBef>
                <a:spcPts val="0"/>
              </a:spcBef>
              <a:spcAft>
                <a:spcPts val="0"/>
              </a:spcAft>
              <a:defRPr/>
            </a:pPr>
            <a:r>
              <a:rPr lang="en-US" sz="2400" b="1" dirty="0" err="1" smtClean="0">
                <a:solidFill>
                  <a:srgbClr val="10087A"/>
                </a:solidFill>
                <a:latin typeface="Times New Roman" pitchFamily="18" charset="0"/>
                <a:cs typeface="Times New Roman" pitchFamily="18" charset="0"/>
              </a:rPr>
              <a:t>Sopollitepa</a:t>
            </a:r>
            <a:r>
              <a:rPr lang="en-US" sz="2400" b="1" dirty="0" smtClean="0">
                <a:solidFill>
                  <a:srgbClr val="10087A"/>
                </a:solidFill>
                <a:latin typeface="Times New Roman" pitchFamily="18" charset="0"/>
                <a:cs typeface="Times New Roman" pitchFamily="18" charset="0"/>
              </a:rPr>
              <a:t>.</a:t>
            </a:r>
            <a:endParaRPr lang="ru-RU" sz="2400" b="1" dirty="0">
              <a:solidFill>
                <a:srgbClr val="10087A"/>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20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u="sng" dirty="0" err="1" smtClean="0">
                <a:latin typeface="Times New Roman" pitchFamily="18" charset="0"/>
                <a:cs typeface="Times New Roman" pitchFamily="18" charset="0"/>
              </a:rPr>
              <a:t>Sopollitepa</a:t>
            </a:r>
            <a:endParaRPr lang="ru-RU" sz="3200" b="1" u="sng" dirty="0">
              <a:solidFill>
                <a:schemeClr val="tx2">
                  <a:lumMod val="50000"/>
                </a:schemeClr>
              </a:solidFill>
              <a:latin typeface="Times New Roman" pitchFamily="18" charset="0"/>
              <a:cs typeface="Times New Roman" pitchFamily="18" charset="0"/>
            </a:endParaRPr>
          </a:p>
        </p:txBody>
      </p:sp>
      <p:sp>
        <p:nvSpPr>
          <p:cNvPr id="4" name="Скругленный прямоугольник 3"/>
          <p:cNvSpPr/>
          <p:nvPr/>
        </p:nvSpPr>
        <p:spPr>
          <a:xfrm>
            <a:off x="215801" y="1075634"/>
            <a:ext cx="8640960" cy="5472608"/>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hangingPunct="1">
              <a:defRPr/>
            </a:pPr>
            <a:r>
              <a:rPr lang="en-US" sz="2800" dirty="0" err="1" smtClean="0">
                <a:latin typeface="Times New Roman" pitchFamily="18" charset="0"/>
                <a:cs typeface="Times New Roman" pitchFamily="18" charset="0"/>
              </a:rPr>
              <a:t>Tashqi</a:t>
            </a:r>
            <a:r>
              <a:rPr lang="en-US" sz="2800" dirty="0" smtClean="0">
                <a:latin typeface="Times New Roman" pitchFamily="18" charset="0"/>
                <a:cs typeface="Times New Roman" pitchFamily="18" charset="0"/>
              </a:rPr>
              <a:t>  </a:t>
            </a:r>
            <a:r>
              <a:rPr lang="en-US" sz="2800" dirty="0" err="1">
                <a:latin typeface="Times New Roman" pitchFamily="18" charset="0"/>
                <a:cs typeface="Times New Roman" pitchFamily="18" charset="0"/>
              </a:rPr>
              <a:t>bloklar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dahliz</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tipidagi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xonalar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orqali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ichkaridagi</a:t>
            </a:r>
            <a:r>
              <a:rPr lang="en-US" sz="2800" dirty="0">
                <a:latin typeface="Times New Roman" pitchFamily="18" charset="0"/>
                <a:cs typeface="Times New Roman" pitchFamily="18" charset="0"/>
              </a:rPr>
              <a:t>  </a:t>
            </a:r>
            <a:r>
              <a:rPr lang="en-US" sz="2800" b="1" dirty="0" err="1">
                <a:latin typeface="Times New Roman" pitchFamily="18" charset="0"/>
                <a:cs typeface="Times New Roman" pitchFamily="18" charset="0"/>
              </a:rPr>
              <a:t>uy-joylar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bilan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birlashtirilgan</a:t>
            </a:r>
            <a:r>
              <a:rPr lang="en-US" sz="2800" dirty="0">
                <a:latin typeface="Times New Roman" pitchFamily="18" charset="0"/>
                <a:cs typeface="Times New Roman" pitchFamily="18" charset="0"/>
              </a:rPr>
              <a:t>. </a:t>
            </a:r>
            <a:r>
              <a:rPr lang="en-US" sz="2800" b="1" dirty="0" err="1">
                <a:latin typeface="Times New Roman" pitchFamily="18" charset="0"/>
                <a:cs typeface="Times New Roman" pitchFamily="18" charset="0"/>
              </a:rPr>
              <a:t>Ichki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bloklar</a:t>
            </a:r>
            <a:r>
              <a:rPr lang="en-US" sz="2800" b="1" dirty="0">
                <a:latin typeface="Times New Roman" pitchFamily="18" charset="0"/>
                <a:cs typeface="Times New Roman" pitchFamily="18" charset="0"/>
              </a:rPr>
              <a:t>  </a:t>
            </a:r>
            <a:r>
              <a:rPr lang="en-US" sz="2800" b="1" dirty="0" err="1">
                <a:solidFill>
                  <a:srgbClr val="10087A"/>
                </a:solidFill>
                <a:latin typeface="Times New Roman" pitchFamily="18" charset="0"/>
                <a:cs typeface="Times New Roman" pitchFamily="18" charset="0"/>
              </a:rPr>
              <a:t>mudofaa</a:t>
            </a:r>
            <a:r>
              <a:rPr lang="en-US" sz="2800" b="1" dirty="0">
                <a:solidFill>
                  <a:srgbClr val="10087A"/>
                </a:solidFill>
                <a:latin typeface="Times New Roman" pitchFamily="18" charset="0"/>
                <a:cs typeface="Times New Roman" pitchFamily="18" charset="0"/>
              </a:rPr>
              <a:t>  </a:t>
            </a:r>
            <a:r>
              <a:rPr lang="en-US" sz="2800" b="1" dirty="0" err="1">
                <a:solidFill>
                  <a:srgbClr val="10087A"/>
                </a:solidFill>
                <a:latin typeface="Times New Roman" pitchFamily="18" charset="0"/>
                <a:cs typeface="Times New Roman" pitchFamily="18" charset="0"/>
              </a:rPr>
              <a:t>tizimida</a:t>
            </a:r>
            <a:r>
              <a:rPr lang="en-US" sz="2800" b="1" dirty="0">
                <a:solidFill>
                  <a:srgbClr val="10087A"/>
                </a:solidFill>
                <a:latin typeface="Times New Roman" pitchFamily="18" charset="0"/>
                <a:cs typeface="Times New Roman" pitchFamily="18" charset="0"/>
              </a:rPr>
              <a:t>  </a:t>
            </a:r>
            <a:r>
              <a:rPr lang="en-US" sz="2800" b="1" dirty="0" err="1">
                <a:solidFill>
                  <a:srgbClr val="10087A"/>
                </a:solidFill>
                <a:latin typeface="Times New Roman" pitchFamily="18" charset="0"/>
                <a:cs typeface="Times New Roman" pitchFamily="18" charset="0"/>
              </a:rPr>
              <a:t>qopqon</a:t>
            </a:r>
            <a:r>
              <a:rPr lang="en-US" sz="2800" b="1" dirty="0">
                <a:solidFill>
                  <a:srgbClr val="10087A"/>
                </a:solidFill>
                <a:latin typeface="Times New Roman" pitchFamily="18" charset="0"/>
                <a:cs typeface="Times New Roman" pitchFamily="18" charset="0"/>
              </a:rPr>
              <a:t>  </a:t>
            </a:r>
            <a:r>
              <a:rPr lang="en-US" sz="2800" b="1" dirty="0" err="1">
                <a:solidFill>
                  <a:srgbClr val="10087A"/>
                </a:solidFill>
                <a:latin typeface="Times New Roman" pitchFamily="18" charset="0"/>
                <a:cs typeface="Times New Roman" pitchFamily="18" charset="0"/>
              </a:rPr>
              <a:t>rolini</a:t>
            </a:r>
            <a:r>
              <a:rPr lang="en-US" sz="2800" b="1" dirty="0">
                <a:solidFill>
                  <a:srgbClr val="10087A"/>
                </a:solidFill>
                <a:latin typeface="Times New Roman" pitchFamily="18" charset="0"/>
                <a:cs typeface="Times New Roman" pitchFamily="18" charset="0"/>
              </a:rPr>
              <a:t>  </a:t>
            </a:r>
            <a:r>
              <a:rPr lang="en-US" sz="2800" dirty="0" err="1">
                <a:latin typeface="Times New Roman" pitchFamily="18" charset="0"/>
                <a:cs typeface="Times New Roman" pitchFamily="18" charset="0"/>
              </a:rPr>
              <a:t>o‘ynagan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Tashqaridan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qaraganda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go‘yo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ular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qal’a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ichiga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olib</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kiruvchi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darvozalarni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eslatadi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Aslida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xuddi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shu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tipda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ishlangan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yagona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darvoza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qal’aning</a:t>
            </a:r>
            <a:r>
              <a:rPr lang="en-US" sz="2800" dirty="0">
                <a:latin typeface="Times New Roman" pitchFamily="18" charset="0"/>
                <a:cs typeface="Times New Roman" pitchFamily="18" charset="0"/>
              </a:rPr>
              <a:t>  </a:t>
            </a:r>
            <a:r>
              <a:rPr lang="en-US" sz="2800" b="1" dirty="0" err="1">
                <a:solidFill>
                  <a:srgbClr val="10087A"/>
                </a:solidFill>
                <a:latin typeface="Times New Roman" pitchFamily="18" charset="0"/>
                <a:cs typeface="Times New Roman" pitchFamily="18" charset="0"/>
              </a:rPr>
              <a:t>janubiy</a:t>
            </a:r>
            <a:r>
              <a:rPr lang="en-US" sz="2800" b="1" dirty="0">
                <a:solidFill>
                  <a:srgbClr val="10087A"/>
                </a:solidFill>
                <a:latin typeface="Times New Roman" pitchFamily="18" charset="0"/>
                <a:cs typeface="Times New Roman" pitchFamily="18" charset="0"/>
              </a:rPr>
              <a:t>  </a:t>
            </a:r>
            <a:r>
              <a:rPr lang="en-US" sz="2800" b="1" dirty="0" err="1">
                <a:solidFill>
                  <a:srgbClr val="10087A"/>
                </a:solidFill>
                <a:latin typeface="Times New Roman" pitchFamily="18" charset="0"/>
                <a:cs typeface="Times New Roman" pitchFamily="18" charset="0"/>
              </a:rPr>
              <a:t>tomonida</a:t>
            </a:r>
            <a:r>
              <a:rPr lang="en-US" sz="2800" b="1" dirty="0">
                <a:solidFill>
                  <a:srgbClr val="10087A"/>
                </a:solidFill>
                <a:latin typeface="Times New Roman" pitchFamily="18" charset="0"/>
                <a:cs typeface="Times New Roman" pitchFamily="18" charset="0"/>
              </a:rPr>
              <a:t>  </a:t>
            </a:r>
            <a:r>
              <a:rPr lang="en-US" sz="2800" dirty="0" err="1">
                <a:latin typeface="Times New Roman" pitchFamily="18" charset="0"/>
                <a:cs typeface="Times New Roman" pitchFamily="18" charset="0"/>
              </a:rPr>
              <a:t>joylashgan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Keyinroq</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mudofaa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inshoatiga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zaruriyat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qolmagan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Mudofaa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tizimidagi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ichki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tashqi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bloklar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Sopollitepaning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keyingi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bosqichlarida</a:t>
            </a:r>
            <a:r>
              <a:rPr lang="en-US" sz="2800" dirty="0">
                <a:latin typeface="Times New Roman" pitchFamily="18" charset="0"/>
                <a:cs typeface="Times New Roman" pitchFamily="18" charset="0"/>
              </a:rPr>
              <a:t>  </a:t>
            </a:r>
            <a:r>
              <a:rPr lang="en-US" sz="2800" b="1" i="1" dirty="0" err="1">
                <a:solidFill>
                  <a:srgbClr val="10087A"/>
                </a:solidFill>
                <a:latin typeface="Times New Roman" pitchFamily="18" charset="0"/>
                <a:cs typeface="Times New Roman" pitchFamily="18" charset="0"/>
              </a:rPr>
              <a:t>urug</a:t>
            </a:r>
            <a:r>
              <a:rPr lang="en-US" sz="2800" b="1" i="1" dirty="0">
                <a:solidFill>
                  <a:srgbClr val="10087A"/>
                </a:solidFill>
                <a:latin typeface="Times New Roman" pitchFamily="18" charset="0"/>
                <a:cs typeface="Times New Roman" pitchFamily="18" charset="0"/>
              </a:rPr>
              <a:t>‘  </a:t>
            </a:r>
            <a:r>
              <a:rPr lang="en-US" sz="2800" b="1" i="1" dirty="0" err="1">
                <a:solidFill>
                  <a:srgbClr val="10087A"/>
                </a:solidFill>
                <a:latin typeface="Times New Roman" pitchFamily="18" charset="0"/>
                <a:cs typeface="Times New Roman" pitchFamily="18" charset="0"/>
              </a:rPr>
              <a:t>xilxonasi</a:t>
            </a:r>
            <a:r>
              <a:rPr lang="en-US" sz="2800" b="1" i="1" dirty="0">
                <a:solidFill>
                  <a:srgbClr val="10087A"/>
                </a:solidFill>
                <a:latin typeface="Times New Roman" pitchFamily="18" charset="0"/>
                <a:cs typeface="Times New Roman" pitchFamily="18" charset="0"/>
              </a:rPr>
              <a:t>,  </a:t>
            </a:r>
            <a:r>
              <a:rPr lang="en-US" sz="2800" b="1" i="1" dirty="0" err="1">
                <a:solidFill>
                  <a:srgbClr val="10087A"/>
                </a:solidFill>
                <a:latin typeface="Times New Roman" pitchFamily="18" charset="0"/>
                <a:cs typeface="Times New Roman" pitchFamily="18" charset="0"/>
              </a:rPr>
              <a:t>uy</a:t>
            </a:r>
            <a:r>
              <a:rPr lang="en-US" sz="2800" b="1" i="1" dirty="0">
                <a:solidFill>
                  <a:srgbClr val="10087A"/>
                </a:solidFill>
                <a:latin typeface="Times New Roman" pitchFamily="18" charset="0"/>
                <a:cs typeface="Times New Roman" pitchFamily="18" charset="0"/>
              </a:rPr>
              <a:t>-joy, </a:t>
            </a:r>
            <a:r>
              <a:rPr lang="en-US" sz="2800" b="1" i="1" dirty="0" err="1">
                <a:solidFill>
                  <a:srgbClr val="10087A"/>
                </a:solidFill>
                <a:latin typeface="Times New Roman" pitchFamily="18" charset="0"/>
                <a:cs typeface="Times New Roman" pitchFamily="18" charset="0"/>
              </a:rPr>
              <a:t>kulolchilik</a:t>
            </a:r>
            <a:r>
              <a:rPr lang="en-US" sz="2800" b="1" i="1" dirty="0">
                <a:solidFill>
                  <a:srgbClr val="10087A"/>
                </a:solidFill>
                <a:latin typeface="Times New Roman" pitchFamily="18" charset="0"/>
                <a:cs typeface="Times New Roman" pitchFamily="18" charset="0"/>
              </a:rPr>
              <a:t>  </a:t>
            </a:r>
            <a:r>
              <a:rPr lang="en-US" sz="2800" b="1" i="1" dirty="0" err="1">
                <a:solidFill>
                  <a:srgbClr val="10087A"/>
                </a:solidFill>
                <a:latin typeface="Times New Roman" pitchFamily="18" charset="0"/>
                <a:cs typeface="Times New Roman" pitchFamily="18" charset="0"/>
              </a:rPr>
              <a:t>xumdoni</a:t>
            </a:r>
            <a:r>
              <a:rPr lang="en-US" sz="2800" b="1" i="1" dirty="0">
                <a:solidFill>
                  <a:srgbClr val="10087A"/>
                </a:solidFill>
                <a:latin typeface="Times New Roman" pitchFamily="18" charset="0"/>
                <a:cs typeface="Times New Roman" pitchFamily="18" charset="0"/>
              </a:rPr>
              <a:t>  </a:t>
            </a:r>
            <a:r>
              <a:rPr lang="en-US" sz="2800" dirty="0" err="1">
                <a:latin typeface="Times New Roman" pitchFamily="18" charset="0"/>
                <a:cs typeface="Times New Roman" pitchFamily="18" charset="0"/>
              </a:rPr>
              <a:t>kabi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maqsadlarda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foydalanilgan</a:t>
            </a:r>
            <a:r>
              <a:rPr lang="en-US" sz="2800" dirty="0">
                <a:latin typeface="Times New Roman" pitchFamily="18" charset="0"/>
                <a:cs typeface="Times New Roman" pitchFamily="18" charset="0"/>
              </a:rPr>
              <a:t>. </a:t>
            </a:r>
            <a:endParaRPr lang="ru-RU" sz="2800" b="1" i="1" u="sng"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778660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20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215801" y="260648"/>
            <a:ext cx="8640960" cy="6287594"/>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400" dirty="0">
                <a:latin typeface="Times New Roman"/>
                <a:ea typeface="Times New Roman"/>
              </a:rPr>
              <a:t>	</a:t>
            </a:r>
            <a:r>
              <a:rPr lang="en-US" sz="2400" dirty="0" err="1">
                <a:latin typeface="Times New Roman"/>
                <a:ea typeface="Times New Roman"/>
              </a:rPr>
              <a:t>Sopollitepadan</a:t>
            </a:r>
            <a:r>
              <a:rPr lang="en-US" sz="2400" dirty="0">
                <a:latin typeface="Times New Roman"/>
                <a:ea typeface="Times New Roman"/>
              </a:rPr>
              <a:t>  </a:t>
            </a:r>
            <a:r>
              <a:rPr lang="en-US" sz="2400" b="1" dirty="0">
                <a:solidFill>
                  <a:srgbClr val="10087A"/>
                </a:solidFill>
                <a:latin typeface="Times New Roman"/>
                <a:ea typeface="Times New Roman"/>
              </a:rPr>
              <a:t>3 ta  </a:t>
            </a:r>
            <a:r>
              <a:rPr lang="en-US" sz="2400" b="1" dirty="0" err="1">
                <a:solidFill>
                  <a:srgbClr val="10087A"/>
                </a:solidFill>
                <a:latin typeface="Times New Roman"/>
                <a:ea typeface="Times New Roman"/>
              </a:rPr>
              <a:t>madaniy</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qurilish</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davri</a:t>
            </a:r>
            <a:r>
              <a:rPr lang="en-US" sz="2400" b="1" dirty="0">
                <a:solidFill>
                  <a:srgbClr val="10087A"/>
                </a:solidFill>
                <a:latin typeface="Times New Roman"/>
                <a:ea typeface="Times New Roman"/>
              </a:rPr>
              <a:t> </a:t>
            </a:r>
            <a:r>
              <a:rPr lang="en-US" sz="2400" dirty="0" err="1">
                <a:latin typeface="Times New Roman"/>
                <a:ea typeface="Times New Roman"/>
              </a:rPr>
              <a:t>o‘rganildi</a:t>
            </a:r>
            <a:r>
              <a:rPr lang="en-US" sz="2400" dirty="0">
                <a:latin typeface="Times New Roman"/>
                <a:ea typeface="Times New Roman"/>
              </a:rPr>
              <a:t>, </a:t>
            </a:r>
            <a:r>
              <a:rPr lang="en-US" sz="2400" dirty="0" err="1">
                <a:latin typeface="Times New Roman"/>
                <a:ea typeface="Times New Roman"/>
              </a:rPr>
              <a:t>bu</a:t>
            </a:r>
            <a:r>
              <a:rPr lang="en-US" sz="2400" dirty="0">
                <a:latin typeface="Times New Roman"/>
                <a:ea typeface="Times New Roman"/>
              </a:rPr>
              <a:t>  </a:t>
            </a:r>
            <a:r>
              <a:rPr lang="en-US" sz="2400" dirty="0" err="1">
                <a:latin typeface="Times New Roman"/>
                <a:ea typeface="Times New Roman"/>
              </a:rPr>
              <a:t>uy-joylarni</a:t>
            </a:r>
            <a:r>
              <a:rPr lang="en-US" sz="2400" dirty="0">
                <a:latin typeface="Times New Roman"/>
                <a:ea typeface="Times New Roman"/>
              </a:rPr>
              <a:t>  </a:t>
            </a:r>
            <a:r>
              <a:rPr lang="en-US" sz="2400" dirty="0" err="1">
                <a:latin typeface="Times New Roman"/>
                <a:ea typeface="Times New Roman"/>
              </a:rPr>
              <a:t>o‘rganish</a:t>
            </a:r>
            <a:r>
              <a:rPr lang="en-US" sz="2400" dirty="0">
                <a:latin typeface="Times New Roman"/>
                <a:ea typeface="Times New Roman"/>
              </a:rPr>
              <a:t>  </a:t>
            </a:r>
            <a:r>
              <a:rPr lang="en-US" sz="2400" dirty="0" err="1">
                <a:latin typeface="Times New Roman"/>
                <a:ea typeface="Times New Roman"/>
              </a:rPr>
              <a:t>jarayonida</a:t>
            </a:r>
            <a:r>
              <a:rPr lang="en-US" sz="2400" dirty="0">
                <a:latin typeface="Times New Roman"/>
                <a:ea typeface="Times New Roman"/>
              </a:rPr>
              <a:t>  </a:t>
            </a:r>
            <a:r>
              <a:rPr lang="en-US" sz="2400" dirty="0" err="1">
                <a:latin typeface="Times New Roman"/>
                <a:ea typeface="Times New Roman"/>
              </a:rPr>
              <a:t>aniqlandi</a:t>
            </a:r>
            <a:r>
              <a:rPr lang="en-US" sz="2400" dirty="0">
                <a:latin typeface="Times New Roman"/>
                <a:ea typeface="Times New Roman"/>
              </a:rPr>
              <a:t>.</a:t>
            </a:r>
          </a:p>
          <a:p>
            <a:pPr algn="just">
              <a:lnSpc>
                <a:spcPct val="115000"/>
              </a:lnSpc>
              <a:spcAft>
                <a:spcPts val="0"/>
              </a:spcAft>
            </a:pPr>
            <a:r>
              <a:rPr lang="en-US" sz="2400" dirty="0">
                <a:latin typeface="Times New Roman"/>
                <a:ea typeface="Times New Roman"/>
              </a:rPr>
              <a:t>	</a:t>
            </a:r>
            <a:r>
              <a:rPr lang="en-US" sz="2400" dirty="0" err="1" smtClean="0">
                <a:latin typeface="Times New Roman"/>
                <a:ea typeface="Times New Roman"/>
              </a:rPr>
              <a:t>Olimlar</a:t>
            </a:r>
            <a:r>
              <a:rPr lang="en-US" sz="2400" dirty="0" smtClean="0">
                <a:latin typeface="Times New Roman"/>
                <a:ea typeface="Times New Roman"/>
              </a:rPr>
              <a:t>  </a:t>
            </a:r>
            <a:r>
              <a:rPr lang="en-US" sz="2400" dirty="0" err="1">
                <a:latin typeface="Times New Roman"/>
                <a:ea typeface="Times New Roman"/>
              </a:rPr>
              <a:t>fikricha</a:t>
            </a:r>
            <a:r>
              <a:rPr lang="en-US" sz="2400" dirty="0">
                <a:latin typeface="Times New Roman"/>
                <a:ea typeface="Times New Roman"/>
              </a:rPr>
              <a:t>,  </a:t>
            </a:r>
            <a:r>
              <a:rPr lang="en-US" sz="2400" dirty="0" err="1">
                <a:latin typeface="Times New Roman"/>
                <a:ea typeface="Times New Roman"/>
              </a:rPr>
              <a:t>har</a:t>
            </a:r>
            <a:r>
              <a:rPr lang="en-US" sz="2400" dirty="0">
                <a:latin typeface="Times New Roman"/>
                <a:ea typeface="Times New Roman"/>
              </a:rPr>
              <a:t>  </a:t>
            </a:r>
            <a:r>
              <a:rPr lang="en-US" sz="2400" dirty="0" err="1">
                <a:latin typeface="Times New Roman"/>
                <a:ea typeface="Times New Roman"/>
              </a:rPr>
              <a:t>bir</a:t>
            </a:r>
            <a:r>
              <a:rPr lang="en-US" sz="2400" dirty="0">
                <a:latin typeface="Times New Roman"/>
                <a:ea typeface="Times New Roman"/>
              </a:rPr>
              <a:t>  </a:t>
            </a:r>
            <a:r>
              <a:rPr lang="en-US" sz="2400" dirty="0" err="1">
                <a:latin typeface="Times New Roman"/>
                <a:ea typeface="Times New Roman"/>
              </a:rPr>
              <a:t>oila</a:t>
            </a:r>
            <a:r>
              <a:rPr lang="en-US" sz="2400" dirty="0">
                <a:latin typeface="Times New Roman"/>
                <a:ea typeface="Times New Roman"/>
              </a:rPr>
              <a:t>  </a:t>
            </a:r>
            <a:r>
              <a:rPr lang="en-US" sz="2400" dirty="0" err="1">
                <a:latin typeface="Times New Roman"/>
                <a:ea typeface="Times New Roman"/>
              </a:rPr>
              <a:t>yakka</a:t>
            </a:r>
            <a:r>
              <a:rPr lang="en-US" sz="2400" dirty="0">
                <a:latin typeface="Times New Roman"/>
                <a:ea typeface="Times New Roman"/>
              </a:rPr>
              <a:t>  </a:t>
            </a:r>
            <a:r>
              <a:rPr lang="en-US" sz="2400" dirty="0" err="1">
                <a:latin typeface="Times New Roman"/>
                <a:ea typeface="Times New Roman"/>
              </a:rPr>
              <a:t>uylarda</a:t>
            </a:r>
            <a:r>
              <a:rPr lang="en-US" sz="2400" dirty="0">
                <a:latin typeface="Times New Roman"/>
                <a:ea typeface="Times New Roman"/>
              </a:rPr>
              <a:t>  </a:t>
            </a:r>
            <a:r>
              <a:rPr lang="en-US" sz="2400" dirty="0" err="1">
                <a:latin typeface="Times New Roman"/>
                <a:ea typeface="Times New Roman"/>
              </a:rPr>
              <a:t>yashagan</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ularning</a:t>
            </a:r>
            <a:r>
              <a:rPr lang="en-US" sz="2400" dirty="0">
                <a:latin typeface="Times New Roman"/>
                <a:ea typeface="Times New Roman"/>
              </a:rPr>
              <a:t>  </a:t>
            </a:r>
            <a:r>
              <a:rPr lang="en-US" sz="2400" dirty="0" err="1">
                <a:latin typeface="Times New Roman"/>
                <a:ea typeface="Times New Roman"/>
              </a:rPr>
              <a:t>jamoasi</a:t>
            </a:r>
            <a:r>
              <a:rPr lang="en-US" sz="2400" dirty="0">
                <a:latin typeface="Times New Roman"/>
                <a:ea typeface="Times New Roman"/>
              </a:rPr>
              <a:t>  </a:t>
            </a:r>
            <a:r>
              <a:rPr lang="en-US" sz="2400" dirty="0" err="1">
                <a:latin typeface="Times New Roman"/>
                <a:ea typeface="Times New Roman"/>
              </a:rPr>
              <a:t>qishloq</a:t>
            </a:r>
            <a:r>
              <a:rPr lang="en-US" sz="2400" dirty="0">
                <a:latin typeface="Times New Roman"/>
                <a:ea typeface="Times New Roman"/>
              </a:rPr>
              <a:t> </a:t>
            </a:r>
            <a:r>
              <a:rPr lang="en-US" sz="2400" dirty="0" err="1" smtClean="0">
                <a:latin typeface="Times New Roman"/>
                <a:ea typeface="Times New Roman"/>
              </a:rPr>
              <a:t>guzarlari</a:t>
            </a:r>
            <a:r>
              <a:rPr lang="en-US" sz="2400" dirty="0" smtClean="0">
                <a:latin typeface="Times New Roman"/>
                <a:ea typeface="Times New Roman"/>
              </a:rPr>
              <a:t> (</a:t>
            </a:r>
            <a:r>
              <a:rPr lang="en-US" sz="2400" dirty="0" err="1" smtClean="0">
                <a:latin typeface="Times New Roman"/>
                <a:ea typeface="Times New Roman"/>
              </a:rPr>
              <a:t>kvartallari</a:t>
            </a:r>
            <a:r>
              <a:rPr lang="en-US" sz="2400" dirty="0" smtClean="0">
                <a:latin typeface="Times New Roman"/>
                <a:ea typeface="Times New Roman"/>
              </a:rPr>
              <a:t>)</a:t>
            </a:r>
            <a:r>
              <a:rPr lang="en-US" sz="2400" dirty="0" err="1" smtClean="0">
                <a:latin typeface="Times New Roman"/>
                <a:ea typeface="Times New Roman"/>
              </a:rPr>
              <a:t>ga</a:t>
            </a:r>
            <a:r>
              <a:rPr lang="en-US" sz="2400" dirty="0" smtClean="0">
                <a:latin typeface="Times New Roman"/>
                <a:ea typeface="Times New Roman"/>
              </a:rPr>
              <a:t>  </a:t>
            </a:r>
            <a:r>
              <a:rPr lang="en-US" sz="2400" dirty="0" err="1">
                <a:latin typeface="Times New Roman"/>
                <a:ea typeface="Times New Roman"/>
              </a:rPr>
              <a:t>aylangan</a:t>
            </a:r>
            <a:r>
              <a:rPr lang="en-US" sz="2400" dirty="0">
                <a:latin typeface="Times New Roman"/>
                <a:ea typeface="Times New Roman"/>
              </a:rPr>
              <a:t>. </a:t>
            </a:r>
            <a:r>
              <a:rPr lang="en-US" sz="2400" dirty="0" err="1">
                <a:latin typeface="Times New Roman"/>
                <a:ea typeface="Times New Roman"/>
              </a:rPr>
              <a:t>Sopollitepada</a:t>
            </a:r>
            <a:r>
              <a:rPr lang="en-US" sz="2400" dirty="0">
                <a:latin typeface="Times New Roman"/>
                <a:ea typeface="Times New Roman"/>
              </a:rPr>
              <a:t> </a:t>
            </a:r>
            <a:r>
              <a:rPr lang="en-US" sz="2400" b="1" dirty="0">
                <a:latin typeface="Times New Roman"/>
                <a:ea typeface="Times New Roman"/>
              </a:rPr>
              <a:t>8 ta </a:t>
            </a:r>
            <a:r>
              <a:rPr lang="en-US" sz="2400" b="1" dirty="0" err="1">
                <a:latin typeface="Times New Roman"/>
                <a:ea typeface="Times New Roman"/>
              </a:rPr>
              <a:t>guzarga</a:t>
            </a:r>
            <a:r>
              <a:rPr lang="en-US" sz="2400" b="1" dirty="0">
                <a:latin typeface="Times New Roman"/>
                <a:ea typeface="Times New Roman"/>
              </a:rPr>
              <a:t> </a:t>
            </a:r>
            <a:r>
              <a:rPr lang="en-US" sz="2400" dirty="0" err="1">
                <a:latin typeface="Times New Roman"/>
                <a:ea typeface="Times New Roman"/>
              </a:rPr>
              <a:t>tegishli</a:t>
            </a:r>
            <a:r>
              <a:rPr lang="en-US" sz="2400" dirty="0">
                <a:latin typeface="Times New Roman"/>
                <a:ea typeface="Times New Roman"/>
              </a:rPr>
              <a:t> </a:t>
            </a:r>
            <a:r>
              <a:rPr lang="en-US" sz="2400" dirty="0" err="1">
                <a:latin typeface="Times New Roman"/>
                <a:ea typeface="Times New Roman"/>
              </a:rPr>
              <a:t>uy</a:t>
            </a:r>
            <a:r>
              <a:rPr lang="en-US" sz="2400" dirty="0">
                <a:latin typeface="Times New Roman"/>
                <a:ea typeface="Times New Roman"/>
              </a:rPr>
              <a:t>–</a:t>
            </a:r>
            <a:r>
              <a:rPr lang="en-US" sz="2400" dirty="0" err="1">
                <a:latin typeface="Times New Roman"/>
                <a:ea typeface="Times New Roman"/>
              </a:rPr>
              <a:t>joylar</a:t>
            </a:r>
            <a:r>
              <a:rPr lang="en-US" sz="2400" dirty="0">
                <a:latin typeface="Times New Roman"/>
                <a:ea typeface="Times New Roman"/>
              </a:rPr>
              <a:t> </a:t>
            </a:r>
            <a:r>
              <a:rPr lang="en-US" sz="2400" dirty="0" err="1">
                <a:latin typeface="Times New Roman"/>
                <a:ea typeface="Times New Roman"/>
              </a:rPr>
              <a:t>tekshirilgan</a:t>
            </a:r>
            <a:r>
              <a:rPr lang="en-US" sz="2400" dirty="0">
                <a:latin typeface="Times New Roman"/>
                <a:ea typeface="Times New Roman"/>
              </a:rPr>
              <a:t>. </a:t>
            </a:r>
            <a:r>
              <a:rPr lang="en-US" sz="2400" dirty="0" err="1" smtClean="0">
                <a:latin typeface="Times New Roman"/>
                <a:ea typeface="Times New Roman"/>
              </a:rPr>
              <a:t>Uylar</a:t>
            </a:r>
            <a:r>
              <a:rPr lang="en-US" sz="2400" dirty="0" smtClean="0">
                <a:latin typeface="Times New Roman"/>
                <a:ea typeface="Times New Roman"/>
              </a:rPr>
              <a:t>  </a:t>
            </a:r>
            <a:r>
              <a:rPr lang="en-US" sz="2400" dirty="0" err="1">
                <a:latin typeface="Times New Roman"/>
                <a:ea typeface="Times New Roman"/>
              </a:rPr>
              <a:t>orasida</a:t>
            </a:r>
            <a:r>
              <a:rPr lang="en-US" sz="2400" dirty="0">
                <a:latin typeface="Times New Roman"/>
                <a:ea typeface="Times New Roman"/>
              </a:rPr>
              <a:t>  </a:t>
            </a:r>
            <a:r>
              <a:rPr lang="en-US" sz="2400" dirty="0" err="1">
                <a:latin typeface="Times New Roman"/>
                <a:ea typeface="Times New Roman"/>
              </a:rPr>
              <a:t>ko‘chalar</a:t>
            </a:r>
            <a:r>
              <a:rPr lang="en-US" sz="2400" dirty="0">
                <a:latin typeface="Times New Roman"/>
                <a:ea typeface="Times New Roman"/>
              </a:rPr>
              <a:t>  </a:t>
            </a:r>
            <a:r>
              <a:rPr lang="en-US" sz="2400" dirty="0" err="1">
                <a:latin typeface="Times New Roman"/>
                <a:ea typeface="Times New Roman"/>
              </a:rPr>
              <a:t>shakllangan</a:t>
            </a:r>
            <a:r>
              <a:rPr lang="en-US" sz="2400" dirty="0">
                <a:latin typeface="Times New Roman"/>
                <a:ea typeface="Times New Roman"/>
              </a:rPr>
              <a:t>  </a:t>
            </a:r>
            <a:r>
              <a:rPr lang="en-US" sz="2400" dirty="0" err="1">
                <a:latin typeface="Times New Roman"/>
                <a:ea typeface="Times New Roman"/>
              </a:rPr>
              <a:t>bo‘lib</a:t>
            </a:r>
            <a:r>
              <a:rPr lang="en-US" sz="2400" dirty="0">
                <a:latin typeface="Times New Roman"/>
                <a:ea typeface="Times New Roman"/>
              </a:rPr>
              <a:t>, </a:t>
            </a:r>
            <a:r>
              <a:rPr lang="en-US" sz="2400" dirty="0" err="1">
                <a:latin typeface="Times New Roman"/>
                <a:ea typeface="Times New Roman"/>
              </a:rPr>
              <a:t>ular</a:t>
            </a:r>
            <a:r>
              <a:rPr lang="en-US" sz="2400" dirty="0">
                <a:latin typeface="Times New Roman"/>
                <a:ea typeface="Times New Roman"/>
              </a:rPr>
              <a:t>  </a:t>
            </a:r>
            <a:r>
              <a:rPr lang="en-US" sz="2400" dirty="0" err="1">
                <a:latin typeface="Times New Roman"/>
                <a:ea typeface="Times New Roman"/>
              </a:rPr>
              <a:t>qal’a-qo‘rg‘onning</a:t>
            </a:r>
            <a:r>
              <a:rPr lang="en-US" sz="2400" dirty="0">
                <a:latin typeface="Times New Roman"/>
                <a:ea typeface="Times New Roman"/>
              </a:rPr>
              <a:t>  </a:t>
            </a:r>
            <a:r>
              <a:rPr lang="en-US" sz="2400" dirty="0" err="1">
                <a:latin typeface="Times New Roman"/>
                <a:ea typeface="Times New Roman"/>
              </a:rPr>
              <a:t>markaziy</a:t>
            </a:r>
            <a:r>
              <a:rPr lang="en-US" sz="2400" dirty="0">
                <a:latin typeface="Times New Roman"/>
                <a:ea typeface="Times New Roman"/>
              </a:rPr>
              <a:t>  </a:t>
            </a:r>
            <a:r>
              <a:rPr lang="en-US" sz="2400" dirty="0" err="1">
                <a:latin typeface="Times New Roman"/>
                <a:ea typeface="Times New Roman"/>
              </a:rPr>
              <a:t>maydoni</a:t>
            </a:r>
            <a:r>
              <a:rPr lang="en-US" sz="2400" dirty="0">
                <a:latin typeface="Times New Roman"/>
                <a:ea typeface="Times New Roman"/>
              </a:rPr>
              <a:t>  </a:t>
            </a:r>
            <a:r>
              <a:rPr lang="en-US" sz="2400" dirty="0" err="1">
                <a:latin typeface="Times New Roman"/>
                <a:ea typeface="Times New Roman"/>
              </a:rPr>
              <a:t>bilan</a:t>
            </a:r>
            <a:r>
              <a:rPr lang="en-US" sz="2400" dirty="0">
                <a:latin typeface="Times New Roman"/>
                <a:ea typeface="Times New Roman"/>
              </a:rPr>
              <a:t>  </a:t>
            </a:r>
            <a:r>
              <a:rPr lang="en-US" sz="2400" dirty="0" err="1">
                <a:latin typeface="Times New Roman"/>
                <a:ea typeface="Times New Roman"/>
              </a:rPr>
              <a:t>bog‘langan</a:t>
            </a:r>
            <a:r>
              <a:rPr lang="en-US" sz="2400" dirty="0">
                <a:latin typeface="Times New Roman"/>
                <a:ea typeface="Times New Roman"/>
              </a:rPr>
              <a:t>.  </a:t>
            </a:r>
            <a:r>
              <a:rPr lang="en-US" sz="2400" dirty="0" err="1">
                <a:latin typeface="Times New Roman"/>
                <a:ea typeface="Times New Roman"/>
              </a:rPr>
              <a:t>Uy-joylar</a:t>
            </a:r>
            <a:r>
              <a:rPr lang="en-US" sz="2400" dirty="0">
                <a:latin typeface="Times New Roman"/>
                <a:ea typeface="Times New Roman"/>
              </a:rPr>
              <a:t>  </a:t>
            </a:r>
            <a:r>
              <a:rPr lang="en-US" sz="2400" dirty="0" err="1">
                <a:latin typeface="Times New Roman"/>
                <a:ea typeface="Times New Roman"/>
              </a:rPr>
              <a:t>ko‘p</a:t>
            </a:r>
            <a:r>
              <a:rPr lang="en-US" sz="2400" dirty="0">
                <a:latin typeface="Times New Roman"/>
                <a:ea typeface="Times New Roman"/>
              </a:rPr>
              <a:t>  </a:t>
            </a:r>
            <a:r>
              <a:rPr lang="en-US" sz="2400" dirty="0" err="1">
                <a:latin typeface="Times New Roman"/>
                <a:ea typeface="Times New Roman"/>
              </a:rPr>
              <a:t>xonali</a:t>
            </a:r>
            <a:r>
              <a:rPr lang="en-US" sz="2400" dirty="0">
                <a:latin typeface="Times New Roman"/>
                <a:ea typeface="Times New Roman"/>
              </a:rPr>
              <a:t>  </a:t>
            </a:r>
            <a:r>
              <a:rPr lang="en-US" sz="2400" dirty="0" err="1">
                <a:latin typeface="Times New Roman"/>
                <a:ea typeface="Times New Roman"/>
              </a:rPr>
              <a:t>bo‘lib</a:t>
            </a:r>
            <a:r>
              <a:rPr lang="en-US" sz="2400" dirty="0">
                <a:latin typeface="Times New Roman"/>
                <a:ea typeface="Times New Roman"/>
              </a:rPr>
              <a:t>, </a:t>
            </a:r>
            <a:r>
              <a:rPr lang="en-US" sz="2400" b="1" dirty="0" err="1">
                <a:latin typeface="Times New Roman"/>
                <a:ea typeface="Times New Roman"/>
              </a:rPr>
              <a:t>xom</a:t>
            </a:r>
            <a:r>
              <a:rPr lang="en-US" sz="2400" b="1" dirty="0">
                <a:latin typeface="Times New Roman"/>
                <a:ea typeface="Times New Roman"/>
              </a:rPr>
              <a:t>  </a:t>
            </a:r>
            <a:r>
              <a:rPr lang="en-US" sz="2400" b="1" dirty="0" err="1">
                <a:latin typeface="Times New Roman"/>
                <a:ea typeface="Times New Roman"/>
              </a:rPr>
              <a:t>g‘ishtdan</a:t>
            </a:r>
            <a:r>
              <a:rPr lang="en-US" sz="2400" b="1" dirty="0">
                <a:latin typeface="Times New Roman"/>
                <a:ea typeface="Times New Roman"/>
              </a:rPr>
              <a:t>  </a:t>
            </a:r>
            <a:r>
              <a:rPr lang="en-US" sz="2400" dirty="0" err="1">
                <a:latin typeface="Times New Roman"/>
                <a:ea typeface="Times New Roman"/>
              </a:rPr>
              <a:t>qurilgan</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yuzasi</a:t>
            </a:r>
            <a:r>
              <a:rPr lang="en-US" sz="2400" dirty="0">
                <a:latin typeface="Times New Roman"/>
                <a:ea typeface="Times New Roman"/>
              </a:rPr>
              <a:t>  </a:t>
            </a:r>
            <a:r>
              <a:rPr lang="en-US" sz="2400" dirty="0" err="1">
                <a:latin typeface="Times New Roman"/>
                <a:ea typeface="Times New Roman"/>
              </a:rPr>
              <a:t>somonli</a:t>
            </a:r>
            <a:r>
              <a:rPr lang="en-US" sz="2400" dirty="0">
                <a:latin typeface="Times New Roman"/>
                <a:ea typeface="Times New Roman"/>
              </a:rPr>
              <a:t>  </a:t>
            </a:r>
            <a:r>
              <a:rPr lang="en-US" sz="2400" dirty="0" err="1">
                <a:latin typeface="Times New Roman"/>
                <a:ea typeface="Times New Roman"/>
              </a:rPr>
              <a:t>loy</a:t>
            </a:r>
            <a:r>
              <a:rPr lang="en-US" sz="2400" dirty="0">
                <a:latin typeface="Times New Roman"/>
                <a:ea typeface="Times New Roman"/>
              </a:rPr>
              <a:t>  </a:t>
            </a:r>
            <a:r>
              <a:rPr lang="en-US" sz="2400" dirty="0" err="1">
                <a:latin typeface="Times New Roman"/>
                <a:ea typeface="Times New Roman"/>
              </a:rPr>
              <a:t>bilan</a:t>
            </a:r>
            <a:r>
              <a:rPr lang="en-US" sz="2400" dirty="0">
                <a:latin typeface="Times New Roman"/>
                <a:ea typeface="Times New Roman"/>
              </a:rPr>
              <a:t>  </a:t>
            </a:r>
            <a:r>
              <a:rPr lang="en-US" sz="2400" dirty="0" err="1">
                <a:latin typeface="Times New Roman"/>
                <a:ea typeface="Times New Roman"/>
              </a:rPr>
              <a:t>suvalgan</a:t>
            </a:r>
            <a:r>
              <a:rPr lang="en-US" sz="2400" dirty="0">
                <a:latin typeface="Times New Roman"/>
                <a:ea typeface="Times New Roman"/>
              </a:rPr>
              <a:t>. </a:t>
            </a:r>
            <a:r>
              <a:rPr lang="en-US" sz="2400" dirty="0" err="1">
                <a:latin typeface="Times New Roman"/>
                <a:ea typeface="Times New Roman"/>
              </a:rPr>
              <a:t>Uylarning</a:t>
            </a:r>
            <a:r>
              <a:rPr lang="en-US" sz="2400" dirty="0">
                <a:latin typeface="Times New Roman"/>
                <a:ea typeface="Times New Roman"/>
              </a:rPr>
              <a:t> </a:t>
            </a:r>
            <a:r>
              <a:rPr lang="en-US" sz="2400" dirty="0" err="1">
                <a:latin typeface="Times New Roman"/>
                <a:ea typeface="Times New Roman"/>
              </a:rPr>
              <a:t>pollari</a:t>
            </a:r>
            <a:r>
              <a:rPr lang="en-US" sz="2400" dirty="0">
                <a:latin typeface="Times New Roman"/>
                <a:ea typeface="Times New Roman"/>
              </a:rPr>
              <a:t>  </a:t>
            </a:r>
            <a:r>
              <a:rPr lang="en-US" sz="2400" dirty="0" err="1">
                <a:latin typeface="Times New Roman"/>
                <a:ea typeface="Times New Roman"/>
              </a:rPr>
              <a:t>xom</a:t>
            </a:r>
            <a:r>
              <a:rPr lang="en-US" sz="2400" dirty="0">
                <a:latin typeface="Times New Roman"/>
                <a:ea typeface="Times New Roman"/>
              </a:rPr>
              <a:t>  </a:t>
            </a:r>
            <a:r>
              <a:rPr lang="en-US" sz="2400" dirty="0" err="1">
                <a:latin typeface="Times New Roman"/>
                <a:ea typeface="Times New Roman"/>
              </a:rPr>
              <a:t>loy</a:t>
            </a:r>
            <a:r>
              <a:rPr lang="en-US" sz="2400" dirty="0">
                <a:latin typeface="Times New Roman"/>
                <a:ea typeface="Times New Roman"/>
              </a:rPr>
              <a:t>  </a:t>
            </a:r>
            <a:r>
              <a:rPr lang="en-US" sz="2400" dirty="0" err="1">
                <a:latin typeface="Times New Roman"/>
                <a:ea typeface="Times New Roman"/>
              </a:rPr>
              <a:t>bilan</a:t>
            </a:r>
            <a:r>
              <a:rPr lang="en-US" sz="2400" dirty="0">
                <a:latin typeface="Times New Roman"/>
                <a:ea typeface="Times New Roman"/>
              </a:rPr>
              <a:t>,  don  </a:t>
            </a:r>
            <a:r>
              <a:rPr lang="en-US" sz="2400" dirty="0" err="1">
                <a:latin typeface="Times New Roman"/>
                <a:ea typeface="Times New Roman"/>
              </a:rPr>
              <a:t>saqlanadigan</a:t>
            </a:r>
            <a:r>
              <a:rPr lang="en-US" sz="2400" dirty="0">
                <a:latin typeface="Times New Roman"/>
                <a:ea typeface="Times New Roman"/>
              </a:rPr>
              <a:t> </a:t>
            </a:r>
            <a:r>
              <a:rPr lang="en-US" sz="2400" dirty="0" err="1">
                <a:latin typeface="Times New Roman"/>
                <a:ea typeface="Times New Roman"/>
              </a:rPr>
              <a:t>xonalarning</a:t>
            </a:r>
            <a:r>
              <a:rPr lang="en-US" sz="2400" dirty="0">
                <a:latin typeface="Times New Roman"/>
                <a:ea typeface="Times New Roman"/>
              </a:rPr>
              <a:t>  </a:t>
            </a:r>
            <a:r>
              <a:rPr lang="en-US" sz="2400" dirty="0" err="1">
                <a:latin typeface="Times New Roman"/>
                <a:ea typeface="Times New Roman"/>
              </a:rPr>
              <a:t>poli</a:t>
            </a:r>
            <a:r>
              <a:rPr lang="en-US" sz="2400" dirty="0">
                <a:latin typeface="Times New Roman"/>
                <a:ea typeface="Times New Roman"/>
              </a:rPr>
              <a:t>  </a:t>
            </a:r>
            <a:r>
              <a:rPr lang="en-US" sz="2400" b="1" dirty="0" err="1">
                <a:latin typeface="Times New Roman"/>
                <a:ea typeface="Times New Roman"/>
              </a:rPr>
              <a:t>alebastr</a:t>
            </a:r>
            <a:r>
              <a:rPr lang="en-US" sz="2400" b="1" dirty="0">
                <a:latin typeface="Times New Roman"/>
                <a:ea typeface="Times New Roman"/>
              </a:rPr>
              <a:t> </a:t>
            </a:r>
            <a:r>
              <a:rPr lang="en-US" sz="2400" dirty="0">
                <a:latin typeface="Times New Roman"/>
                <a:ea typeface="Times New Roman"/>
              </a:rPr>
              <a:t> </a:t>
            </a:r>
            <a:r>
              <a:rPr lang="en-US" sz="2400" dirty="0" err="1">
                <a:latin typeface="Times New Roman"/>
                <a:ea typeface="Times New Roman"/>
              </a:rPr>
              <a:t>bilan</a:t>
            </a:r>
            <a:r>
              <a:rPr lang="en-US" sz="2400" dirty="0">
                <a:latin typeface="Times New Roman"/>
                <a:ea typeface="Times New Roman"/>
              </a:rPr>
              <a:t>  </a:t>
            </a:r>
            <a:r>
              <a:rPr lang="en-US" sz="2400" dirty="0" err="1">
                <a:latin typeface="Times New Roman"/>
                <a:ea typeface="Times New Roman"/>
              </a:rPr>
              <a:t>suvalgan</a:t>
            </a:r>
            <a:r>
              <a:rPr lang="en-US" sz="2400" dirty="0">
                <a:latin typeface="Times New Roman"/>
                <a:ea typeface="Times New Roman"/>
              </a:rPr>
              <a:t>,  </a:t>
            </a:r>
            <a:r>
              <a:rPr lang="en-US" sz="2400" dirty="0" err="1">
                <a:latin typeface="Times New Roman"/>
                <a:ea typeface="Times New Roman"/>
              </a:rPr>
              <a:t>yoki</a:t>
            </a:r>
            <a:r>
              <a:rPr lang="en-US" sz="2400" dirty="0">
                <a:latin typeface="Times New Roman"/>
                <a:ea typeface="Times New Roman"/>
              </a:rPr>
              <a:t>  </a:t>
            </a:r>
            <a:r>
              <a:rPr lang="en-US" sz="2400" b="1" dirty="0" err="1">
                <a:solidFill>
                  <a:srgbClr val="10087A"/>
                </a:solidFill>
                <a:latin typeface="Times New Roman"/>
                <a:ea typeface="Times New Roman"/>
              </a:rPr>
              <a:t>pollarga</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sopol</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siniqlari</a:t>
            </a:r>
            <a:r>
              <a:rPr lang="en-US" sz="2400" b="1" dirty="0">
                <a:solidFill>
                  <a:srgbClr val="10087A"/>
                </a:solidFill>
                <a:latin typeface="Times New Roman"/>
                <a:ea typeface="Times New Roman"/>
              </a:rPr>
              <a:t> </a:t>
            </a:r>
            <a:r>
              <a:rPr lang="en-US" sz="2400" dirty="0">
                <a:latin typeface="Times New Roman"/>
                <a:ea typeface="Times New Roman"/>
              </a:rPr>
              <a:t> </a:t>
            </a:r>
            <a:r>
              <a:rPr lang="en-US" sz="2400" dirty="0" err="1">
                <a:latin typeface="Times New Roman"/>
                <a:ea typeface="Times New Roman"/>
              </a:rPr>
              <a:t>yotqizilgan</a:t>
            </a:r>
            <a:r>
              <a:rPr lang="en-US" sz="2400" dirty="0">
                <a:latin typeface="Times New Roman"/>
                <a:ea typeface="Times New Roman"/>
              </a:rPr>
              <a:t>. </a:t>
            </a:r>
            <a:r>
              <a:rPr lang="en-US" sz="2400" dirty="0" err="1">
                <a:latin typeface="Times New Roman"/>
                <a:ea typeface="Times New Roman"/>
              </a:rPr>
              <a:t>Uylarda</a:t>
            </a:r>
            <a:r>
              <a:rPr lang="en-US" sz="2400" dirty="0">
                <a:latin typeface="Times New Roman"/>
                <a:ea typeface="Times New Roman"/>
              </a:rPr>
              <a:t>  </a:t>
            </a:r>
            <a:r>
              <a:rPr lang="en-US" sz="2400" dirty="0" err="1">
                <a:latin typeface="Times New Roman"/>
                <a:ea typeface="Times New Roman"/>
              </a:rPr>
              <a:t>o‘choq</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sandallar</a:t>
            </a:r>
            <a:r>
              <a:rPr lang="en-US" sz="2400" dirty="0">
                <a:latin typeface="Times New Roman"/>
                <a:ea typeface="Times New Roman"/>
              </a:rPr>
              <a:t>  </a:t>
            </a:r>
            <a:r>
              <a:rPr lang="en-US" sz="2400" dirty="0" err="1">
                <a:latin typeface="Times New Roman"/>
                <a:ea typeface="Times New Roman"/>
              </a:rPr>
              <a:t>uchraydi</a:t>
            </a:r>
            <a:r>
              <a:rPr lang="en-US" sz="2400" dirty="0">
                <a:latin typeface="Times New Roman"/>
                <a:ea typeface="Times New Roman"/>
              </a:rPr>
              <a:t>.  </a:t>
            </a:r>
            <a:r>
              <a:rPr lang="en-US" sz="2400" dirty="0" err="1">
                <a:latin typeface="Times New Roman"/>
                <a:ea typeface="Times New Roman"/>
              </a:rPr>
              <a:t>O‘choq</a:t>
            </a:r>
            <a:r>
              <a:rPr lang="en-US" sz="2400" dirty="0">
                <a:latin typeface="Times New Roman"/>
                <a:ea typeface="Times New Roman"/>
              </a:rPr>
              <a:t>  </a:t>
            </a:r>
            <a:r>
              <a:rPr lang="en-US" sz="2400" dirty="0" err="1">
                <a:latin typeface="Times New Roman"/>
                <a:ea typeface="Times New Roman"/>
              </a:rPr>
              <a:t>bor</a:t>
            </a:r>
            <a:r>
              <a:rPr lang="en-US" sz="2400" dirty="0">
                <a:latin typeface="Times New Roman"/>
                <a:ea typeface="Times New Roman"/>
              </a:rPr>
              <a:t>  </a:t>
            </a:r>
            <a:r>
              <a:rPr lang="en-US" sz="2400" dirty="0" err="1">
                <a:latin typeface="Times New Roman"/>
                <a:ea typeface="Times New Roman"/>
              </a:rPr>
              <a:t>xona</a:t>
            </a:r>
            <a:r>
              <a:rPr lang="en-US" sz="2400" dirty="0">
                <a:latin typeface="Times New Roman"/>
                <a:ea typeface="Times New Roman"/>
              </a:rPr>
              <a:t>  </a:t>
            </a:r>
            <a:r>
              <a:rPr lang="en-US" sz="2400" dirty="0" err="1">
                <a:latin typeface="Times New Roman"/>
                <a:ea typeface="Times New Roman"/>
              </a:rPr>
              <a:t>alohida</a:t>
            </a:r>
            <a:r>
              <a:rPr lang="en-US" sz="2400" dirty="0">
                <a:latin typeface="Times New Roman"/>
                <a:ea typeface="Times New Roman"/>
              </a:rPr>
              <a:t>  </a:t>
            </a:r>
            <a:r>
              <a:rPr lang="en-US" sz="2400" dirty="0" err="1">
                <a:latin typeface="Times New Roman"/>
                <a:ea typeface="Times New Roman"/>
              </a:rPr>
              <a:t>ozoda</a:t>
            </a:r>
            <a:r>
              <a:rPr lang="en-US" sz="2400" dirty="0">
                <a:latin typeface="Times New Roman"/>
                <a:ea typeface="Times New Roman"/>
              </a:rPr>
              <a:t>  </a:t>
            </a:r>
            <a:r>
              <a:rPr lang="en-US" sz="2400" dirty="0" err="1">
                <a:latin typeface="Times New Roman"/>
                <a:ea typeface="Times New Roman"/>
              </a:rPr>
              <a:t>saqlangan</a:t>
            </a:r>
            <a:r>
              <a:rPr lang="en-US" sz="2400" dirty="0">
                <a:latin typeface="Times New Roman"/>
                <a:ea typeface="Times New Roman"/>
              </a:rPr>
              <a:t>. </a:t>
            </a:r>
            <a:r>
              <a:rPr lang="en-US" sz="2400" dirty="0" err="1">
                <a:latin typeface="Times New Roman"/>
                <a:ea typeface="Times New Roman"/>
              </a:rPr>
              <a:t>Omborlardan</a:t>
            </a:r>
            <a:r>
              <a:rPr lang="en-US" sz="2400" dirty="0">
                <a:latin typeface="Times New Roman"/>
                <a:ea typeface="Times New Roman"/>
              </a:rPr>
              <a:t>  </a:t>
            </a:r>
            <a:r>
              <a:rPr lang="en-US" sz="2400" dirty="0" err="1">
                <a:latin typeface="Times New Roman"/>
                <a:ea typeface="Times New Roman"/>
              </a:rPr>
              <a:t>ko‘plab</a:t>
            </a:r>
            <a:r>
              <a:rPr lang="en-US" sz="2400" dirty="0">
                <a:latin typeface="Times New Roman"/>
                <a:ea typeface="Times New Roman"/>
              </a:rPr>
              <a:t>  </a:t>
            </a:r>
            <a:r>
              <a:rPr lang="en-US" sz="2400" b="1" i="1" dirty="0" err="1">
                <a:solidFill>
                  <a:srgbClr val="10087A"/>
                </a:solidFill>
                <a:latin typeface="Times New Roman"/>
                <a:ea typeface="Times New Roman"/>
              </a:rPr>
              <a:t>sopol</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idishlar</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g‘alla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va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hayvon</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suyaklari</a:t>
            </a:r>
            <a:r>
              <a:rPr lang="en-US" sz="2400" b="1" i="1" dirty="0">
                <a:solidFill>
                  <a:srgbClr val="10087A"/>
                </a:solidFill>
                <a:latin typeface="Times New Roman"/>
                <a:ea typeface="Times New Roman"/>
              </a:rPr>
              <a:t>  </a:t>
            </a:r>
            <a:r>
              <a:rPr lang="en-US" sz="2400" dirty="0" err="1">
                <a:latin typeface="Times New Roman"/>
                <a:ea typeface="Times New Roman"/>
              </a:rPr>
              <a:t>topildi</a:t>
            </a:r>
            <a:r>
              <a:rPr lang="en-US" sz="2400" dirty="0">
                <a:latin typeface="Times New Roman"/>
                <a:ea typeface="Times New Roman"/>
              </a:rPr>
              <a:t>. </a:t>
            </a:r>
            <a:endParaRPr lang="ru-RU" sz="2400" dirty="0">
              <a:effectLst/>
              <a:latin typeface="Times New Roman"/>
              <a:ea typeface="Times New Roman"/>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215801" y="260648"/>
            <a:ext cx="8640960" cy="6287594"/>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400" dirty="0">
                <a:latin typeface="Times New Roman"/>
                <a:ea typeface="Times New Roman"/>
              </a:rPr>
              <a:t> </a:t>
            </a:r>
            <a:r>
              <a:rPr lang="en-US" sz="2400" b="1" dirty="0" err="1">
                <a:solidFill>
                  <a:srgbClr val="FF0000"/>
                </a:solidFill>
                <a:latin typeface="Times New Roman"/>
                <a:ea typeface="Times New Roman"/>
              </a:rPr>
              <a:t>Sopollitepa</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materiallarini</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keng</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ko‘lamda</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o‘rganish</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natijasida</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qator</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ilmiy</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xulosalarga</a:t>
            </a:r>
            <a:r>
              <a:rPr lang="en-US" sz="2400" b="1" dirty="0">
                <a:solidFill>
                  <a:srgbClr val="FF0000"/>
                </a:solidFill>
                <a:latin typeface="Times New Roman"/>
                <a:ea typeface="Times New Roman"/>
              </a:rPr>
              <a:t> </a:t>
            </a:r>
            <a:r>
              <a:rPr lang="en-US" sz="2400" b="1" dirty="0" err="1" smtClean="0">
                <a:solidFill>
                  <a:srgbClr val="FF0000"/>
                </a:solidFill>
                <a:latin typeface="Times New Roman"/>
                <a:ea typeface="Times New Roman"/>
              </a:rPr>
              <a:t>kelindi</a:t>
            </a:r>
            <a:r>
              <a:rPr lang="en-US" sz="2400" b="1" dirty="0">
                <a:solidFill>
                  <a:srgbClr val="FF0000"/>
                </a:solidFill>
                <a:latin typeface="Times New Roman"/>
                <a:ea typeface="Times New Roman"/>
              </a:rPr>
              <a:t>:</a:t>
            </a:r>
            <a:endParaRPr lang="en-US" sz="2400" b="1" dirty="0" smtClean="0">
              <a:solidFill>
                <a:srgbClr val="FF0000"/>
              </a:solidFill>
              <a:latin typeface="Times New Roman"/>
              <a:ea typeface="Times New Roman"/>
            </a:endParaRPr>
          </a:p>
          <a:p>
            <a:pPr marL="342900" indent="-342900" algn="just">
              <a:lnSpc>
                <a:spcPct val="115000"/>
              </a:lnSpc>
              <a:spcAft>
                <a:spcPts val="0"/>
              </a:spcAft>
              <a:buFont typeface="Wingdings" panose="05000000000000000000" pitchFamily="2" charset="2"/>
              <a:buChar char="ü"/>
            </a:pPr>
            <a:r>
              <a:rPr lang="en-US" sz="2400" b="1" i="1" dirty="0" err="1" smtClean="0">
                <a:solidFill>
                  <a:srgbClr val="10087A"/>
                </a:solidFill>
                <a:latin typeface="Times New Roman"/>
                <a:ea typeface="Times New Roman"/>
              </a:rPr>
              <a:t>Birinchidan</a:t>
            </a:r>
            <a:r>
              <a:rPr lang="en-US" sz="2400" b="1" i="1" dirty="0" smtClean="0">
                <a:solidFill>
                  <a:srgbClr val="10087A"/>
                </a:solidFill>
                <a:latin typeface="Times New Roman"/>
                <a:ea typeface="Times New Roman"/>
              </a:rPr>
              <a:t> </a:t>
            </a:r>
            <a:r>
              <a:rPr lang="en-US" sz="2400" b="1" i="1" dirty="0" err="1">
                <a:solidFill>
                  <a:srgbClr val="10087A"/>
                </a:solidFill>
                <a:latin typeface="Times New Roman"/>
                <a:ea typeface="Times New Roman"/>
              </a:rPr>
              <a:t>O‘zbekiston</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xududida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sun’iy</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sug‘orishga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asoslangan</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o‘troq</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dehqonchilik</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xo‘jaligining</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kelib</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chiqishi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tarixi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ming</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yilga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qadimiylashdi</a:t>
            </a:r>
            <a:r>
              <a:rPr lang="en-US" sz="2400" b="1" i="1" dirty="0">
                <a:solidFill>
                  <a:srgbClr val="10087A"/>
                </a:solidFill>
                <a:latin typeface="Times New Roman"/>
                <a:ea typeface="Times New Roman"/>
              </a:rPr>
              <a:t>. </a:t>
            </a:r>
            <a:endParaRPr lang="en-US" sz="2400" b="1" i="1" dirty="0" smtClean="0">
              <a:solidFill>
                <a:srgbClr val="10087A"/>
              </a:solidFill>
              <a:latin typeface="Times New Roman"/>
              <a:ea typeface="Times New Roman"/>
            </a:endParaRPr>
          </a:p>
          <a:p>
            <a:pPr marL="342900" indent="-342900" algn="just">
              <a:lnSpc>
                <a:spcPct val="115000"/>
              </a:lnSpc>
              <a:spcAft>
                <a:spcPts val="0"/>
              </a:spcAft>
              <a:buFont typeface="Wingdings" panose="05000000000000000000" pitchFamily="2" charset="2"/>
              <a:buChar char="ü"/>
            </a:pPr>
            <a:r>
              <a:rPr lang="en-US" sz="2400" b="1" i="1" dirty="0" err="1" smtClean="0">
                <a:solidFill>
                  <a:srgbClr val="10087A"/>
                </a:solidFill>
                <a:latin typeface="Times New Roman"/>
                <a:ea typeface="Times New Roman"/>
              </a:rPr>
              <a:t>Ikkinchidan</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O‘zbekiston</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xududlarini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qadimgi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Sharq</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madaniyati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yoyilgan</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zonaga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kiritish</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imkoni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tug‘ildi</a:t>
            </a:r>
            <a:r>
              <a:rPr lang="en-US" sz="2400" b="1" i="1" dirty="0">
                <a:solidFill>
                  <a:srgbClr val="10087A"/>
                </a:solidFill>
                <a:latin typeface="Times New Roman"/>
                <a:ea typeface="Times New Roman"/>
              </a:rPr>
              <a:t>. </a:t>
            </a:r>
            <a:endParaRPr lang="en-US" sz="2400" b="1" i="1" dirty="0" smtClean="0">
              <a:solidFill>
                <a:srgbClr val="10087A"/>
              </a:solidFill>
              <a:latin typeface="Times New Roman"/>
              <a:ea typeface="Times New Roman"/>
            </a:endParaRPr>
          </a:p>
          <a:p>
            <a:pPr marL="342900" indent="-342900" algn="just">
              <a:lnSpc>
                <a:spcPct val="115000"/>
              </a:lnSpc>
              <a:spcAft>
                <a:spcPts val="0"/>
              </a:spcAft>
              <a:buFont typeface="Wingdings" panose="05000000000000000000" pitchFamily="2" charset="2"/>
              <a:buChar char="ü"/>
            </a:pPr>
            <a:r>
              <a:rPr lang="en-US" sz="2400" b="1" i="1" dirty="0" err="1" smtClean="0">
                <a:solidFill>
                  <a:srgbClr val="10087A"/>
                </a:solidFill>
                <a:latin typeface="Times New Roman"/>
                <a:ea typeface="Times New Roman"/>
              </a:rPr>
              <a:t>Uchinchidan</a:t>
            </a:r>
            <a:r>
              <a:rPr lang="en-US" sz="2400" b="1" i="1" dirty="0">
                <a:solidFill>
                  <a:srgbClr val="10087A"/>
                </a:solidFill>
                <a:latin typeface="Times New Roman"/>
                <a:ea typeface="Times New Roman"/>
              </a:rPr>
              <a:t>, ilk </a:t>
            </a:r>
            <a:r>
              <a:rPr lang="en-US" sz="2400" b="1" i="1" dirty="0" err="1">
                <a:solidFill>
                  <a:srgbClr val="10087A"/>
                </a:solidFill>
                <a:latin typeface="Times New Roman"/>
                <a:ea typeface="Times New Roman"/>
              </a:rPr>
              <a:t>shaxarlar</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haqidagi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ma’lumotlar</a:t>
            </a:r>
            <a:r>
              <a:rPr lang="en-US" sz="2400" b="1" i="1" dirty="0">
                <a:solidFill>
                  <a:srgbClr val="10087A"/>
                </a:solidFill>
                <a:latin typeface="Times New Roman"/>
                <a:ea typeface="Times New Roman"/>
              </a:rPr>
              <a:t> ham </a:t>
            </a:r>
            <a:r>
              <a:rPr lang="en-US" sz="2400" b="1" i="1" dirty="0" err="1">
                <a:solidFill>
                  <a:srgbClr val="10087A"/>
                </a:solidFill>
                <a:latin typeface="Times New Roman"/>
                <a:ea typeface="Times New Roman"/>
              </a:rPr>
              <a:t>ming</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yilliklarga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qadimiylashdi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O‘zbekistonda</a:t>
            </a:r>
            <a:r>
              <a:rPr lang="en-US" sz="2400" b="1" i="1" dirty="0">
                <a:solidFill>
                  <a:srgbClr val="10087A"/>
                </a:solidFill>
                <a:latin typeface="Times New Roman"/>
                <a:ea typeface="Times New Roman"/>
              </a:rPr>
              <a:t> ilk </a:t>
            </a:r>
            <a:r>
              <a:rPr lang="en-US" sz="2400" b="1" i="1" dirty="0" err="1">
                <a:solidFill>
                  <a:srgbClr val="10087A"/>
                </a:solidFill>
                <a:latin typeface="Times New Roman"/>
                <a:ea typeface="Times New Roman"/>
              </a:rPr>
              <a:t>shaharning</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kelib</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chiqish</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negizi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respublikamizning</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janubiy</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rayonlarida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ekanligi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isbotlandi</a:t>
            </a:r>
            <a:r>
              <a:rPr lang="en-US" sz="2400" b="1" i="1" dirty="0">
                <a:solidFill>
                  <a:srgbClr val="10087A"/>
                </a:solidFill>
                <a:latin typeface="Times New Roman"/>
                <a:ea typeface="Times New Roman"/>
              </a:rPr>
              <a:t>. </a:t>
            </a:r>
            <a:endParaRPr lang="en-US" sz="2400" b="1" i="1" dirty="0" smtClean="0">
              <a:solidFill>
                <a:srgbClr val="10087A"/>
              </a:solidFill>
              <a:latin typeface="Times New Roman"/>
              <a:ea typeface="Times New Roman"/>
            </a:endParaRPr>
          </a:p>
          <a:p>
            <a:pPr marL="342900" indent="-342900" algn="just">
              <a:lnSpc>
                <a:spcPct val="115000"/>
              </a:lnSpc>
              <a:spcAft>
                <a:spcPts val="0"/>
              </a:spcAft>
              <a:buFont typeface="Wingdings" panose="05000000000000000000" pitchFamily="2" charset="2"/>
              <a:buChar char="ü"/>
            </a:pPr>
            <a:r>
              <a:rPr lang="en-US" sz="2400" b="1" i="1" dirty="0" err="1" smtClean="0">
                <a:solidFill>
                  <a:srgbClr val="10087A"/>
                </a:solidFill>
                <a:latin typeface="Times New Roman"/>
                <a:ea typeface="Times New Roman"/>
              </a:rPr>
              <a:t>To‘rtinchidan</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ipakchilik</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bog‘dorchilik</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va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qorako‘lchilikka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doir</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yangi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materiallar</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qo‘lga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kiritildi</a:t>
            </a:r>
            <a:r>
              <a:rPr lang="en-US" sz="2400" b="1" i="1" dirty="0">
                <a:solidFill>
                  <a:srgbClr val="10087A"/>
                </a:solidFill>
                <a:latin typeface="Times New Roman"/>
                <a:ea typeface="Times New Roman"/>
              </a:rPr>
              <a:t>. </a:t>
            </a:r>
            <a:endParaRPr lang="ru-RU" sz="2400" b="1" i="1" dirty="0">
              <a:solidFill>
                <a:srgbClr val="10087A"/>
              </a:solidFill>
              <a:effectLst/>
              <a:latin typeface="Times New Roman"/>
              <a:ea typeface="Times New Roman"/>
            </a:endParaRPr>
          </a:p>
        </p:txBody>
      </p:sp>
    </p:spTree>
    <p:extLst>
      <p:ext uri="{BB962C8B-B14F-4D97-AF65-F5344CB8AC3E}">
        <p14:creationId xmlns:p14="http://schemas.microsoft.com/office/powerpoint/2010/main" val="1732366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65069" y="687675"/>
            <a:ext cx="3830867" cy="5472608"/>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hangingPunct="1">
              <a:defRPr/>
            </a:pPr>
            <a:r>
              <a:rPr lang="en-US" sz="2800" dirty="0" err="1">
                <a:latin typeface="Times New Roman" pitchFamily="18" charset="0"/>
                <a:cs typeface="Times New Roman" pitchFamily="18" charset="0"/>
              </a:rPr>
              <a:t>Sopollitepada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hayot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taxminan</a:t>
            </a: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200 </a:t>
            </a:r>
            <a:r>
              <a:rPr lang="en-US" sz="2800" b="1" dirty="0" err="1">
                <a:latin typeface="Times New Roman" pitchFamily="18" charset="0"/>
                <a:cs typeface="Times New Roman" pitchFamily="18" charset="0"/>
              </a:rPr>
              <a:t>yillar</a:t>
            </a:r>
            <a:r>
              <a:rPr lang="en-US" sz="2800" b="1" dirty="0">
                <a:latin typeface="Times New Roman" pitchFamily="18" charset="0"/>
                <a:cs typeface="Times New Roman" pitchFamily="18" charset="0"/>
              </a:rPr>
              <a:t> </a:t>
            </a:r>
            <a:r>
              <a:rPr lang="en-US" sz="2800" dirty="0" err="1">
                <a:latin typeface="Times New Roman" pitchFamily="18" charset="0"/>
                <a:cs typeface="Times New Roman" pitchFamily="18" charset="0"/>
              </a:rPr>
              <a:t>davom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etgan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Keyinchalik</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uning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axolisi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yangi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yerlarni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o‘zlashtirish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maqsadida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sharq</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tomon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siljib</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hozirgi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Sherobod</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yaqinidagi</a:t>
            </a:r>
            <a:r>
              <a:rPr lang="en-US" sz="2800" dirty="0">
                <a:latin typeface="Times New Roman" pitchFamily="18" charset="0"/>
                <a:cs typeface="Times New Roman" pitchFamily="18" charset="0"/>
              </a:rPr>
              <a:t> </a:t>
            </a:r>
            <a:r>
              <a:rPr lang="en-US" sz="2800" b="1" dirty="0" err="1">
                <a:latin typeface="Times New Roman" pitchFamily="18" charset="0"/>
                <a:cs typeface="Times New Roman" pitchFamily="18" charset="0"/>
              </a:rPr>
              <a:t>Oqqo‘rg‘on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qishlog‘i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xududiga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ko‘chib</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borganlar</a:t>
            </a:r>
            <a:r>
              <a:rPr lang="en-US" sz="2800" dirty="0">
                <a:latin typeface="Times New Roman" pitchFamily="18" charset="0"/>
                <a:cs typeface="Times New Roman" pitchFamily="18" charset="0"/>
              </a:rPr>
              <a:t>. </a:t>
            </a:r>
            <a:endParaRPr lang="ru-RU" sz="2800" b="1" i="1" u="sng" dirty="0">
              <a:solidFill>
                <a:srgbClr val="0070C0"/>
              </a:solidFill>
              <a:latin typeface="Times New Roman" pitchFamily="18" charset="0"/>
              <a:cs typeface="Times New Roman" pitchFamily="18" charset="0"/>
            </a:endParaRPr>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115713" name="Рисунок 10" descr="Описание: сополли"/>
          <p:cNvPicPr>
            <a:picLocks noChangeAspect="1" noChangeArrowheads="1"/>
          </p:cNvPicPr>
          <p:nvPr/>
        </p:nvPicPr>
        <p:blipFill>
          <a:blip r:embed="rId2">
            <a:extLst>
              <a:ext uri="{28A0092B-C50C-407E-A947-70E740481C1C}">
                <a14:useLocalDpi xmlns:a14="http://schemas.microsoft.com/office/drawing/2010/main" val="0"/>
              </a:ext>
            </a:extLst>
          </a:blip>
          <a:srcRect b="3256"/>
          <a:stretch>
            <a:fillRect/>
          </a:stretch>
        </p:blipFill>
        <p:spPr bwMode="auto">
          <a:xfrm>
            <a:off x="4435024" y="692696"/>
            <a:ext cx="4494212" cy="49273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4745748" y="5651377"/>
            <a:ext cx="40324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ru-RU" sz="1600" b="1" i="0" u="none" strike="noStrike" cap="none" normalizeH="0" baseline="0" dirty="0" err="1" smtClean="0">
                <a:ln>
                  <a:noFill/>
                </a:ln>
                <a:solidFill>
                  <a:srgbClr val="10087A"/>
                </a:solidFill>
                <a:effectLst/>
                <a:latin typeface="Arial" pitchFamily="34" charset="0"/>
                <a:ea typeface="Times New Roman" pitchFamily="18" charset="0"/>
                <a:cs typeface="Arial" pitchFamily="34" charset="0"/>
              </a:rPr>
              <a:t>Sopollitepa</a:t>
            </a:r>
            <a:r>
              <a:rPr kumimoji="0" lang="ru-RU" altLang="ru-RU" sz="1600" b="1" i="0" u="none" strike="noStrike" cap="none" normalizeH="0" baseline="0" dirty="0" smtClean="0">
                <a:ln>
                  <a:noFill/>
                </a:ln>
                <a:solidFill>
                  <a:srgbClr val="10087A"/>
                </a:solidFill>
                <a:effectLst/>
                <a:latin typeface="Arial" pitchFamily="34" charset="0"/>
                <a:ea typeface="Times New Roman" pitchFamily="18" charset="0"/>
                <a:cs typeface="Arial" pitchFamily="34" charset="0"/>
              </a:rPr>
              <a:t> </a:t>
            </a:r>
            <a:r>
              <a:rPr kumimoji="0" lang="ru-RU" altLang="ru-RU" sz="1600" b="1" i="0" u="none" strike="noStrike" cap="none" normalizeH="0" baseline="0" dirty="0" err="1" smtClean="0">
                <a:ln>
                  <a:noFill/>
                </a:ln>
                <a:solidFill>
                  <a:srgbClr val="10087A"/>
                </a:solidFill>
                <a:effectLst/>
                <a:latin typeface="Arial" pitchFamily="34" charset="0"/>
                <a:ea typeface="Times New Roman" pitchFamily="18" charset="0"/>
                <a:cs typeface="Arial" pitchFamily="34" charset="0"/>
              </a:rPr>
              <a:t>yodgorligining</a:t>
            </a:r>
            <a:r>
              <a:rPr kumimoji="0" lang="ru-RU" altLang="ru-RU" sz="1600" b="1" i="0" u="none" strike="noStrike" cap="none" normalizeH="0" baseline="0" dirty="0" smtClean="0">
                <a:ln>
                  <a:noFill/>
                </a:ln>
                <a:solidFill>
                  <a:srgbClr val="10087A"/>
                </a:solidFill>
                <a:effectLst/>
                <a:latin typeface="Arial" pitchFamily="34" charset="0"/>
                <a:ea typeface="Times New Roman" pitchFamily="18" charset="0"/>
                <a:cs typeface="Arial" pitchFamily="34" charset="0"/>
              </a:rPr>
              <a:t> </a:t>
            </a:r>
            <a:r>
              <a:rPr kumimoji="0" lang="ru-RU" altLang="ru-RU" sz="1600" b="1" i="0" u="none" strike="noStrike" cap="none" normalizeH="0" baseline="0" dirty="0" err="1" smtClean="0">
                <a:ln>
                  <a:noFill/>
                </a:ln>
                <a:solidFill>
                  <a:srgbClr val="10087A"/>
                </a:solidFill>
                <a:effectLst/>
                <a:latin typeface="Arial" pitchFamily="34" charset="0"/>
                <a:ea typeface="Times New Roman" pitchFamily="18" charset="0"/>
                <a:cs typeface="Arial" pitchFamily="34" charset="0"/>
              </a:rPr>
              <a:t>me’morchilik</a:t>
            </a:r>
            <a:r>
              <a:rPr kumimoji="0" lang="ru-RU" altLang="ru-RU" sz="1600" b="1" i="0" u="none" strike="noStrike" cap="none" normalizeH="0" baseline="0" dirty="0" smtClean="0">
                <a:ln>
                  <a:noFill/>
                </a:ln>
                <a:solidFill>
                  <a:srgbClr val="10087A"/>
                </a:solidFill>
                <a:effectLst/>
                <a:latin typeface="Arial" pitchFamily="34" charset="0"/>
                <a:ea typeface="Times New Roman" pitchFamily="18" charset="0"/>
                <a:cs typeface="Arial" pitchFamily="34" charset="0"/>
              </a:rPr>
              <a:t> </a:t>
            </a:r>
            <a:r>
              <a:rPr kumimoji="0" lang="ru-RU" altLang="ru-RU" sz="1600" b="1" i="0" u="none" strike="noStrike" cap="none" normalizeH="0" baseline="0" dirty="0" err="1" smtClean="0">
                <a:ln>
                  <a:noFill/>
                </a:ln>
                <a:solidFill>
                  <a:srgbClr val="10087A"/>
                </a:solidFill>
                <a:effectLst/>
                <a:latin typeface="Arial" pitchFamily="34" charset="0"/>
                <a:ea typeface="Times New Roman" pitchFamily="18" charset="0"/>
                <a:cs typeface="Arial" pitchFamily="34" charset="0"/>
              </a:rPr>
              <a:t>rejasi</a:t>
            </a:r>
            <a:r>
              <a:rPr kumimoji="0" lang="ru-RU" altLang="ru-RU" sz="1600" b="1" i="0" u="none" strike="noStrike" cap="none" normalizeH="0" baseline="0" dirty="0" smtClean="0">
                <a:ln>
                  <a:noFill/>
                </a:ln>
                <a:solidFill>
                  <a:srgbClr val="10087A"/>
                </a:solidFill>
                <a:effectLst/>
                <a:latin typeface="Arial" pitchFamily="34" charset="0"/>
                <a:ea typeface="Times New Roman" pitchFamily="18" charset="0"/>
                <a:cs typeface="Arial" pitchFamily="34" charset="0"/>
              </a:rPr>
              <a:t>.</a:t>
            </a:r>
            <a:endParaRPr kumimoji="0" lang="ru-RU" altLang="ru-RU" sz="2400" b="0" i="0" u="none" strike="noStrike" cap="none" normalizeH="0" baseline="0" dirty="0" smtClean="0">
              <a:ln>
                <a:noFill/>
              </a:ln>
              <a:solidFill>
                <a:srgbClr val="10087A"/>
              </a:solidFill>
              <a:effectLst/>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0" y="2502"/>
            <a:ext cx="9140664" cy="685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040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65069" y="620688"/>
            <a:ext cx="8640960" cy="5472608"/>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800" dirty="0" smtClean="0">
                <a:latin typeface="Times New Roman"/>
                <a:ea typeface="Times New Roman"/>
              </a:rPr>
              <a:t>	</a:t>
            </a:r>
            <a:r>
              <a:rPr lang="ru-RU" sz="2800" dirty="0" err="1" smtClean="0">
                <a:latin typeface="Times New Roman"/>
                <a:ea typeface="Times New Roman"/>
              </a:rPr>
              <a:t>Amudaryoning</a:t>
            </a:r>
            <a:r>
              <a:rPr lang="ru-RU" sz="2800" dirty="0" smtClean="0">
                <a:latin typeface="Times New Roman"/>
                <a:ea typeface="Times New Roman"/>
              </a:rPr>
              <a:t> </a:t>
            </a:r>
            <a:r>
              <a:rPr lang="ru-RU" sz="2800" dirty="0" err="1">
                <a:latin typeface="Times New Roman"/>
                <a:ea typeface="Times New Roman"/>
              </a:rPr>
              <a:t>o‘ng</a:t>
            </a:r>
            <a:r>
              <a:rPr lang="ru-RU" sz="2800" dirty="0">
                <a:latin typeface="Times New Roman"/>
                <a:ea typeface="Times New Roman"/>
              </a:rPr>
              <a:t> </a:t>
            </a:r>
            <a:r>
              <a:rPr lang="ru-RU" sz="2800" dirty="0" err="1">
                <a:latin typeface="Times New Roman"/>
                <a:ea typeface="Times New Roman"/>
              </a:rPr>
              <a:t>qirg‘og‘i</a:t>
            </a:r>
            <a:r>
              <a:rPr lang="ru-RU" sz="2800" dirty="0">
                <a:latin typeface="Times New Roman"/>
                <a:ea typeface="Times New Roman"/>
              </a:rPr>
              <a:t> </a:t>
            </a:r>
            <a:r>
              <a:rPr lang="ru-RU" sz="2800" dirty="0" err="1">
                <a:latin typeface="Times New Roman"/>
                <a:ea typeface="Times New Roman"/>
              </a:rPr>
              <a:t>yeralarida</a:t>
            </a:r>
            <a:r>
              <a:rPr lang="ru-RU" sz="2800" dirty="0">
                <a:latin typeface="Times New Roman"/>
                <a:ea typeface="Times New Roman"/>
              </a:rPr>
              <a:t> </a:t>
            </a:r>
            <a:r>
              <a:rPr lang="ru-RU" sz="2800" dirty="0" err="1">
                <a:latin typeface="Times New Roman"/>
                <a:ea typeface="Times New Roman"/>
              </a:rPr>
              <a:t>shakllangan</a:t>
            </a:r>
            <a:r>
              <a:rPr lang="ru-RU" sz="2800" dirty="0">
                <a:latin typeface="Times New Roman"/>
                <a:ea typeface="Times New Roman"/>
              </a:rPr>
              <a:t> </a:t>
            </a:r>
            <a:r>
              <a:rPr lang="ru-RU" sz="2800" b="1" dirty="0" err="1">
                <a:latin typeface="Times New Roman"/>
                <a:ea typeface="Times New Roman"/>
              </a:rPr>
              <a:t>Sopollitepa</a:t>
            </a:r>
            <a:r>
              <a:rPr lang="ru-RU" sz="2800" b="1" dirty="0">
                <a:latin typeface="Times New Roman"/>
                <a:ea typeface="Times New Roman"/>
              </a:rPr>
              <a:t> </a:t>
            </a:r>
            <a:r>
              <a:rPr lang="ru-RU" sz="2800" dirty="0">
                <a:latin typeface="Times New Roman"/>
                <a:ea typeface="Times New Roman"/>
              </a:rPr>
              <a:t>– </a:t>
            </a:r>
            <a:r>
              <a:rPr lang="ru-RU" sz="2800" dirty="0" err="1">
                <a:latin typeface="Times New Roman"/>
                <a:ea typeface="Times New Roman"/>
              </a:rPr>
              <a:t>bronza</a:t>
            </a:r>
            <a:r>
              <a:rPr lang="ru-RU" sz="2800" dirty="0">
                <a:latin typeface="Times New Roman"/>
                <a:ea typeface="Times New Roman"/>
              </a:rPr>
              <a:t> </a:t>
            </a:r>
            <a:r>
              <a:rPr lang="ru-RU" sz="2800" dirty="0" err="1">
                <a:latin typeface="Times New Roman"/>
                <a:ea typeface="Times New Roman"/>
              </a:rPr>
              <a:t>davridagi</a:t>
            </a:r>
            <a:r>
              <a:rPr lang="ru-RU" sz="2800" dirty="0">
                <a:latin typeface="Times New Roman"/>
                <a:ea typeface="Times New Roman"/>
              </a:rPr>
              <a:t> </a:t>
            </a:r>
            <a:r>
              <a:rPr lang="ru-RU" sz="2800" b="1" i="1" dirty="0" err="1">
                <a:solidFill>
                  <a:srgbClr val="10087A"/>
                </a:solidFill>
                <a:latin typeface="Times New Roman"/>
                <a:ea typeface="Times New Roman"/>
              </a:rPr>
              <a:t>daryo</a:t>
            </a:r>
            <a:r>
              <a:rPr lang="ru-RU" sz="2800" b="1" i="1" dirty="0">
                <a:solidFill>
                  <a:srgbClr val="10087A"/>
                </a:solidFill>
                <a:latin typeface="Times New Roman"/>
                <a:ea typeface="Times New Roman"/>
              </a:rPr>
              <a:t> </a:t>
            </a:r>
            <a:r>
              <a:rPr lang="ru-RU" sz="2800" b="1" i="1" dirty="0" err="1">
                <a:solidFill>
                  <a:srgbClr val="10087A"/>
                </a:solidFill>
                <a:latin typeface="Times New Roman"/>
                <a:ea typeface="Times New Roman"/>
              </a:rPr>
              <a:t>kechuvidan</a:t>
            </a:r>
            <a:r>
              <a:rPr lang="ru-RU" sz="2800" b="1" i="1" dirty="0">
                <a:solidFill>
                  <a:srgbClr val="10087A"/>
                </a:solidFill>
                <a:latin typeface="Times New Roman"/>
                <a:ea typeface="Times New Roman"/>
              </a:rPr>
              <a:t> </a:t>
            </a:r>
            <a:r>
              <a:rPr lang="ru-RU" sz="2800" b="1" i="1" dirty="0" err="1">
                <a:solidFill>
                  <a:srgbClr val="10087A"/>
                </a:solidFill>
                <a:latin typeface="Times New Roman"/>
                <a:ea typeface="Times New Roman"/>
              </a:rPr>
              <a:t>boshlangan</a:t>
            </a:r>
            <a:r>
              <a:rPr lang="ru-RU" sz="2800" b="1" i="1" dirty="0">
                <a:solidFill>
                  <a:srgbClr val="10087A"/>
                </a:solidFill>
                <a:latin typeface="Times New Roman"/>
                <a:ea typeface="Times New Roman"/>
              </a:rPr>
              <a:t> </a:t>
            </a:r>
            <a:r>
              <a:rPr lang="ru-RU" sz="2800" b="1" i="1" dirty="0" err="1">
                <a:solidFill>
                  <a:srgbClr val="10087A"/>
                </a:solidFill>
                <a:latin typeface="Times New Roman"/>
                <a:ea typeface="Times New Roman"/>
              </a:rPr>
              <a:t>aloqa</a:t>
            </a:r>
            <a:r>
              <a:rPr lang="ru-RU" sz="2800" b="1" i="1" dirty="0">
                <a:solidFill>
                  <a:srgbClr val="10087A"/>
                </a:solidFill>
                <a:latin typeface="Times New Roman"/>
                <a:ea typeface="Times New Roman"/>
              </a:rPr>
              <a:t> </a:t>
            </a:r>
            <a:r>
              <a:rPr lang="ru-RU" sz="2800" b="1" i="1" dirty="0" err="1">
                <a:solidFill>
                  <a:srgbClr val="10087A"/>
                </a:solidFill>
                <a:latin typeface="Times New Roman"/>
                <a:ea typeface="Times New Roman"/>
              </a:rPr>
              <a:t>yo‘lini</a:t>
            </a:r>
            <a:r>
              <a:rPr lang="ru-RU" sz="2800" b="1" i="1" dirty="0">
                <a:solidFill>
                  <a:srgbClr val="10087A"/>
                </a:solidFill>
                <a:latin typeface="Times New Roman"/>
                <a:ea typeface="Times New Roman"/>
              </a:rPr>
              <a:t> </a:t>
            </a:r>
            <a:r>
              <a:rPr lang="ru-RU" sz="2800" b="1" i="1" dirty="0" err="1">
                <a:solidFill>
                  <a:srgbClr val="10087A"/>
                </a:solidFill>
                <a:latin typeface="Times New Roman"/>
                <a:ea typeface="Times New Roman"/>
              </a:rPr>
              <a:t>himoya</a:t>
            </a:r>
            <a:r>
              <a:rPr lang="ru-RU" sz="2800" b="1" i="1" dirty="0">
                <a:solidFill>
                  <a:srgbClr val="10087A"/>
                </a:solidFill>
                <a:latin typeface="Times New Roman"/>
                <a:ea typeface="Times New Roman"/>
              </a:rPr>
              <a:t> </a:t>
            </a:r>
            <a:r>
              <a:rPr lang="ru-RU" sz="2800" b="1" i="1" dirty="0" err="1">
                <a:solidFill>
                  <a:srgbClr val="10087A"/>
                </a:solidFill>
                <a:latin typeface="Times New Roman"/>
                <a:ea typeface="Times New Roman"/>
              </a:rPr>
              <a:t>qiluvchi</a:t>
            </a:r>
            <a:r>
              <a:rPr lang="ru-RU" sz="2800" b="1" i="1" dirty="0">
                <a:solidFill>
                  <a:srgbClr val="10087A"/>
                </a:solidFill>
                <a:latin typeface="Times New Roman"/>
                <a:ea typeface="Times New Roman"/>
              </a:rPr>
              <a:t> </a:t>
            </a:r>
            <a:r>
              <a:rPr lang="ru-RU" sz="2800" b="1" i="1" dirty="0" err="1">
                <a:solidFill>
                  <a:srgbClr val="10087A"/>
                </a:solidFill>
                <a:latin typeface="Times New Roman"/>
                <a:ea typeface="Times New Roman"/>
              </a:rPr>
              <a:t>mustahkam</a:t>
            </a:r>
            <a:r>
              <a:rPr lang="ru-RU" sz="2800" b="1" i="1" dirty="0">
                <a:solidFill>
                  <a:srgbClr val="10087A"/>
                </a:solidFill>
                <a:latin typeface="Times New Roman"/>
                <a:ea typeface="Times New Roman"/>
              </a:rPr>
              <a:t> </a:t>
            </a:r>
            <a:r>
              <a:rPr lang="ru-RU" sz="2800" b="1" i="1" dirty="0" err="1">
                <a:solidFill>
                  <a:srgbClr val="10087A"/>
                </a:solidFill>
                <a:latin typeface="Times New Roman"/>
                <a:ea typeface="Times New Roman"/>
              </a:rPr>
              <a:t>istehkom</a:t>
            </a:r>
            <a:r>
              <a:rPr lang="ru-RU" sz="2800" b="1" i="1" dirty="0">
                <a:solidFill>
                  <a:srgbClr val="10087A"/>
                </a:solidFill>
                <a:latin typeface="Times New Roman"/>
                <a:ea typeface="Times New Roman"/>
              </a:rPr>
              <a:t> </a:t>
            </a:r>
            <a:r>
              <a:rPr lang="ru-RU" sz="2800" dirty="0" err="1">
                <a:latin typeface="Times New Roman"/>
                <a:ea typeface="Times New Roman"/>
              </a:rPr>
              <a:t>sifatida</a:t>
            </a:r>
            <a:r>
              <a:rPr lang="ru-RU" sz="2800" dirty="0">
                <a:latin typeface="Times New Roman"/>
                <a:ea typeface="Times New Roman"/>
              </a:rPr>
              <a:t> </a:t>
            </a:r>
            <a:r>
              <a:rPr lang="ru-RU" sz="2800" dirty="0" err="1">
                <a:latin typeface="Times New Roman"/>
                <a:ea typeface="Times New Roman"/>
              </a:rPr>
              <a:t>paydo</a:t>
            </a:r>
            <a:r>
              <a:rPr lang="ru-RU" sz="2800" dirty="0">
                <a:latin typeface="Times New Roman"/>
                <a:ea typeface="Times New Roman"/>
              </a:rPr>
              <a:t> </a:t>
            </a:r>
            <a:r>
              <a:rPr lang="ru-RU" sz="2800" dirty="0" err="1">
                <a:latin typeface="Times New Roman"/>
                <a:ea typeface="Times New Roman"/>
              </a:rPr>
              <a:t>bo‘lgan</a:t>
            </a:r>
            <a:r>
              <a:rPr lang="ru-RU" sz="2800" dirty="0">
                <a:latin typeface="Times New Roman"/>
                <a:ea typeface="Times New Roman"/>
              </a:rPr>
              <a:t>. </a:t>
            </a:r>
            <a:r>
              <a:rPr lang="ru-RU" sz="2800" dirty="0" err="1">
                <a:latin typeface="Times New Roman"/>
                <a:ea typeface="Times New Roman"/>
              </a:rPr>
              <a:t>O‘troq</a:t>
            </a:r>
            <a:r>
              <a:rPr lang="ru-RU" sz="2800" dirty="0">
                <a:latin typeface="Times New Roman"/>
                <a:ea typeface="Times New Roman"/>
              </a:rPr>
              <a:t> </a:t>
            </a:r>
            <a:r>
              <a:rPr lang="ru-RU" sz="2800" dirty="0" err="1">
                <a:latin typeface="Times New Roman"/>
                <a:ea typeface="Times New Roman"/>
              </a:rPr>
              <a:t>dehqonchilik</a:t>
            </a:r>
            <a:r>
              <a:rPr lang="ru-RU" sz="2800" dirty="0">
                <a:latin typeface="Times New Roman"/>
                <a:ea typeface="Times New Roman"/>
              </a:rPr>
              <a:t> </a:t>
            </a:r>
            <a:r>
              <a:rPr lang="ru-RU" sz="2800" dirty="0" err="1">
                <a:latin typeface="Times New Roman"/>
                <a:ea typeface="Times New Roman"/>
              </a:rPr>
              <a:t>jamoalari</a:t>
            </a:r>
            <a:r>
              <a:rPr lang="ru-RU" sz="2800" dirty="0">
                <a:latin typeface="Times New Roman"/>
                <a:ea typeface="Times New Roman"/>
              </a:rPr>
              <a:t> </a:t>
            </a:r>
            <a:r>
              <a:rPr lang="ru-RU" sz="2800" dirty="0" err="1">
                <a:latin typeface="Times New Roman"/>
                <a:ea typeface="Times New Roman"/>
              </a:rPr>
              <a:t>chegaralarining</a:t>
            </a:r>
            <a:r>
              <a:rPr lang="ru-RU" sz="2800" dirty="0">
                <a:latin typeface="Times New Roman"/>
                <a:ea typeface="Times New Roman"/>
              </a:rPr>
              <a:t> </a:t>
            </a:r>
            <a:r>
              <a:rPr lang="ru-RU" sz="2800" dirty="0" err="1">
                <a:latin typeface="Times New Roman"/>
                <a:ea typeface="Times New Roman"/>
              </a:rPr>
              <a:t>kengayishi</a:t>
            </a:r>
            <a:r>
              <a:rPr lang="ru-RU" sz="2800" dirty="0">
                <a:latin typeface="Times New Roman"/>
                <a:ea typeface="Times New Roman"/>
              </a:rPr>
              <a:t> </a:t>
            </a:r>
            <a:r>
              <a:rPr lang="ru-RU" sz="2800" dirty="0" err="1">
                <a:latin typeface="Times New Roman"/>
                <a:ea typeface="Times New Roman"/>
              </a:rPr>
              <a:t>munosabati</a:t>
            </a:r>
            <a:r>
              <a:rPr lang="ru-RU" sz="2800" dirty="0">
                <a:latin typeface="Times New Roman"/>
                <a:ea typeface="Times New Roman"/>
              </a:rPr>
              <a:t> </a:t>
            </a:r>
            <a:r>
              <a:rPr lang="ru-RU" sz="2800" dirty="0" err="1">
                <a:latin typeface="Times New Roman"/>
                <a:ea typeface="Times New Roman"/>
              </a:rPr>
              <a:t>bilan</a:t>
            </a:r>
            <a:r>
              <a:rPr lang="ru-RU" sz="2800" dirty="0">
                <a:latin typeface="Times New Roman"/>
                <a:ea typeface="Times New Roman"/>
              </a:rPr>
              <a:t> </a:t>
            </a:r>
            <a:r>
              <a:rPr lang="ru-RU" sz="2800" dirty="0" err="1">
                <a:latin typeface="Times New Roman"/>
                <a:ea typeface="Times New Roman"/>
              </a:rPr>
              <a:t>Sopollitepa</a:t>
            </a:r>
            <a:r>
              <a:rPr lang="ru-RU" sz="2800" dirty="0">
                <a:latin typeface="Times New Roman"/>
                <a:ea typeface="Times New Roman"/>
              </a:rPr>
              <a:t> </a:t>
            </a:r>
            <a:r>
              <a:rPr lang="ru-RU" sz="2800" dirty="0" err="1">
                <a:latin typeface="Times New Roman"/>
                <a:ea typeface="Times New Roman"/>
              </a:rPr>
              <a:t>o‘zining</a:t>
            </a:r>
            <a:r>
              <a:rPr lang="ru-RU" sz="2800" dirty="0">
                <a:latin typeface="Times New Roman"/>
                <a:ea typeface="Times New Roman"/>
              </a:rPr>
              <a:t> </a:t>
            </a:r>
            <a:r>
              <a:rPr lang="ru-RU" sz="2800" dirty="0" err="1">
                <a:latin typeface="Times New Roman"/>
                <a:ea typeface="Times New Roman"/>
              </a:rPr>
              <a:t>ilgarigi</a:t>
            </a:r>
            <a:r>
              <a:rPr lang="ru-RU" sz="2800" dirty="0">
                <a:latin typeface="Times New Roman"/>
                <a:ea typeface="Times New Roman"/>
              </a:rPr>
              <a:t> </a:t>
            </a:r>
            <a:r>
              <a:rPr lang="ru-RU" sz="2800" dirty="0" err="1">
                <a:latin typeface="Times New Roman"/>
                <a:ea typeface="Times New Roman"/>
              </a:rPr>
              <a:t>ahamiyatini</a:t>
            </a:r>
            <a:r>
              <a:rPr lang="ru-RU" sz="2800" dirty="0">
                <a:latin typeface="Times New Roman"/>
                <a:ea typeface="Times New Roman"/>
              </a:rPr>
              <a:t> </a:t>
            </a:r>
            <a:r>
              <a:rPr lang="ru-RU" sz="2800" dirty="0" err="1">
                <a:latin typeface="Times New Roman"/>
                <a:ea typeface="Times New Roman"/>
              </a:rPr>
              <a:t>yo‘qota</a:t>
            </a:r>
            <a:r>
              <a:rPr lang="ru-RU" sz="2800" dirty="0">
                <a:latin typeface="Times New Roman"/>
                <a:ea typeface="Times New Roman"/>
              </a:rPr>
              <a:t> </a:t>
            </a:r>
            <a:r>
              <a:rPr lang="ru-RU" sz="2800" dirty="0" err="1">
                <a:latin typeface="Times New Roman"/>
                <a:ea typeface="Times New Roman"/>
              </a:rPr>
              <a:t>boshlaydi</a:t>
            </a:r>
            <a:r>
              <a:rPr lang="ru-RU" sz="2800" dirty="0">
                <a:latin typeface="Times New Roman"/>
                <a:ea typeface="Times New Roman"/>
              </a:rPr>
              <a:t>. </a:t>
            </a:r>
            <a:r>
              <a:rPr lang="ru-RU" sz="2800" dirty="0" err="1">
                <a:latin typeface="Times New Roman"/>
                <a:ea typeface="Times New Roman"/>
              </a:rPr>
              <a:t>Asosiy</a:t>
            </a:r>
            <a:r>
              <a:rPr lang="ru-RU" sz="2800" dirty="0">
                <a:latin typeface="Times New Roman"/>
                <a:ea typeface="Times New Roman"/>
              </a:rPr>
              <a:t> </a:t>
            </a:r>
            <a:r>
              <a:rPr lang="ru-RU" sz="2800" dirty="0" err="1">
                <a:latin typeface="Times New Roman"/>
                <a:ea typeface="Times New Roman"/>
              </a:rPr>
              <a:t>markaz</a:t>
            </a:r>
            <a:r>
              <a:rPr lang="ru-RU" sz="2800" dirty="0">
                <a:latin typeface="Times New Roman"/>
                <a:ea typeface="Times New Roman"/>
              </a:rPr>
              <a:t> </a:t>
            </a:r>
            <a:r>
              <a:rPr lang="ru-RU" sz="2800" dirty="0" err="1">
                <a:latin typeface="Times New Roman"/>
                <a:ea typeface="Times New Roman"/>
              </a:rPr>
              <a:t>vazifasi</a:t>
            </a:r>
            <a:r>
              <a:rPr lang="ru-RU" sz="2800" dirty="0">
                <a:latin typeface="Times New Roman"/>
                <a:ea typeface="Times New Roman"/>
              </a:rPr>
              <a:t> </a:t>
            </a:r>
            <a:r>
              <a:rPr lang="ru-RU" sz="2800" dirty="0" err="1">
                <a:latin typeface="Times New Roman"/>
                <a:ea typeface="Times New Roman"/>
              </a:rPr>
              <a:t>esa</a:t>
            </a:r>
            <a:r>
              <a:rPr lang="ru-RU" sz="2800" dirty="0">
                <a:latin typeface="Times New Roman"/>
                <a:ea typeface="Times New Roman"/>
              </a:rPr>
              <a:t>, </a:t>
            </a:r>
            <a:r>
              <a:rPr lang="ru-RU" sz="2800" b="1" dirty="0" err="1">
                <a:latin typeface="Times New Roman"/>
                <a:ea typeface="Times New Roman"/>
              </a:rPr>
              <a:t>tog</a:t>
            </a:r>
            <a:r>
              <a:rPr lang="ru-RU" sz="2800" b="1" dirty="0">
                <a:latin typeface="Times New Roman"/>
                <a:ea typeface="Times New Roman"/>
              </a:rPr>
              <a:t>‘ </a:t>
            </a:r>
            <a:r>
              <a:rPr lang="ru-RU" sz="2800" b="1" dirty="0" err="1">
                <a:latin typeface="Times New Roman"/>
                <a:ea typeface="Times New Roman"/>
              </a:rPr>
              <a:t>darasidan</a:t>
            </a:r>
            <a:r>
              <a:rPr lang="ru-RU" sz="2800" b="1" dirty="0">
                <a:latin typeface="Times New Roman"/>
                <a:ea typeface="Times New Roman"/>
              </a:rPr>
              <a:t> </a:t>
            </a:r>
            <a:r>
              <a:rPr lang="ru-RU" sz="2800" b="1" dirty="0" err="1">
                <a:latin typeface="Times New Roman"/>
                <a:ea typeface="Times New Roman"/>
              </a:rPr>
              <a:t>chiquvchi</a:t>
            </a:r>
            <a:r>
              <a:rPr lang="ru-RU" sz="2800" b="1" dirty="0">
                <a:latin typeface="Times New Roman"/>
                <a:ea typeface="Times New Roman"/>
              </a:rPr>
              <a:t> </a:t>
            </a:r>
            <a:r>
              <a:rPr lang="ru-RU" sz="2800" b="1" dirty="0" err="1">
                <a:latin typeface="Times New Roman"/>
                <a:ea typeface="Times New Roman"/>
              </a:rPr>
              <a:t>yo‘l</a:t>
            </a:r>
            <a:r>
              <a:rPr lang="ru-RU" sz="2800" b="1" dirty="0">
                <a:latin typeface="Times New Roman"/>
                <a:ea typeface="Times New Roman"/>
              </a:rPr>
              <a:t> </a:t>
            </a:r>
            <a:r>
              <a:rPr lang="ru-RU" sz="2800" b="1" dirty="0" err="1">
                <a:latin typeface="Times New Roman"/>
                <a:ea typeface="Times New Roman"/>
              </a:rPr>
              <a:t>ustidagi</a:t>
            </a:r>
            <a:r>
              <a:rPr lang="ru-RU" sz="2800" b="1" dirty="0">
                <a:latin typeface="Times New Roman"/>
                <a:ea typeface="Times New Roman"/>
              </a:rPr>
              <a:t> </a:t>
            </a:r>
            <a:r>
              <a:rPr lang="ru-RU" sz="2800" dirty="0" err="1">
                <a:latin typeface="Times New Roman"/>
                <a:ea typeface="Times New Roman"/>
              </a:rPr>
              <a:t>yirik</a:t>
            </a:r>
            <a:r>
              <a:rPr lang="ru-RU" sz="2800" dirty="0">
                <a:latin typeface="Times New Roman"/>
                <a:ea typeface="Times New Roman"/>
              </a:rPr>
              <a:t> </a:t>
            </a:r>
            <a:r>
              <a:rPr lang="ru-RU" sz="2800" dirty="0" err="1">
                <a:latin typeface="Times New Roman"/>
                <a:ea typeface="Times New Roman"/>
              </a:rPr>
              <a:t>markaz</a:t>
            </a:r>
            <a:r>
              <a:rPr lang="ru-RU" sz="2800" dirty="0">
                <a:latin typeface="Times New Roman"/>
                <a:ea typeface="Times New Roman"/>
              </a:rPr>
              <a:t> </a:t>
            </a:r>
            <a:r>
              <a:rPr lang="ru-RU" sz="2800" dirty="0" err="1">
                <a:latin typeface="Times New Roman"/>
                <a:ea typeface="Times New Roman"/>
              </a:rPr>
              <a:t>hozirgi</a:t>
            </a:r>
            <a:r>
              <a:rPr lang="ru-RU" sz="2800" dirty="0">
                <a:latin typeface="Times New Roman"/>
                <a:ea typeface="Times New Roman"/>
              </a:rPr>
              <a:t> </a:t>
            </a:r>
            <a:r>
              <a:rPr lang="ru-RU" sz="2800" dirty="0" err="1">
                <a:latin typeface="Times New Roman"/>
                <a:ea typeface="Times New Roman"/>
              </a:rPr>
              <a:t>Sherobod</a:t>
            </a:r>
            <a:r>
              <a:rPr lang="ru-RU" sz="2800" dirty="0">
                <a:latin typeface="Times New Roman"/>
                <a:ea typeface="Times New Roman"/>
              </a:rPr>
              <a:t> </a:t>
            </a:r>
            <a:r>
              <a:rPr lang="ru-RU" sz="2800" dirty="0" err="1">
                <a:latin typeface="Times New Roman"/>
                <a:ea typeface="Times New Roman"/>
              </a:rPr>
              <a:t>yaqinida</a:t>
            </a:r>
            <a:r>
              <a:rPr lang="ru-RU" sz="2800" dirty="0">
                <a:latin typeface="Times New Roman"/>
                <a:ea typeface="Times New Roman"/>
              </a:rPr>
              <a:t> </a:t>
            </a:r>
            <a:r>
              <a:rPr lang="ru-RU" sz="2800" dirty="0" err="1">
                <a:latin typeface="Times New Roman"/>
                <a:ea typeface="Times New Roman"/>
              </a:rPr>
              <a:t>joylashgan</a:t>
            </a:r>
            <a:r>
              <a:rPr lang="ru-RU" sz="2800" dirty="0">
                <a:latin typeface="Times New Roman"/>
                <a:ea typeface="Times New Roman"/>
              </a:rPr>
              <a:t> </a:t>
            </a:r>
            <a:r>
              <a:rPr lang="ru-RU" sz="2800" b="1" dirty="0" err="1">
                <a:solidFill>
                  <a:srgbClr val="10087A"/>
                </a:solidFill>
                <a:latin typeface="Times New Roman"/>
                <a:ea typeface="Times New Roman"/>
              </a:rPr>
              <a:t>Jarqo‘tonga</a:t>
            </a:r>
            <a:r>
              <a:rPr lang="ru-RU" sz="2800" dirty="0">
                <a:latin typeface="Times New Roman"/>
                <a:ea typeface="Times New Roman"/>
              </a:rPr>
              <a:t> </a:t>
            </a:r>
            <a:r>
              <a:rPr lang="ru-RU" sz="2800" dirty="0" err="1">
                <a:latin typeface="Times New Roman"/>
                <a:ea typeface="Times New Roman"/>
              </a:rPr>
              <a:t>o‘tadi</a:t>
            </a:r>
            <a:r>
              <a:rPr lang="ru-RU" sz="2800" dirty="0">
                <a:latin typeface="Times New Roman"/>
                <a:ea typeface="Times New Roman"/>
              </a:rPr>
              <a:t>.</a:t>
            </a:r>
            <a:endParaRPr lang="ru-RU" sz="2800" dirty="0">
              <a:effectLst/>
              <a:latin typeface="Times New Roman"/>
              <a:ea typeface="Times New Roman"/>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u="sng" dirty="0" err="1" smtClean="0">
                <a:solidFill>
                  <a:schemeClr val="tx2">
                    <a:lumMod val="50000"/>
                  </a:schemeClr>
                </a:solidFill>
                <a:latin typeface="Times New Roman" pitchFamily="18" charset="0"/>
                <a:cs typeface="Times New Roman" pitchFamily="18" charset="0"/>
              </a:rPr>
              <a:t>Jarqo’ton</a:t>
            </a:r>
            <a:r>
              <a:rPr lang="en-US" sz="3200" b="1" u="sng" dirty="0" smtClean="0">
                <a:solidFill>
                  <a:schemeClr val="tx2">
                    <a:lumMod val="50000"/>
                  </a:schemeClr>
                </a:solidFill>
                <a:latin typeface="Times New Roman" pitchFamily="18" charset="0"/>
                <a:cs typeface="Times New Roman" pitchFamily="18" charset="0"/>
              </a:rPr>
              <a:t> </a:t>
            </a:r>
            <a:r>
              <a:rPr lang="en-US" sz="3200" b="1" u="sng" dirty="0" err="1" smtClean="0">
                <a:solidFill>
                  <a:schemeClr val="tx2">
                    <a:lumMod val="50000"/>
                  </a:schemeClr>
                </a:solidFill>
                <a:latin typeface="Times New Roman" pitchFamily="18" charset="0"/>
                <a:cs typeface="Times New Roman" pitchFamily="18" charset="0"/>
              </a:rPr>
              <a:t>manzilgohi</a:t>
            </a:r>
            <a:endParaRPr lang="ru-RU" sz="3200" b="1" u="sng" dirty="0">
              <a:solidFill>
                <a:schemeClr val="tx2">
                  <a:lumMod val="50000"/>
                </a:schemeClr>
              </a:solidFill>
              <a:latin typeface="Times New Roman" pitchFamily="18" charset="0"/>
              <a:cs typeface="Times New Roman" pitchFamily="18" charset="0"/>
            </a:endParaRPr>
          </a:p>
        </p:txBody>
      </p:sp>
      <p:sp>
        <p:nvSpPr>
          <p:cNvPr id="4" name="Скругленный прямоугольник 3"/>
          <p:cNvSpPr/>
          <p:nvPr/>
        </p:nvSpPr>
        <p:spPr>
          <a:xfrm>
            <a:off x="165069" y="1075634"/>
            <a:ext cx="8640960" cy="5472608"/>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hangingPunct="1">
              <a:defRPr/>
            </a:pP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Jarqo‘ton</a:t>
            </a:r>
            <a:r>
              <a:rPr lang="en-US" sz="2800" dirty="0" smtClean="0">
                <a:latin typeface="Times New Roman" pitchFamily="18" charset="0"/>
                <a:cs typeface="Times New Roman" pitchFamily="18" charset="0"/>
              </a:rPr>
              <a:t> </a:t>
            </a:r>
            <a:r>
              <a:rPr lang="en-US" sz="2800" dirty="0" err="1">
                <a:latin typeface="Times New Roman" pitchFamily="18" charset="0"/>
                <a:cs typeface="Times New Roman" pitchFamily="18" charset="0"/>
              </a:rPr>
              <a:t>yodgorligi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sopollitepaliklar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asos</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solgan</a:t>
            </a:r>
            <a:r>
              <a:rPr lang="en-US" sz="2800" dirty="0">
                <a:latin typeface="Times New Roman" pitchFamily="18" charset="0"/>
                <a:cs typeface="Times New Roman" pitchFamily="18" charset="0"/>
              </a:rPr>
              <a:t> ilk </a:t>
            </a:r>
            <a:r>
              <a:rPr lang="en-US" sz="2800" dirty="0" err="1">
                <a:latin typeface="Times New Roman" pitchFamily="18" charset="0"/>
                <a:cs typeface="Times New Roman" pitchFamily="18" charset="0"/>
              </a:rPr>
              <a:t>shahar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hisoblanadi</a:t>
            </a:r>
            <a:r>
              <a:rPr lang="en-US" sz="2800" dirty="0">
                <a:latin typeface="Times New Roman" pitchFamily="18" charset="0"/>
                <a:cs typeface="Times New Roman" pitchFamily="18" charset="0"/>
              </a:rPr>
              <a:t>. U </a:t>
            </a:r>
            <a:r>
              <a:rPr lang="en-US" sz="2800" b="1" dirty="0" err="1">
                <a:latin typeface="Times New Roman" pitchFamily="18" charset="0"/>
                <a:cs typeface="Times New Roman" pitchFamily="18" charset="0"/>
              </a:rPr>
              <a:t>Bo‘stonsoy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xududida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bo‘lib</a:t>
            </a:r>
            <a:r>
              <a:rPr lang="en-US" sz="2800" dirty="0">
                <a:latin typeface="Times New Roman" pitchFamily="18" charset="0"/>
                <a:cs typeface="Times New Roman" pitchFamily="18" charset="0"/>
              </a:rPr>
              <a:t>, </a:t>
            </a:r>
            <a:r>
              <a:rPr lang="en-US" sz="2800" b="1" dirty="0">
                <a:solidFill>
                  <a:srgbClr val="10087A"/>
                </a:solidFill>
                <a:latin typeface="Times New Roman" pitchFamily="18" charset="0"/>
                <a:cs typeface="Times New Roman" pitchFamily="18" charset="0"/>
              </a:rPr>
              <a:t>100 </a:t>
            </a:r>
            <a:r>
              <a:rPr lang="en-US" sz="2800" b="1" dirty="0" err="1">
                <a:solidFill>
                  <a:srgbClr val="10087A"/>
                </a:solidFill>
                <a:latin typeface="Times New Roman" pitchFamily="18" charset="0"/>
                <a:cs typeface="Times New Roman" pitchFamily="18" charset="0"/>
              </a:rPr>
              <a:t>gektar</a:t>
            </a:r>
            <a:r>
              <a:rPr lang="en-US" sz="2800" b="1" dirty="0">
                <a:solidFill>
                  <a:srgbClr val="10087A"/>
                </a:solidFill>
                <a:latin typeface="Times New Roman" pitchFamily="18" charset="0"/>
                <a:cs typeface="Times New Roman" pitchFamily="18" charset="0"/>
              </a:rPr>
              <a:t> </a:t>
            </a:r>
            <a:r>
              <a:rPr lang="en-US" sz="2800" dirty="0" err="1">
                <a:latin typeface="Times New Roman" pitchFamily="18" charset="0"/>
                <a:cs typeface="Times New Roman" pitchFamily="18" charset="0"/>
              </a:rPr>
              <a:t>maydonni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egallagan</a:t>
            </a:r>
            <a:r>
              <a:rPr lang="en-US" sz="2800" dirty="0">
                <a:latin typeface="Times New Roman" pitchFamily="18" charset="0"/>
                <a:cs typeface="Times New Roman" pitchFamily="18" charset="0"/>
              </a:rPr>
              <a:t>.  Bu </a:t>
            </a:r>
            <a:r>
              <a:rPr lang="en-US" sz="2800" dirty="0" err="1">
                <a:latin typeface="Times New Roman" pitchFamily="18" charset="0"/>
                <a:cs typeface="Times New Roman" pitchFamily="18" charset="0"/>
              </a:rPr>
              <a:t>yerning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aholisi</a:t>
            </a:r>
            <a:r>
              <a:rPr lang="en-US" sz="2800" dirty="0">
                <a:latin typeface="Times New Roman" pitchFamily="18" charset="0"/>
                <a:cs typeface="Times New Roman" pitchFamily="18" charset="0"/>
              </a:rPr>
              <a:t> ham </a:t>
            </a:r>
            <a:r>
              <a:rPr lang="en-US" sz="2800" dirty="0" err="1">
                <a:latin typeface="Times New Roman" pitchFamily="18" charset="0"/>
                <a:cs typeface="Times New Roman" pitchFamily="18" charset="0"/>
              </a:rPr>
              <a:t>dehqonchilik</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bilan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shug‘ullanib</a:t>
            </a:r>
            <a:r>
              <a:rPr lang="en-US" sz="2800" dirty="0">
                <a:latin typeface="Times New Roman" pitchFamily="18" charset="0"/>
                <a:cs typeface="Times New Roman" pitchFamily="18" charset="0"/>
              </a:rPr>
              <a:t>, </a:t>
            </a:r>
            <a:r>
              <a:rPr lang="en-US" sz="2800" b="1" dirty="0">
                <a:solidFill>
                  <a:srgbClr val="10087A"/>
                </a:solidFill>
                <a:latin typeface="Times New Roman" pitchFamily="18" charset="0"/>
                <a:cs typeface="Times New Roman" pitchFamily="18" charset="0"/>
              </a:rPr>
              <a:t>500 </a:t>
            </a:r>
            <a:r>
              <a:rPr lang="en-US" sz="2800" b="1" dirty="0" err="1">
                <a:solidFill>
                  <a:srgbClr val="10087A"/>
                </a:solidFill>
                <a:latin typeface="Times New Roman" pitchFamily="18" charset="0"/>
                <a:cs typeface="Times New Roman" pitchFamily="18" charset="0"/>
              </a:rPr>
              <a:t>yilcha</a:t>
            </a:r>
            <a:r>
              <a:rPr lang="en-US" sz="2800" b="1" dirty="0">
                <a:solidFill>
                  <a:srgbClr val="10087A"/>
                </a:solidFill>
                <a:latin typeface="Times New Roman" pitchFamily="18" charset="0"/>
                <a:cs typeface="Times New Roman" pitchFamily="18" charset="0"/>
              </a:rPr>
              <a:t> </a:t>
            </a:r>
            <a:r>
              <a:rPr lang="en-US" sz="2800" dirty="0" err="1">
                <a:latin typeface="Times New Roman" pitchFamily="18" charset="0"/>
                <a:cs typeface="Times New Roman" pitchFamily="18" charset="0"/>
              </a:rPr>
              <a:t>shu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yerda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yashaganlar</a:t>
            </a:r>
            <a:r>
              <a:rPr lang="en-US" sz="2800" dirty="0">
                <a:latin typeface="Times New Roman" pitchFamily="18" charset="0"/>
                <a:cs typeface="Times New Roman" pitchFamily="18" charset="0"/>
              </a:rPr>
              <a:t>. </a:t>
            </a:r>
          </a:p>
          <a:p>
            <a:pPr algn="just" eaLnBrk="1" hangingPunct="1">
              <a:defRPr/>
            </a:pPr>
            <a:r>
              <a:rPr lang="en-US" sz="2800"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Jarqo‘ton</a:t>
            </a:r>
            <a:r>
              <a:rPr lang="en-US" sz="2800" b="1" dirty="0" smtClean="0">
                <a:latin typeface="Times New Roman" pitchFamily="18" charset="0"/>
                <a:cs typeface="Times New Roman" pitchFamily="18" charset="0"/>
              </a:rPr>
              <a:t> </a:t>
            </a:r>
            <a:r>
              <a:rPr lang="en-US" sz="2800" b="1" dirty="0" err="1">
                <a:solidFill>
                  <a:srgbClr val="10087A"/>
                </a:solidFill>
                <a:latin typeface="Times New Roman" pitchFamily="18" charset="0"/>
                <a:cs typeface="Times New Roman" pitchFamily="18" charset="0"/>
              </a:rPr>
              <a:t>uch</a:t>
            </a:r>
            <a:r>
              <a:rPr lang="en-US" sz="2800" b="1" dirty="0">
                <a:solidFill>
                  <a:srgbClr val="10087A"/>
                </a:solidFill>
                <a:latin typeface="Times New Roman" pitchFamily="18" charset="0"/>
                <a:cs typeface="Times New Roman" pitchFamily="18" charset="0"/>
              </a:rPr>
              <a:t> </a:t>
            </a:r>
            <a:r>
              <a:rPr lang="en-US" sz="2800" b="1" dirty="0" err="1">
                <a:solidFill>
                  <a:srgbClr val="10087A"/>
                </a:solidFill>
                <a:latin typeface="Times New Roman" pitchFamily="18" charset="0"/>
                <a:cs typeface="Times New Roman" pitchFamily="18" charset="0"/>
              </a:rPr>
              <a:t>qismdan</a:t>
            </a:r>
            <a:r>
              <a:rPr lang="en-US" sz="2800" b="1" dirty="0">
                <a:solidFill>
                  <a:srgbClr val="10087A"/>
                </a:solidFill>
                <a:latin typeface="Times New Roman" pitchFamily="18" charset="0"/>
                <a:cs typeface="Times New Roman" pitchFamily="18" charset="0"/>
              </a:rPr>
              <a:t> </a:t>
            </a:r>
            <a:r>
              <a:rPr lang="en-US" sz="2800" dirty="0" err="1">
                <a:latin typeface="Times New Roman" pitchFamily="18" charset="0"/>
                <a:cs typeface="Times New Roman" pitchFamily="18" charset="0"/>
              </a:rPr>
              <a:t>iborat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bo‘lib</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uning</a:t>
            </a:r>
            <a:r>
              <a:rPr lang="en-US" sz="2800" dirty="0">
                <a:latin typeface="Times New Roman" pitchFamily="18" charset="0"/>
                <a:cs typeface="Times New Roman" pitchFamily="18" charset="0"/>
              </a:rPr>
              <a:t> </a:t>
            </a:r>
            <a:r>
              <a:rPr lang="en-US" sz="2800" b="1" dirty="0" err="1">
                <a:latin typeface="Times New Roman" pitchFamily="18" charset="0"/>
                <a:cs typeface="Times New Roman" pitchFamily="18" charset="0"/>
              </a:rPr>
              <a:t>arki</a:t>
            </a:r>
            <a:r>
              <a:rPr lang="en-US" sz="2800" b="1" dirty="0">
                <a:latin typeface="Times New Roman" pitchFamily="18" charset="0"/>
                <a:cs typeface="Times New Roman" pitchFamily="18" charset="0"/>
              </a:rPr>
              <a:t> </a:t>
            </a:r>
            <a:r>
              <a:rPr lang="en-US" sz="2800" b="1" dirty="0" smtClean="0">
                <a:solidFill>
                  <a:srgbClr val="10087A"/>
                </a:solidFill>
                <a:latin typeface="Times New Roman" pitchFamily="18" charset="0"/>
                <a:cs typeface="Times New Roman" pitchFamily="18" charset="0"/>
              </a:rPr>
              <a:t>3 </a:t>
            </a:r>
            <a:r>
              <a:rPr lang="en-US" sz="2800" b="1" dirty="0" err="1" smtClean="0">
                <a:solidFill>
                  <a:srgbClr val="10087A"/>
                </a:solidFill>
                <a:latin typeface="Times New Roman" pitchFamily="18" charset="0"/>
                <a:cs typeface="Times New Roman" pitchFamily="18" charset="0"/>
              </a:rPr>
              <a:t>gektar</a:t>
            </a:r>
            <a:r>
              <a:rPr lang="en-US" sz="2800" dirty="0" smtClean="0">
                <a:solidFill>
                  <a:srgbClr val="10087A"/>
                </a:solidFill>
                <a:latin typeface="Times New Roman" pitchFamily="18" charset="0"/>
                <a:cs typeface="Times New Roman" pitchFamily="18" charset="0"/>
              </a:rPr>
              <a:t> </a:t>
            </a:r>
            <a:r>
              <a:rPr lang="en-US" sz="2800" dirty="0" err="1">
                <a:latin typeface="Times New Roman" pitchFamily="18" charset="0"/>
                <a:cs typeface="Times New Roman" pitchFamily="18" charset="0"/>
              </a:rPr>
              <a:t>maydonni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egallagan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atrofi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mudofaa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devorlari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bilan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o‘ralgan</a:t>
            </a:r>
            <a:r>
              <a:rPr lang="en-US" sz="2800" dirty="0">
                <a:latin typeface="Times New Roman" pitchFamily="18" charset="0"/>
                <a:cs typeface="Times New Roman" pitchFamily="18" charset="0"/>
              </a:rPr>
              <a:t>.  U </a:t>
            </a:r>
            <a:r>
              <a:rPr lang="en-US" sz="2800" dirty="0" err="1">
                <a:latin typeface="Times New Roman" pitchFamily="18" charset="0"/>
                <a:cs typeface="Times New Roman" pitchFamily="18" charset="0"/>
              </a:rPr>
              <a:t>yerda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hukmdorning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qarorgohi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joylashgan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Mudofaa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devori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somon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qo‘shilgan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xom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g‘ishtdan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ishlangan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Devor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qalinligi</a:t>
            </a: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3 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balandligi</a:t>
            </a:r>
            <a:r>
              <a:rPr lang="en-US" sz="2800"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5–6 m</a:t>
            </a:r>
            <a:r>
              <a:rPr lang="en-US" sz="2800" dirty="0" smtClean="0">
                <a:latin typeface="Times New Roman" pitchFamily="18" charset="0"/>
                <a:cs typeface="Times New Roman" pitchFamily="18" charset="0"/>
              </a:rPr>
              <a:t> </a:t>
            </a:r>
            <a:r>
              <a:rPr lang="en-US" sz="2800" dirty="0" err="1">
                <a:latin typeface="Times New Roman" pitchFamily="18" charset="0"/>
                <a:cs typeface="Times New Roman" pitchFamily="18" charset="0"/>
              </a:rPr>
              <a:t>bo‘lgan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Devor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kvadrat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shaklidagi</a:t>
            </a:r>
            <a:r>
              <a:rPr lang="en-US" sz="2800" dirty="0">
                <a:latin typeface="Times New Roman" pitchFamily="18" charset="0"/>
                <a:cs typeface="Times New Roman" pitchFamily="18" charset="0"/>
              </a:rPr>
              <a:t> </a:t>
            </a:r>
            <a:r>
              <a:rPr lang="en-US" sz="2800" b="1" dirty="0" err="1">
                <a:latin typeface="Times New Roman" pitchFamily="18" charset="0"/>
                <a:cs typeface="Times New Roman" pitchFamily="18" charset="0"/>
              </a:rPr>
              <a:t>burjlar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bilan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mustahkamlangan</a:t>
            </a:r>
            <a:r>
              <a:rPr lang="en-US" sz="2800" dirty="0">
                <a:latin typeface="Times New Roman" pitchFamily="18" charset="0"/>
                <a:cs typeface="Times New Roman" pitchFamily="18" charset="0"/>
              </a:rPr>
              <a:t>. </a:t>
            </a:r>
            <a:endParaRPr lang="ru-RU" sz="2800" b="1" i="1" u="sng" dirty="0">
              <a:solidFill>
                <a:srgbClr val="0070C0"/>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28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u="sng" dirty="0" err="1" smtClean="0">
                <a:solidFill>
                  <a:schemeClr val="tx2">
                    <a:lumMod val="50000"/>
                  </a:schemeClr>
                </a:solidFill>
                <a:latin typeface="Times New Roman" pitchFamily="18" charset="0"/>
                <a:cs typeface="Times New Roman" pitchFamily="18" charset="0"/>
              </a:rPr>
              <a:t>Jarqo’ton</a:t>
            </a:r>
            <a:r>
              <a:rPr lang="en-US" sz="3200" b="1" u="sng" dirty="0" smtClean="0">
                <a:solidFill>
                  <a:schemeClr val="tx2">
                    <a:lumMod val="50000"/>
                  </a:schemeClr>
                </a:solidFill>
                <a:latin typeface="Times New Roman" pitchFamily="18" charset="0"/>
                <a:cs typeface="Times New Roman" pitchFamily="18" charset="0"/>
              </a:rPr>
              <a:t> </a:t>
            </a:r>
            <a:r>
              <a:rPr lang="en-US" sz="3200" b="1" u="sng" dirty="0" err="1" smtClean="0">
                <a:solidFill>
                  <a:schemeClr val="tx2">
                    <a:lumMod val="50000"/>
                  </a:schemeClr>
                </a:solidFill>
                <a:latin typeface="Times New Roman" pitchFamily="18" charset="0"/>
                <a:cs typeface="Times New Roman" pitchFamily="18" charset="0"/>
              </a:rPr>
              <a:t>arki</a:t>
            </a:r>
            <a:endParaRPr lang="ru-RU" sz="3200" b="1" u="sng" dirty="0">
              <a:solidFill>
                <a:schemeClr val="tx2">
                  <a:lumMod val="50000"/>
                </a:schemeClr>
              </a:solidFill>
              <a:latin typeface="Times New Roman" pitchFamily="18" charset="0"/>
              <a:cs typeface="Times New Roman" pitchFamily="18" charset="0"/>
            </a:endParaRPr>
          </a:p>
        </p:txBody>
      </p:sp>
      <p:sp>
        <p:nvSpPr>
          <p:cNvPr id="4" name="Скругленный прямоугольник 3"/>
          <p:cNvSpPr/>
          <p:nvPr/>
        </p:nvSpPr>
        <p:spPr>
          <a:xfrm>
            <a:off x="165069" y="1075634"/>
            <a:ext cx="8640960" cy="2785414"/>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hangingPunct="1">
              <a:defRPr/>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Arkka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kirish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darvozasi</a:t>
            </a:r>
            <a:r>
              <a:rPr lang="en-US" sz="2400" dirty="0">
                <a:latin typeface="Times New Roman" pitchFamily="18" charset="0"/>
                <a:cs typeface="Times New Roman" pitchFamily="18" charset="0"/>
              </a:rPr>
              <a:t> </a:t>
            </a:r>
            <a:r>
              <a:rPr lang="en-US" sz="2400" b="1" dirty="0" err="1">
                <a:latin typeface="Times New Roman" pitchFamily="18" charset="0"/>
                <a:cs typeface="Times New Roman" pitchFamily="18" charset="0"/>
              </a:rPr>
              <a:t>janub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tomonda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joylashgan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Arkda</a:t>
            </a:r>
            <a:r>
              <a:rPr lang="en-US" sz="2400" dirty="0">
                <a:latin typeface="Times New Roman" pitchFamily="18" charset="0"/>
                <a:cs typeface="Times New Roman" pitchFamily="18" charset="0"/>
              </a:rPr>
              <a:t> </a:t>
            </a:r>
            <a:r>
              <a:rPr lang="en-US" sz="2400" b="1" dirty="0" err="1">
                <a:latin typeface="Times New Roman" pitchFamily="18" charset="0"/>
                <a:cs typeface="Times New Roman" pitchFamily="18" charset="0"/>
              </a:rPr>
              <a:t>hukmdor</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saroyi</a:t>
            </a:r>
            <a:r>
              <a:rPr lang="en-US" sz="2400" b="1" dirty="0">
                <a:latin typeface="Times New Roman" pitchFamily="18" charset="0"/>
                <a:cs typeface="Times New Roman" pitchFamily="18" charset="0"/>
              </a:rPr>
              <a:t> </a:t>
            </a:r>
            <a:r>
              <a:rPr lang="en-US" sz="2400" dirty="0" err="1">
                <a:latin typeface="Times New Roman" pitchFamily="18" charset="0"/>
                <a:cs typeface="Times New Roman" pitchFamily="18" charset="0"/>
              </a:rPr>
              <a:t>alohida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ajralib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turadi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Saroyda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ko‘p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oddiy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xonalar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bo‘lib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saroy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markazida</a:t>
            </a:r>
            <a:r>
              <a:rPr lang="en-US" sz="2400" dirty="0">
                <a:latin typeface="Times New Roman" pitchFamily="18" charset="0"/>
                <a:cs typeface="Times New Roman" pitchFamily="18" charset="0"/>
              </a:rPr>
              <a:t> </a:t>
            </a:r>
            <a:r>
              <a:rPr lang="en-US" sz="2400" b="1" dirty="0" smtClean="0">
                <a:solidFill>
                  <a:srgbClr val="10087A"/>
                </a:solidFill>
                <a:latin typeface="Times New Roman" pitchFamily="18" charset="0"/>
                <a:cs typeface="Times New Roman" pitchFamily="18" charset="0"/>
              </a:rPr>
              <a:t>20 </a:t>
            </a:r>
            <a:r>
              <a:rPr lang="en-US" sz="2400" b="1" dirty="0" err="1" smtClean="0">
                <a:solidFill>
                  <a:srgbClr val="10087A"/>
                </a:solidFill>
                <a:latin typeface="Times New Roman" pitchFamily="18" charset="0"/>
                <a:cs typeface="Times New Roman" pitchFamily="18" charset="0"/>
              </a:rPr>
              <a:t>kv.m</a:t>
            </a:r>
            <a:r>
              <a:rPr lang="en-US" sz="2400" b="1" dirty="0" smtClean="0">
                <a:solidFill>
                  <a:srgbClr val="10087A"/>
                </a:solidFill>
                <a:latin typeface="Times New Roman" pitchFamily="18" charset="0"/>
                <a:cs typeface="Times New Roman" pitchFamily="18" charset="0"/>
              </a:rPr>
              <a:t> </a:t>
            </a:r>
            <a:r>
              <a:rPr lang="en-US" sz="2400" b="1" dirty="0" err="1">
                <a:solidFill>
                  <a:srgbClr val="10087A"/>
                </a:solidFill>
                <a:latin typeface="Times New Roman" pitchFamily="18" charset="0"/>
                <a:cs typeface="Times New Roman" pitchFamily="18" charset="0"/>
              </a:rPr>
              <a:t>supa</a:t>
            </a:r>
            <a:r>
              <a:rPr lang="en-US" sz="2400" b="1" dirty="0">
                <a:solidFill>
                  <a:srgbClr val="10087A"/>
                </a:solidFill>
                <a:latin typeface="Times New Roman" pitchFamily="18" charset="0"/>
                <a:cs typeface="Times New Roman" pitchFamily="18" charset="0"/>
              </a:rPr>
              <a:t> </a:t>
            </a:r>
            <a:r>
              <a:rPr lang="en-US" sz="2400" dirty="0" err="1">
                <a:latin typeface="Times New Roman" pitchFamily="18" charset="0"/>
                <a:cs typeface="Times New Roman" pitchFamily="18" charset="0"/>
              </a:rPr>
              <a:t>joylashgan</a:t>
            </a:r>
            <a:r>
              <a:rPr lang="en-US" sz="2400" dirty="0">
                <a:latin typeface="Times New Roman" pitchFamily="18" charset="0"/>
                <a:cs typeface="Times New Roman" pitchFamily="18" charset="0"/>
              </a:rPr>
              <a:t>. </a:t>
            </a:r>
          </a:p>
          <a:p>
            <a:pPr algn="just" eaLnBrk="1" hangingPunct="1">
              <a:defRPr/>
            </a:pP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Arkning</a:t>
            </a:r>
            <a:r>
              <a:rPr lang="en-US" sz="2400" dirty="0" smtClean="0">
                <a:latin typeface="Times New Roman" pitchFamily="18" charset="0"/>
                <a:cs typeface="Times New Roman" pitchFamily="18" charset="0"/>
              </a:rPr>
              <a:t> </a:t>
            </a:r>
            <a:r>
              <a:rPr lang="en-US" sz="2400" dirty="0" err="1">
                <a:latin typeface="Times New Roman" pitchFamily="18" charset="0"/>
                <a:cs typeface="Times New Roman" pitchFamily="18" charset="0"/>
              </a:rPr>
              <a:t>sharqiy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tomonida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necha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uy</a:t>
            </a:r>
            <a:r>
              <a:rPr lang="en-US" sz="2400" dirty="0">
                <a:latin typeface="Times New Roman" pitchFamily="18" charset="0"/>
                <a:cs typeface="Times New Roman" pitchFamily="18" charset="0"/>
              </a:rPr>
              <a:t>–joy </a:t>
            </a:r>
            <a:r>
              <a:rPr lang="en-US" sz="2400" dirty="0" err="1">
                <a:latin typeface="Times New Roman" pitchFamily="18" charset="0"/>
                <a:cs typeface="Times New Roman" pitchFamily="18" charset="0"/>
              </a:rPr>
              <a:t>massivlari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topilgan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Ular</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1,5 m </a:t>
            </a:r>
            <a:r>
              <a:rPr lang="en-US" sz="2400" dirty="0" err="1">
                <a:latin typeface="Times New Roman" pitchFamily="18" charset="0"/>
                <a:cs typeface="Times New Roman" pitchFamily="18" charset="0"/>
              </a:rPr>
              <a:t>qalinlikdagi</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tag </a:t>
            </a:r>
            <a:r>
              <a:rPr lang="en-US" sz="2400" dirty="0" err="1">
                <a:latin typeface="Times New Roman" pitchFamily="18" charset="0"/>
                <a:cs typeface="Times New Roman" pitchFamily="18" charset="0"/>
              </a:rPr>
              <a:t>kursi</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supa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ustiga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qurilgan</a:t>
            </a:r>
            <a:r>
              <a:rPr lang="en-US" sz="2400" dirty="0">
                <a:latin typeface="Times New Roman" pitchFamily="18" charset="0"/>
                <a:cs typeface="Times New Roman" pitchFamily="18" charset="0"/>
              </a:rPr>
              <a:t>. Bu </a:t>
            </a:r>
            <a:r>
              <a:rPr lang="en-US" sz="2400" dirty="0" err="1">
                <a:latin typeface="Times New Roman" pitchFamily="18" charset="0"/>
                <a:cs typeface="Times New Roman" pitchFamily="18" charset="0"/>
              </a:rPr>
              <a:t>yerda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ko‘p</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xonali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hovlilar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ochildi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xovlida</a:t>
            </a:r>
            <a:r>
              <a:rPr lang="en-US" sz="2400" dirty="0">
                <a:latin typeface="Times New Roman" pitchFamily="18" charset="0"/>
                <a:cs typeface="Times New Roman" pitchFamily="18" charset="0"/>
              </a:rPr>
              <a:t> </a:t>
            </a:r>
            <a:r>
              <a:rPr lang="en-US" sz="2400" b="1" dirty="0">
                <a:solidFill>
                  <a:srgbClr val="10087A"/>
                </a:solidFill>
                <a:latin typeface="Times New Roman" pitchFamily="18" charset="0"/>
                <a:cs typeface="Times New Roman" pitchFamily="18" charset="0"/>
              </a:rPr>
              <a:t>2–3 ta </a:t>
            </a:r>
            <a:r>
              <a:rPr lang="en-US" sz="2400" b="1" dirty="0" err="1">
                <a:solidFill>
                  <a:srgbClr val="10087A"/>
                </a:solidFill>
                <a:latin typeface="Times New Roman" pitchFamily="18" charset="0"/>
                <a:cs typeface="Times New Roman" pitchFamily="18" charset="0"/>
              </a:rPr>
              <a:t>o‘choq</a:t>
            </a:r>
            <a:r>
              <a:rPr lang="en-US" sz="2400" b="1" dirty="0">
                <a:solidFill>
                  <a:srgbClr val="10087A"/>
                </a:solidFill>
                <a:latin typeface="Times New Roman" pitchFamily="18" charset="0"/>
                <a:cs typeface="Times New Roman" pitchFamily="18" charset="0"/>
              </a:rPr>
              <a:t> </a:t>
            </a:r>
            <a:r>
              <a:rPr lang="en-US" sz="2400" dirty="0" err="1">
                <a:latin typeface="Times New Roman" pitchFamily="18" charset="0"/>
                <a:cs typeface="Times New Roman" pitchFamily="18" charset="0"/>
              </a:rPr>
              <a:t>topilgan</a:t>
            </a:r>
            <a:r>
              <a:rPr lang="en-US" sz="2400" dirty="0">
                <a:latin typeface="Times New Roman" pitchFamily="18" charset="0"/>
                <a:cs typeface="Times New Roman" pitchFamily="18" charset="0"/>
              </a:rPr>
              <a:t>.</a:t>
            </a:r>
            <a:endParaRPr lang="ru-RU" sz="2400" b="1" i="1" u="sng" dirty="0">
              <a:solidFill>
                <a:srgbClr val="0070C0"/>
              </a:solidFill>
              <a:latin typeface="Times New Roman" pitchFamily="18" charset="0"/>
              <a:cs typeface="Times New Roman" pitchFamily="18" charset="0"/>
            </a:endParaRPr>
          </a:p>
        </p:txBody>
      </p:sp>
      <p:pic>
        <p:nvPicPr>
          <p:cNvPr id="116738" name="Рисунок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3576" y="4002020"/>
            <a:ext cx="282892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116737" name="Рисунок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5900" y="4002019"/>
            <a:ext cx="2800350" cy="2124075"/>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2018319" y="5725986"/>
            <a:ext cx="4989165" cy="800219"/>
          </a:xfrm>
          <a:prstGeom prst="rect">
            <a:avLst/>
          </a:prstGeom>
        </p:spPr>
        <p:txBody>
          <a:bodyPr wrap="square">
            <a:spAutoFit/>
          </a:bodyPr>
          <a:lstStyle/>
          <a:p>
            <a:pPr algn="ctr">
              <a:lnSpc>
                <a:spcPct val="115000"/>
              </a:lnSpc>
              <a:spcAft>
                <a:spcPts val="0"/>
              </a:spcAft>
            </a:pPr>
            <a:endParaRPr lang="ru-RU" sz="2000" b="1" i="1" dirty="0">
              <a:solidFill>
                <a:srgbClr val="10087A"/>
              </a:solidFill>
            </a:endParaRPr>
          </a:p>
          <a:p>
            <a:pPr algn="ctr">
              <a:lnSpc>
                <a:spcPct val="115000"/>
              </a:lnSpc>
              <a:spcAft>
                <a:spcPts val="0"/>
              </a:spcAft>
            </a:pPr>
            <a:r>
              <a:rPr lang="en-US" sz="2000" b="1" i="1" dirty="0" err="1">
                <a:solidFill>
                  <a:srgbClr val="10087A"/>
                </a:solidFill>
              </a:rPr>
              <a:t>Jarqo‘ton</a:t>
            </a:r>
            <a:r>
              <a:rPr lang="en-US" sz="2000" b="1" i="1" dirty="0">
                <a:solidFill>
                  <a:srgbClr val="10087A"/>
                </a:solidFill>
              </a:rPr>
              <a:t>. </a:t>
            </a:r>
            <a:r>
              <a:rPr lang="en-US" sz="2000" b="1" i="1" dirty="0" err="1" smtClean="0">
                <a:solidFill>
                  <a:srgbClr val="10087A"/>
                </a:solidFill>
              </a:rPr>
              <a:t>sopol</a:t>
            </a:r>
            <a:r>
              <a:rPr lang="en-US" sz="2000" b="1" i="1" dirty="0" smtClean="0">
                <a:solidFill>
                  <a:srgbClr val="10087A"/>
                </a:solidFill>
              </a:rPr>
              <a:t> </a:t>
            </a:r>
            <a:r>
              <a:rPr lang="en-US" sz="2000" b="1" i="1" dirty="0" err="1">
                <a:solidFill>
                  <a:srgbClr val="10087A"/>
                </a:solidFill>
              </a:rPr>
              <a:t>idishlar</a:t>
            </a:r>
            <a:r>
              <a:rPr lang="en-US" sz="2000" b="1" i="1" dirty="0">
                <a:solidFill>
                  <a:srgbClr val="10087A"/>
                </a:solidFill>
              </a:rPr>
              <a:t> </a:t>
            </a:r>
            <a:r>
              <a:rPr lang="en-US" sz="2000" b="1" i="1" dirty="0" err="1">
                <a:solidFill>
                  <a:srgbClr val="10087A"/>
                </a:solidFill>
              </a:rPr>
              <a:t>va</a:t>
            </a:r>
            <a:r>
              <a:rPr lang="en-US" sz="2000" b="1" i="1" dirty="0">
                <a:solidFill>
                  <a:srgbClr val="10087A"/>
                </a:solidFill>
              </a:rPr>
              <a:t> </a:t>
            </a:r>
            <a:r>
              <a:rPr lang="en-US" sz="2000" b="1" i="1" dirty="0" err="1">
                <a:solidFill>
                  <a:srgbClr val="10087A"/>
                </a:solidFill>
              </a:rPr>
              <a:t>marjonlar</a:t>
            </a:r>
            <a:r>
              <a:rPr lang="en-US" sz="2000" b="1" i="1" dirty="0">
                <a:solidFill>
                  <a:srgbClr val="10087A"/>
                </a:solidFill>
              </a:rPr>
              <a:t>.</a:t>
            </a:r>
            <a:endParaRPr lang="ru-RU" sz="2000" b="1" i="1" dirty="0">
              <a:solidFill>
                <a:srgbClr val="10087A"/>
              </a:solidFill>
              <a:latin typeface="Times New Roman"/>
              <a:ea typeface="Times New Roman"/>
            </a:endParaRPr>
          </a:p>
        </p:txBody>
      </p:sp>
    </p:spTree>
    <p:extLst>
      <p:ext uri="{BB962C8B-B14F-4D97-AF65-F5344CB8AC3E}">
        <p14:creationId xmlns:p14="http://schemas.microsoft.com/office/powerpoint/2010/main" val="2720742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22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043608" y="13855"/>
            <a:ext cx="7285157"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dirty="0" err="1" smtClean="0">
                <a:solidFill>
                  <a:schemeClr val="tx2">
                    <a:lumMod val="50000"/>
                  </a:schemeClr>
                </a:solidFill>
                <a:effectLst>
                  <a:outerShdw blurRad="38100" dist="38100" dir="2700000" algn="tl">
                    <a:srgbClr val="000000">
                      <a:alpha val="43137"/>
                    </a:srgbClr>
                  </a:outerShdw>
                </a:effectLst>
              </a:rPr>
              <a:t>Bronza</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va</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temir</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davri</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manbashunosligi</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va</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tarixshunosligi</a:t>
            </a:r>
            <a:endParaRPr lang="ru-RU" sz="3200" b="1" dirty="0">
              <a:solidFill>
                <a:schemeClr val="tx2">
                  <a:lumMod val="50000"/>
                </a:schemeClr>
              </a:solidFill>
              <a:effectLst>
                <a:outerShdw blurRad="38100" dist="38100" dir="2700000" algn="tl">
                  <a:srgbClr val="000000">
                    <a:alpha val="43137"/>
                  </a:srgbClr>
                </a:outerShdw>
              </a:effectLst>
            </a:endParaRPr>
          </a:p>
        </p:txBody>
      </p:sp>
      <p:sp>
        <p:nvSpPr>
          <p:cNvPr id="4" name="Скругленный прямоугольник 3"/>
          <p:cNvSpPr/>
          <p:nvPr/>
        </p:nvSpPr>
        <p:spPr>
          <a:xfrm>
            <a:off x="215801" y="1124744"/>
            <a:ext cx="8640960" cy="5472608"/>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fontAlgn="auto" hangingPunct="1">
              <a:spcBef>
                <a:spcPts val="0"/>
              </a:spcBef>
              <a:spcAft>
                <a:spcPts val="0"/>
              </a:spcAft>
              <a:defRPr/>
            </a:pPr>
            <a:r>
              <a:rPr lang="en-US" sz="2200" b="1" i="1" u="sng" dirty="0">
                <a:solidFill>
                  <a:schemeClr val="tx1"/>
                </a:solidFill>
                <a:effectLst>
                  <a:glow rad="228600">
                    <a:schemeClr val="accent3">
                      <a:satMod val="175000"/>
                      <a:alpha val="40000"/>
                    </a:schemeClr>
                  </a:glow>
                </a:effectLst>
                <a:latin typeface="Times New Roman" pitchFamily="18" charset="0"/>
                <a:cs typeface="Times New Roman" pitchFamily="18" charset="0"/>
              </a:rPr>
              <a:t>S.P. </a:t>
            </a:r>
            <a:r>
              <a:rPr lang="en-US" sz="2200" b="1" i="1" u="sng" dirty="0" err="1" smtClean="0">
                <a:solidFill>
                  <a:schemeClr val="tx1"/>
                </a:solidFill>
                <a:effectLst>
                  <a:glow rad="228600">
                    <a:schemeClr val="accent3">
                      <a:satMod val="175000"/>
                      <a:alpha val="40000"/>
                    </a:schemeClr>
                  </a:glow>
                </a:effectLst>
                <a:latin typeface="Times New Roman" pitchFamily="18" charset="0"/>
                <a:cs typeface="Times New Roman" pitchFamily="18" charset="0"/>
              </a:rPr>
              <a:t>Tolstovning</a:t>
            </a:r>
            <a:r>
              <a:rPr lang="en-US" sz="2200" b="1"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По </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древним дельтам </a:t>
            </a:r>
            <a:r>
              <a:rPr lang="ru-RU" sz="2200" b="1" i="1" u="sng" dirty="0" err="1">
                <a:solidFill>
                  <a:srgbClr val="FF0000"/>
                </a:solidFill>
                <a:effectLst>
                  <a:glow rad="228600">
                    <a:schemeClr val="accent3">
                      <a:satMod val="175000"/>
                      <a:alpha val="40000"/>
                    </a:schemeClr>
                  </a:glow>
                </a:effectLst>
                <a:latin typeface="Times New Roman" pitchFamily="18" charset="0"/>
                <a:cs typeface="Times New Roman" pitchFamily="18" charset="0"/>
              </a:rPr>
              <a:t>Окса</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 и </a:t>
            </a:r>
            <a:r>
              <a:rPr lang="ru-RU" sz="2200" b="1" i="1" u="sng" dirty="0" err="1" smtClean="0">
                <a:solidFill>
                  <a:srgbClr val="FF0000"/>
                </a:solidFill>
                <a:effectLst>
                  <a:glow rad="228600">
                    <a:schemeClr val="accent3">
                      <a:satMod val="175000"/>
                      <a:alpha val="40000"/>
                    </a:schemeClr>
                  </a:glow>
                </a:effectLst>
                <a:latin typeface="Times New Roman" pitchFamily="18" charset="0"/>
                <a:cs typeface="Times New Roman" pitchFamily="18" charset="0"/>
              </a:rPr>
              <a:t>Яксарта</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a:t>
            </a:r>
            <a:r>
              <a:rPr lang="ru-RU"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М.,1962.</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A. </a:t>
            </a:r>
            <a:r>
              <a:rPr lang="en-US" sz="2200" b="1" i="1" u="sng" dirty="0" err="1" smtClean="0">
                <a:solidFill>
                  <a:schemeClr val="tx1"/>
                </a:solidFill>
                <a:effectLst>
                  <a:glow rad="228600">
                    <a:schemeClr val="accent3">
                      <a:satMod val="175000"/>
                      <a:alpha val="40000"/>
                    </a:schemeClr>
                  </a:glow>
                </a:effectLst>
                <a:latin typeface="Times New Roman" pitchFamily="18" charset="0"/>
                <a:cs typeface="Times New Roman" pitchFamily="18" charset="0"/>
              </a:rPr>
              <a:t>Asqarovning</a:t>
            </a:r>
            <a:r>
              <a:rPr lang="en-US" sz="2200" b="1"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ru-RU" sz="2200" b="1" i="1" u="sng" dirty="0" err="1">
                <a:solidFill>
                  <a:srgbClr val="FF0000"/>
                </a:solidFill>
                <a:effectLst>
                  <a:glow rad="228600">
                    <a:schemeClr val="accent3">
                      <a:satMod val="175000"/>
                      <a:alpha val="40000"/>
                    </a:schemeClr>
                  </a:glow>
                </a:effectLst>
                <a:latin typeface="Times New Roman" pitchFamily="18" charset="0"/>
                <a:cs typeface="Times New Roman" pitchFamily="18" charset="0"/>
              </a:rPr>
              <a:t>Сополлитепа</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ru-RU"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(Т.: -1973, Фан.),  </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Древне</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земледельческая </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культура эпохи бронзы юга Узбекистана” </a:t>
            </a:r>
            <a:r>
              <a:rPr lang="ru-RU"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a:t>
            </a:r>
            <a:r>
              <a:rPr lang="en-US"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T.: -1977), </a:t>
            </a:r>
            <a:r>
              <a:rPr lang="en-US" sz="2200" b="1"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A.Asqarov</a:t>
            </a:r>
            <a:r>
              <a:rPr lang="en-US" sz="2200" b="1"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A.Abdullayevning</a:t>
            </a:r>
            <a:r>
              <a:rPr lang="en-US" sz="2200" b="1"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ru-RU" sz="2200" b="1" i="1" u="sng" dirty="0" err="1">
                <a:solidFill>
                  <a:srgbClr val="FF0000"/>
                </a:solidFill>
                <a:effectLst>
                  <a:glow rad="228600">
                    <a:schemeClr val="accent3">
                      <a:satMod val="175000"/>
                      <a:alpha val="40000"/>
                    </a:schemeClr>
                  </a:glow>
                </a:effectLst>
                <a:latin typeface="Times New Roman" pitchFamily="18" charset="0"/>
                <a:cs typeface="Times New Roman" pitchFamily="18" charset="0"/>
              </a:rPr>
              <a:t>Джаркутон</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ru-RU"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a:t>
            </a:r>
            <a:r>
              <a:rPr lang="en-US"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T.: - 1983</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smtClean="0">
                <a:solidFill>
                  <a:schemeClr val="tx1"/>
                </a:solidFill>
                <a:effectLst>
                  <a:glow rad="228600">
                    <a:schemeClr val="accent3">
                      <a:satMod val="175000"/>
                      <a:alpha val="40000"/>
                    </a:schemeClr>
                  </a:glow>
                </a:effectLst>
                <a:latin typeface="Times New Roman" pitchFamily="18" charset="0"/>
                <a:cs typeface="Times New Roman" pitchFamily="18" charset="0"/>
              </a:rPr>
              <a:t>A.Asqarov</a:t>
            </a:r>
            <a:r>
              <a:rPr lang="en-US" sz="2200" b="1"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smtClean="0">
                <a:solidFill>
                  <a:schemeClr val="tx1"/>
                </a:solidFill>
                <a:effectLst>
                  <a:glow rad="228600">
                    <a:schemeClr val="accent3">
                      <a:satMod val="175000"/>
                      <a:alpha val="40000"/>
                    </a:schemeClr>
                  </a:glow>
                </a:effectLst>
                <a:latin typeface="Times New Roman" pitchFamily="18" charset="0"/>
                <a:cs typeface="Times New Roman" pitchFamily="18" charset="0"/>
              </a:rPr>
              <a:t>M.Jo‘raqulovning</a:t>
            </a:r>
            <a:r>
              <a:rPr lang="en-US" sz="2200" b="1"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en-US" sz="2200" b="1" i="1" u="sng" dirty="0" err="1" smtClean="0">
                <a:solidFill>
                  <a:srgbClr val="FF0000"/>
                </a:solidFill>
                <a:effectLst>
                  <a:glow rad="228600">
                    <a:schemeClr val="accent3">
                      <a:satMod val="175000"/>
                      <a:alpha val="40000"/>
                    </a:schemeClr>
                  </a:glow>
                </a:effectLst>
                <a:latin typeface="Times New Roman" pitchFamily="18" charset="0"/>
                <a:cs typeface="Times New Roman" pitchFamily="18" charset="0"/>
              </a:rPr>
              <a:t>Eneolit</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a:solidFill>
                  <a:srgbClr val="FF0000"/>
                </a:solidFill>
                <a:effectLst>
                  <a:glow rad="228600">
                    <a:schemeClr val="accent3">
                      <a:satMod val="175000"/>
                      <a:alpha val="40000"/>
                    </a:schemeClr>
                  </a:glow>
                </a:effectLst>
                <a:latin typeface="Times New Roman" pitchFamily="18" charset="0"/>
                <a:cs typeface="Times New Roman" pitchFamily="18" charset="0"/>
              </a:rPr>
              <a:t>va</a:t>
            </a:r>
            <a:r>
              <a:rPr lang="en-US"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a:solidFill>
                  <a:srgbClr val="FF0000"/>
                </a:solidFill>
                <a:effectLst>
                  <a:glow rad="228600">
                    <a:schemeClr val="accent3">
                      <a:satMod val="175000"/>
                      <a:alpha val="40000"/>
                    </a:schemeClr>
                  </a:glow>
                </a:effectLst>
                <a:latin typeface="Times New Roman" pitchFamily="18" charset="0"/>
                <a:cs typeface="Times New Roman" pitchFamily="18" charset="0"/>
              </a:rPr>
              <a:t>bronza</a:t>
            </a:r>
            <a:r>
              <a:rPr lang="en-US"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a:solidFill>
                  <a:srgbClr val="FF0000"/>
                </a:solidFill>
                <a:effectLst>
                  <a:glow rad="228600">
                    <a:schemeClr val="accent3">
                      <a:satMod val="175000"/>
                      <a:alpha val="40000"/>
                    </a:schemeClr>
                  </a:glow>
                </a:effectLst>
                <a:latin typeface="Times New Roman" pitchFamily="18" charset="0"/>
                <a:cs typeface="Times New Roman" pitchFamily="18" charset="0"/>
              </a:rPr>
              <a:t>davrida</a:t>
            </a:r>
            <a:r>
              <a:rPr lang="en-US"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a:solidFill>
                  <a:srgbClr val="FF0000"/>
                </a:solidFill>
                <a:effectLst>
                  <a:glow rad="228600">
                    <a:schemeClr val="accent3">
                      <a:satMod val="175000"/>
                      <a:alpha val="40000"/>
                    </a:schemeClr>
                  </a:glow>
                </a:effectLst>
                <a:latin typeface="Times New Roman" pitchFamily="18" charset="0"/>
                <a:cs typeface="Times New Roman" pitchFamily="18" charset="0"/>
              </a:rPr>
              <a:t>O‘rta</a:t>
            </a:r>
            <a:r>
              <a:rPr lang="en-US"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smtClean="0">
                <a:solidFill>
                  <a:srgbClr val="FF0000"/>
                </a:solidFill>
                <a:effectLst>
                  <a:glow rad="228600">
                    <a:schemeClr val="accent3">
                      <a:satMod val="175000"/>
                      <a:alpha val="40000"/>
                    </a:schemeClr>
                  </a:glow>
                </a:effectLst>
                <a:latin typeface="Times New Roman" pitchFamily="18" charset="0"/>
                <a:cs typeface="Times New Roman" pitchFamily="18" charset="0"/>
              </a:rPr>
              <a:t>Osiyo</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(Samarqand</a:t>
            </a:r>
            <a:r>
              <a:rPr lang="en-US"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1984.),</a:t>
            </a:r>
            <a:r>
              <a:rPr lang="en-US"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a:solidFill>
                  <a:schemeClr val="tx1"/>
                </a:solidFill>
                <a:effectLst>
                  <a:glow rad="228600">
                    <a:schemeClr val="accent3">
                      <a:satMod val="175000"/>
                      <a:alpha val="40000"/>
                    </a:schemeClr>
                  </a:glow>
                </a:effectLst>
                <a:latin typeface="Times New Roman" pitchFamily="18" charset="0"/>
                <a:cs typeface="Times New Roman" pitchFamily="18" charset="0"/>
              </a:rPr>
              <a:t>Buryakov</a:t>
            </a:r>
            <a:r>
              <a:rPr lang="en-US" sz="2200" b="1"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smtClean="0">
                <a:solidFill>
                  <a:schemeClr val="tx1"/>
                </a:solidFill>
                <a:effectLst>
                  <a:glow rad="228600">
                    <a:schemeClr val="accent3">
                      <a:satMod val="175000"/>
                      <a:alpha val="40000"/>
                    </a:schemeClr>
                  </a:glow>
                </a:effectLst>
                <a:latin typeface="Times New Roman" pitchFamily="18" charset="0"/>
                <a:cs typeface="Times New Roman" pitchFamily="18" charset="0"/>
              </a:rPr>
              <a:t>Yu.F</a:t>
            </a:r>
            <a:r>
              <a:rPr lang="en-US" sz="2200" b="1"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Генезис </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и этапы развития городской культуры </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   Ташкентского </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оазиса</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a:t>
            </a:r>
            <a:r>
              <a:rPr lang="ru-RU"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Ташкент</a:t>
            </a:r>
            <a:r>
              <a:rPr lang="ru-RU"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1982</a:t>
            </a:r>
            <a:r>
              <a:rPr lang="ru-RU"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smtClean="0">
                <a:solidFill>
                  <a:schemeClr val="tx1"/>
                </a:solidFill>
                <a:effectLst>
                  <a:glow rad="228600">
                    <a:schemeClr val="accent3">
                      <a:satMod val="175000"/>
                      <a:alpha val="40000"/>
                    </a:schemeClr>
                  </a:glow>
                </a:effectLst>
                <a:latin typeface="Times New Roman" pitchFamily="18" charset="0"/>
                <a:cs typeface="Times New Roman" pitchFamily="18" charset="0"/>
              </a:rPr>
              <a:t>T.Sh.Shirinovning</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ru-RU" sz="2200" b="1" i="1" u="sng" dirty="0" err="1">
                <a:solidFill>
                  <a:srgbClr val="FF0000"/>
                </a:solidFill>
                <a:effectLst>
                  <a:glow rad="228600">
                    <a:schemeClr val="accent3">
                      <a:satMod val="175000"/>
                      <a:alpha val="40000"/>
                    </a:schemeClr>
                  </a:glow>
                </a:effectLst>
                <a:latin typeface="Times New Roman" pitchFamily="18" charset="0"/>
                <a:cs typeface="Times New Roman" pitchFamily="18" charset="0"/>
              </a:rPr>
              <a:t>Ранная</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 городская культура эпохи бронзы юга Средней Азии”</a:t>
            </a:r>
            <a:r>
              <a:rPr lang="ru-RU"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T.: - 1992), </a:t>
            </a:r>
            <a:r>
              <a:rPr lang="en-US" sz="2200" b="1" i="1" u="sng" dirty="0" err="1" smtClean="0">
                <a:solidFill>
                  <a:schemeClr val="tx1"/>
                </a:solidFill>
                <a:effectLst>
                  <a:glow rad="228600">
                    <a:schemeClr val="accent3">
                      <a:satMod val="175000"/>
                      <a:alpha val="40000"/>
                    </a:schemeClr>
                  </a:glow>
                </a:effectLst>
                <a:latin typeface="Times New Roman" pitchFamily="18" charset="0"/>
                <a:cs typeface="Times New Roman" pitchFamily="18" charset="0"/>
              </a:rPr>
              <a:t>Sh.Shaydullayevning</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Этапы возникновения и </a:t>
            </a:r>
            <a:r>
              <a:rPr lang="ru-RU" sz="2200" b="1" i="1" u="sng" dirty="0" err="1">
                <a:solidFill>
                  <a:srgbClr val="FF0000"/>
                </a:solidFill>
                <a:effectLst>
                  <a:glow rad="228600">
                    <a:schemeClr val="accent3">
                      <a:satMod val="175000"/>
                      <a:alpha val="40000"/>
                    </a:schemeClr>
                  </a:glow>
                </a:effectLst>
                <a:latin typeface="Times New Roman" pitchFamily="18" charset="0"/>
                <a:cs typeface="Times New Roman" pitchFamily="18" charset="0"/>
              </a:rPr>
              <a:t>разветия</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 государственности на территории Узбекистана” </a:t>
            </a:r>
            <a:r>
              <a:rPr lang="ru-RU"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(Самарканд, </a:t>
            </a:r>
            <a:r>
              <a:rPr lang="ru-RU"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2009)</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smtClean="0">
                <a:solidFill>
                  <a:schemeClr val="tx1"/>
                </a:solidFill>
                <a:effectLst>
                  <a:glow rad="228600">
                    <a:schemeClr val="accent3">
                      <a:satMod val="175000"/>
                      <a:alpha val="40000"/>
                    </a:schemeClr>
                  </a:glow>
                </a:effectLst>
                <a:latin typeface="Times New Roman" pitchFamily="18" charset="0"/>
                <a:cs typeface="Times New Roman" pitchFamily="18" charset="0"/>
              </a:rPr>
              <a:t>Sh.Shaydullayevning</a:t>
            </a:r>
            <a:r>
              <a:rPr lang="en-US" sz="2200" b="1"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Северная </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Бактрия в эпоху раннего железного </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века</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ru-RU"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Ташкент</a:t>
            </a:r>
            <a:r>
              <a:rPr lang="ru-RU"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2000</a:t>
            </a:r>
            <a:r>
              <a:rPr lang="ru-RU"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err="1" smtClean="0">
                <a:solidFill>
                  <a:schemeClr val="tx1"/>
                </a:solidFill>
                <a:effectLst>
                  <a:glow rad="228600">
                    <a:schemeClr val="accent3">
                      <a:satMod val="175000"/>
                      <a:alpha val="40000"/>
                    </a:schemeClr>
                  </a:glow>
                </a:effectLst>
                <a:latin typeface="Times New Roman" pitchFamily="18" charset="0"/>
                <a:cs typeface="Times New Roman" pitchFamily="18" charset="0"/>
              </a:rPr>
              <a:t>M.X.Isamiddinovning</a:t>
            </a:r>
            <a:r>
              <a:rPr lang="en-US" sz="2200" b="1"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Генезис </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городской </a:t>
            </a:r>
            <a:r>
              <a:rPr lang="ru-RU" sz="2200" b="1" i="1" u="sng" dirty="0" err="1">
                <a:solidFill>
                  <a:srgbClr val="FF0000"/>
                </a:solidFill>
                <a:effectLst>
                  <a:glow rad="228600">
                    <a:schemeClr val="accent3">
                      <a:satMod val="175000"/>
                      <a:alpha val="40000"/>
                    </a:schemeClr>
                  </a:glow>
                </a:effectLst>
                <a:latin typeface="Times New Roman" pitchFamily="18" charset="0"/>
                <a:cs typeface="Times New Roman" pitchFamily="18" charset="0"/>
              </a:rPr>
              <a:t>културы</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 Самаркандского  </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                                      Согда</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ru-RU"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Самарканд</a:t>
            </a:r>
            <a:r>
              <a:rPr lang="ru-RU"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2000</a:t>
            </a:r>
            <a:r>
              <a:rPr lang="ru-RU"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a:solidFill>
                  <a:schemeClr val="tx1"/>
                </a:solidFill>
                <a:effectLst>
                  <a:glow rad="228600">
                    <a:schemeClr val="accent3">
                      <a:satMod val="175000"/>
                      <a:alpha val="40000"/>
                    </a:schemeClr>
                  </a:glow>
                </a:effectLst>
                <a:latin typeface="Times New Roman" pitchFamily="18" charset="0"/>
                <a:cs typeface="Times New Roman" pitchFamily="18" charset="0"/>
              </a:rPr>
              <a:t>B.X. </a:t>
            </a:r>
            <a:r>
              <a:rPr lang="en-US" sz="2200" b="1" i="1" u="sng" dirty="0" err="1" smtClean="0">
                <a:solidFill>
                  <a:schemeClr val="tx1"/>
                </a:solidFill>
                <a:effectLst>
                  <a:glow rad="228600">
                    <a:schemeClr val="accent3">
                      <a:satMod val="175000"/>
                      <a:alpha val="40000"/>
                    </a:schemeClr>
                  </a:glow>
                </a:effectLst>
                <a:latin typeface="Times New Roman" pitchFamily="18" charset="0"/>
                <a:cs typeface="Times New Roman" pitchFamily="18" charset="0"/>
              </a:rPr>
              <a:t>Matbabaevning</a:t>
            </a:r>
            <a:r>
              <a:rPr lang="en-US" sz="2200" b="1"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ru-RU" sz="2200" b="1" i="1" u="sng" dirty="0" err="1" smtClean="0">
                <a:solidFill>
                  <a:srgbClr val="FF0000"/>
                </a:solidFill>
                <a:effectLst>
                  <a:glow rad="228600">
                    <a:schemeClr val="accent3">
                      <a:satMod val="175000"/>
                      <a:alpha val="40000"/>
                    </a:schemeClr>
                  </a:glow>
                </a:effectLst>
                <a:latin typeface="Times New Roman" pitchFamily="18" charset="0"/>
                <a:cs typeface="Times New Roman" pitchFamily="18" charset="0"/>
              </a:rPr>
              <a:t>Локалные</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варианты </a:t>
            </a:r>
            <a:r>
              <a:rPr lang="ru-RU" sz="2200" b="1" i="1" u="sng" dirty="0" err="1" smtClean="0">
                <a:solidFill>
                  <a:srgbClr val="FF0000"/>
                </a:solidFill>
                <a:effectLst>
                  <a:glow rad="228600">
                    <a:schemeClr val="accent3">
                      <a:satMod val="175000"/>
                      <a:alpha val="40000"/>
                    </a:schemeClr>
                  </a:glow>
                </a:effectLst>
                <a:latin typeface="Times New Roman" pitchFamily="18" charset="0"/>
                <a:cs typeface="Times New Roman" pitchFamily="18" charset="0"/>
              </a:rPr>
              <a:t>Чусткой</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ru-RU" sz="2200" b="1" i="1" u="sng" dirty="0" err="1">
                <a:solidFill>
                  <a:srgbClr val="FF0000"/>
                </a:solidFill>
                <a:effectLst>
                  <a:glow rad="228600">
                    <a:schemeClr val="accent3">
                      <a:satMod val="175000"/>
                      <a:alpha val="40000"/>
                    </a:schemeClr>
                  </a:glow>
                </a:effectLst>
                <a:latin typeface="Times New Roman" pitchFamily="18" charset="0"/>
                <a:cs typeface="Times New Roman" pitchFamily="18" charset="0"/>
              </a:rPr>
              <a:t>културы</a:t>
            </a:r>
            <a:r>
              <a:rPr lang="ru-RU" sz="2200" b="1" i="1" u="sng" dirty="0">
                <a:solidFill>
                  <a:srgbClr val="FF0000"/>
                </a:solidFill>
                <a:effectLst>
                  <a:glow rad="228600">
                    <a:schemeClr val="accent3">
                      <a:satMod val="175000"/>
                      <a:alpha val="40000"/>
                    </a:schemeClr>
                  </a:glow>
                </a:effectLst>
                <a:latin typeface="Times New Roman" pitchFamily="18" charset="0"/>
                <a:cs typeface="Times New Roman" pitchFamily="18" charset="0"/>
              </a:rPr>
              <a:t> </a:t>
            </a:r>
            <a:r>
              <a:rPr lang="ru-RU"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Ферганы</a:t>
            </a:r>
            <a:r>
              <a:rPr lang="en-US" sz="2200" b="1" i="1" u="sng" dirty="0" smtClean="0">
                <a:solidFill>
                  <a:srgbClr val="FF0000"/>
                </a:solidFill>
                <a:effectLst>
                  <a:glow rad="228600">
                    <a:schemeClr val="accent3">
                      <a:satMod val="175000"/>
                      <a:alpha val="40000"/>
                    </a:schemeClr>
                  </a:glow>
                </a:effectLst>
                <a:latin typeface="Times New Roman" pitchFamily="18" charset="0"/>
                <a:cs typeface="Times New Roman" pitchFamily="18" charset="0"/>
              </a:rPr>
              <a:t>.”</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a:t>
            </a:r>
            <a:r>
              <a:rPr lang="ru-RU"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Ленинград</a:t>
            </a:r>
            <a:r>
              <a:rPr lang="ru-RU"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ru-RU"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1985.</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a:t>
            </a:r>
            <a:r>
              <a:rPr lang="en-US" sz="2200" i="1" u="sng" dirty="0" err="1" smtClean="0">
                <a:solidFill>
                  <a:schemeClr val="tx1"/>
                </a:solidFill>
                <a:effectLst>
                  <a:glow rad="228600">
                    <a:schemeClr val="accent3">
                      <a:satMod val="175000"/>
                      <a:alpha val="40000"/>
                    </a:schemeClr>
                  </a:glow>
                </a:effectLst>
                <a:latin typeface="Times New Roman" pitchFamily="18" charset="0"/>
                <a:cs typeface="Times New Roman" pitchFamily="18" charset="0"/>
              </a:rPr>
              <a:t>va</a:t>
            </a:r>
            <a:r>
              <a:rPr lang="en-US" sz="2200" i="1" u="sng" dirty="0" smtClean="0">
                <a:solidFill>
                  <a:schemeClr val="tx1"/>
                </a:solidFill>
                <a:effectLst>
                  <a:glow rad="228600">
                    <a:schemeClr val="accent3">
                      <a:satMod val="175000"/>
                      <a:alpha val="40000"/>
                    </a:schemeClr>
                  </a:glow>
                </a:effectLst>
                <a:latin typeface="Times New Roman" pitchFamily="18" charset="0"/>
                <a:cs typeface="Times New Roman" pitchFamily="18" charset="0"/>
              </a:rPr>
              <a:t> bosh. </a:t>
            </a:r>
            <a:endParaRPr lang="ru-RU" sz="2200" i="1" u="sng" dirty="0">
              <a:solidFill>
                <a:schemeClr val="tx1"/>
              </a:solidFill>
              <a:effectLst>
                <a:glow rad="228600">
                  <a:schemeClr val="accent3">
                    <a:satMod val="175000"/>
                    <a:alpha val="40000"/>
                  </a:schemeClr>
                </a:glow>
              </a:effectLst>
              <a:latin typeface="Times New Roman" pitchFamily="18" charset="0"/>
              <a:cs typeface="Times New Roman" pitchFamily="18" charset="0"/>
            </a:endParaRPr>
          </a:p>
        </p:txBody>
      </p:sp>
    </p:spTree>
    <p:extLst>
      <p:ext uri="{BB962C8B-B14F-4D97-AF65-F5344CB8AC3E}">
        <p14:creationId xmlns:p14="http://schemas.microsoft.com/office/powerpoint/2010/main" val="4146260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59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u="sng" dirty="0" err="1" smtClean="0">
                <a:solidFill>
                  <a:schemeClr val="tx2">
                    <a:lumMod val="50000"/>
                  </a:schemeClr>
                </a:solidFill>
                <a:latin typeface="Times New Roman" pitchFamily="18" charset="0"/>
                <a:cs typeface="Times New Roman" pitchFamily="18" charset="0"/>
              </a:rPr>
              <a:t>Jarqo’ton</a:t>
            </a:r>
            <a:r>
              <a:rPr lang="en-US" sz="2400" b="1" u="sng" dirty="0" smtClean="0">
                <a:solidFill>
                  <a:schemeClr val="tx2">
                    <a:lumMod val="50000"/>
                  </a:schemeClr>
                </a:solidFill>
                <a:latin typeface="Times New Roman" pitchFamily="18" charset="0"/>
                <a:cs typeface="Times New Roman" pitchFamily="18" charset="0"/>
              </a:rPr>
              <a:t> </a:t>
            </a:r>
            <a:r>
              <a:rPr lang="en-US" sz="2400" b="1" u="sng" dirty="0" err="1" smtClean="0">
                <a:solidFill>
                  <a:schemeClr val="tx2">
                    <a:lumMod val="50000"/>
                  </a:schemeClr>
                </a:solidFill>
                <a:latin typeface="Times New Roman" pitchFamily="18" charset="0"/>
                <a:cs typeface="Times New Roman" pitchFamily="18" charset="0"/>
              </a:rPr>
              <a:t>ibodatxonasi</a:t>
            </a:r>
            <a:endParaRPr lang="ru-RU" sz="2400" b="1" u="sng" dirty="0">
              <a:solidFill>
                <a:schemeClr val="tx2">
                  <a:lumMod val="50000"/>
                </a:schemeClr>
              </a:solidFill>
              <a:latin typeface="Times New Roman" pitchFamily="18" charset="0"/>
              <a:cs typeface="Times New Roman" pitchFamily="18" charset="0"/>
            </a:endParaRPr>
          </a:p>
        </p:txBody>
      </p:sp>
      <p:sp>
        <p:nvSpPr>
          <p:cNvPr id="4" name="Скругленный прямоугольник 3"/>
          <p:cNvSpPr/>
          <p:nvPr/>
        </p:nvSpPr>
        <p:spPr>
          <a:xfrm>
            <a:off x="0" y="598376"/>
            <a:ext cx="4716016" cy="6142992"/>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uz-Cyrl-UZ" dirty="0" smtClean="0">
                <a:solidFill>
                  <a:srgbClr val="000000"/>
                </a:solidFill>
                <a:latin typeface="Times New Roman"/>
                <a:ea typeface="Times New Roman"/>
                <a:cs typeface="PANDA Times UZ"/>
              </a:rPr>
              <a:t>Jarqo‘tonda</a:t>
            </a:r>
            <a:r>
              <a:rPr lang="en-US" dirty="0" smtClean="0">
                <a:solidFill>
                  <a:srgbClr val="000000"/>
                </a:solidFill>
                <a:latin typeface="Times New Roman"/>
                <a:ea typeface="Times New Roman"/>
                <a:cs typeface="PANDA Times UZ"/>
              </a:rPr>
              <a:t> </a:t>
            </a:r>
            <a:r>
              <a:rPr lang="uz-Cyrl-UZ" dirty="0" smtClean="0">
                <a:solidFill>
                  <a:srgbClr val="000000"/>
                </a:solidFill>
                <a:latin typeface="Times New Roman"/>
                <a:ea typeface="Times New Roman"/>
                <a:cs typeface="PANDA Times UZ"/>
              </a:rPr>
              <a:t>otashparastlik </a:t>
            </a:r>
            <a:r>
              <a:rPr lang="uz-Cyrl-UZ" dirty="0">
                <a:solidFill>
                  <a:srgbClr val="000000"/>
                </a:solidFill>
                <a:latin typeface="Times New Roman"/>
                <a:ea typeface="Times New Roman"/>
                <a:cs typeface="PANDA Times UZ"/>
              </a:rPr>
              <a:t>ibodatxonasi ochildi. Ibodatxonaning atrofi  </a:t>
            </a:r>
            <a:r>
              <a:rPr lang="uz-Cyrl-UZ" b="1" dirty="0">
                <a:solidFill>
                  <a:srgbClr val="000000"/>
                </a:solidFill>
                <a:latin typeface="Times New Roman"/>
                <a:ea typeface="Times New Roman"/>
                <a:cs typeface="PANDA Times UZ"/>
              </a:rPr>
              <a:t>4,5 m</a:t>
            </a:r>
            <a:r>
              <a:rPr lang="uz-Cyrl-UZ" dirty="0">
                <a:solidFill>
                  <a:srgbClr val="000000"/>
                </a:solidFill>
                <a:latin typeface="Times New Roman"/>
                <a:ea typeface="Times New Roman"/>
                <a:cs typeface="PANDA Times UZ"/>
              </a:rPr>
              <a:t> qalinlikdagi devor bilan o‘rab olingan.  Ibodatxona </a:t>
            </a:r>
            <a:r>
              <a:rPr lang="uz-Cyrl-UZ" b="1" dirty="0">
                <a:solidFill>
                  <a:srgbClr val="000000"/>
                </a:solidFill>
                <a:latin typeface="Times New Roman"/>
                <a:ea typeface="Times New Roman"/>
                <a:cs typeface="PANDA Times UZ"/>
              </a:rPr>
              <a:t>ikki qismdan </a:t>
            </a:r>
            <a:r>
              <a:rPr lang="uz-Cyrl-UZ" dirty="0">
                <a:solidFill>
                  <a:srgbClr val="000000"/>
                </a:solidFill>
                <a:latin typeface="Times New Roman"/>
                <a:ea typeface="Times New Roman"/>
                <a:cs typeface="PANDA Times UZ"/>
              </a:rPr>
              <a:t>– </a:t>
            </a:r>
            <a:r>
              <a:rPr lang="uz-Cyrl-UZ" b="1" dirty="0">
                <a:solidFill>
                  <a:srgbClr val="10087A"/>
                </a:solidFill>
                <a:latin typeface="Times New Roman"/>
                <a:ea typeface="Times New Roman"/>
                <a:cs typeface="PANDA Times UZ"/>
              </a:rPr>
              <a:t>muqaddas otashkada </a:t>
            </a:r>
            <a:r>
              <a:rPr lang="uz-Cyrl-UZ" dirty="0">
                <a:solidFill>
                  <a:srgbClr val="10087A"/>
                </a:solidFill>
                <a:latin typeface="Times New Roman"/>
                <a:ea typeface="Times New Roman"/>
                <a:cs typeface="PANDA Times UZ"/>
              </a:rPr>
              <a:t>va </a:t>
            </a:r>
            <a:r>
              <a:rPr lang="uz-Cyrl-UZ" b="1" dirty="0">
                <a:solidFill>
                  <a:srgbClr val="10087A"/>
                </a:solidFill>
                <a:latin typeface="Times New Roman"/>
                <a:ea typeface="Times New Roman"/>
                <a:cs typeface="PANDA Times UZ"/>
              </a:rPr>
              <a:t>ishlab chiqarish –xo‘jalik qismlaridan</a:t>
            </a:r>
            <a:r>
              <a:rPr lang="uz-Cyrl-UZ" dirty="0">
                <a:solidFill>
                  <a:srgbClr val="10087A"/>
                </a:solidFill>
                <a:latin typeface="Times New Roman"/>
                <a:ea typeface="Times New Roman"/>
                <a:cs typeface="PANDA Times UZ"/>
              </a:rPr>
              <a:t> </a:t>
            </a:r>
            <a:r>
              <a:rPr lang="uz-Cyrl-UZ" dirty="0">
                <a:solidFill>
                  <a:srgbClr val="000000"/>
                </a:solidFill>
                <a:latin typeface="Times New Roman"/>
                <a:ea typeface="Times New Roman"/>
                <a:cs typeface="PANDA Times UZ"/>
              </a:rPr>
              <a:t>iborat bo‘lgan. Ibodatxonaning muqaddas qismi kvadrat shaklida bo‘lib, </a:t>
            </a:r>
            <a:r>
              <a:rPr lang="uz-Cyrl-UZ" b="1" dirty="0">
                <a:solidFill>
                  <a:srgbClr val="000000"/>
                </a:solidFill>
                <a:latin typeface="Times New Roman"/>
                <a:ea typeface="Times New Roman"/>
                <a:cs typeface="PANDA Times UZ"/>
              </a:rPr>
              <a:t>35x35 metrga </a:t>
            </a:r>
            <a:r>
              <a:rPr lang="uz-Cyrl-UZ" dirty="0">
                <a:solidFill>
                  <a:srgbClr val="000000"/>
                </a:solidFill>
                <a:latin typeface="Times New Roman"/>
                <a:ea typeface="Times New Roman"/>
                <a:cs typeface="PANDA Times UZ"/>
              </a:rPr>
              <a:t>teng. Uning tarkibida </a:t>
            </a:r>
            <a:r>
              <a:rPr lang="uz-Cyrl-UZ" b="1" i="1" dirty="0">
                <a:solidFill>
                  <a:srgbClr val="10087A"/>
                </a:solidFill>
                <a:latin typeface="Times New Roman"/>
                <a:ea typeface="Times New Roman"/>
                <a:cs typeface="PANDA Times UZ"/>
              </a:rPr>
              <a:t>muqaddas olov, muqaddas quduqlar,  bosh mehrob </a:t>
            </a:r>
            <a:r>
              <a:rPr lang="uz-Cyrl-UZ" dirty="0">
                <a:solidFill>
                  <a:srgbClr val="000000"/>
                </a:solidFill>
                <a:latin typeface="Times New Roman"/>
                <a:ea typeface="Times New Roman"/>
                <a:cs typeface="PANDA Times UZ"/>
              </a:rPr>
              <a:t>joylashgan baland maydon bor. </a:t>
            </a:r>
            <a:endParaRPr lang="en-US" dirty="0" smtClean="0">
              <a:solidFill>
                <a:srgbClr val="000000"/>
              </a:solidFill>
              <a:latin typeface="Times New Roman"/>
              <a:ea typeface="Times New Roman"/>
              <a:cs typeface="PANDA Times UZ"/>
            </a:endParaRPr>
          </a:p>
          <a:p>
            <a:pPr indent="449580" algn="just">
              <a:spcAft>
                <a:spcPts val="0"/>
              </a:spcAft>
            </a:pPr>
            <a:r>
              <a:rPr lang="uz-Cyrl-UZ" dirty="0" smtClean="0">
                <a:solidFill>
                  <a:srgbClr val="000000"/>
                </a:solidFill>
                <a:latin typeface="Times New Roman"/>
                <a:ea typeface="Times New Roman"/>
                <a:cs typeface="PANDA Times UZ"/>
              </a:rPr>
              <a:t>Ibodatxonaning </a:t>
            </a:r>
            <a:r>
              <a:rPr lang="uz-Cyrl-UZ" dirty="0">
                <a:solidFill>
                  <a:srgbClr val="000000"/>
                </a:solidFill>
                <a:latin typeface="Times New Roman"/>
                <a:ea typeface="Times New Roman"/>
                <a:cs typeface="PANDA Times UZ"/>
              </a:rPr>
              <a:t>ishlab chiqarish–xo‘jalik qismida muqaddas ichimlik–</a:t>
            </a:r>
            <a:r>
              <a:rPr lang="uz-Cyrl-UZ" b="1" dirty="0">
                <a:solidFill>
                  <a:srgbClr val="000000"/>
                </a:solidFill>
                <a:latin typeface="Times New Roman"/>
                <a:ea typeface="Times New Roman"/>
                <a:cs typeface="PANDA Times UZ"/>
              </a:rPr>
              <a:t>xaoma</a:t>
            </a:r>
            <a:r>
              <a:rPr lang="uz-Cyrl-UZ" dirty="0">
                <a:solidFill>
                  <a:srgbClr val="000000"/>
                </a:solidFill>
                <a:latin typeface="Times New Roman"/>
                <a:ea typeface="Times New Roman"/>
                <a:cs typeface="PANDA Times UZ"/>
              </a:rPr>
              <a:t> tayyorlaydigan xona, </a:t>
            </a:r>
            <a:r>
              <a:rPr lang="uz-Cyrl-UZ" b="1" dirty="0">
                <a:solidFill>
                  <a:srgbClr val="000000"/>
                </a:solidFill>
                <a:latin typeface="Times New Roman"/>
                <a:ea typeface="Times New Roman"/>
                <a:cs typeface="PANDA Times UZ"/>
              </a:rPr>
              <a:t>mozor inventarlari </a:t>
            </a:r>
            <a:r>
              <a:rPr lang="uz-Cyrl-UZ" dirty="0">
                <a:solidFill>
                  <a:srgbClr val="000000"/>
                </a:solidFill>
                <a:latin typeface="Times New Roman"/>
                <a:ea typeface="Times New Roman"/>
                <a:cs typeface="PANDA Times UZ"/>
              </a:rPr>
              <a:t>tayyorlaydigan ustaxonalar va ibodatxonaga ajratilgan </a:t>
            </a:r>
            <a:r>
              <a:rPr lang="uz-Cyrl-UZ" b="1" dirty="0">
                <a:solidFill>
                  <a:srgbClr val="000000"/>
                </a:solidFill>
                <a:latin typeface="Times New Roman"/>
                <a:ea typeface="Times New Roman"/>
                <a:cs typeface="PANDA Times UZ"/>
              </a:rPr>
              <a:t>oziq–ovqat ombori </a:t>
            </a:r>
            <a:r>
              <a:rPr lang="uz-Cyrl-UZ" dirty="0">
                <a:solidFill>
                  <a:srgbClr val="000000"/>
                </a:solidFill>
                <a:latin typeface="Times New Roman"/>
                <a:ea typeface="Times New Roman"/>
                <a:cs typeface="PANDA Times UZ"/>
              </a:rPr>
              <a:t>joylashgan. Ibodatxonada xech kim yashamagan, u faqat </a:t>
            </a:r>
            <a:r>
              <a:rPr lang="uz-Cyrl-UZ" b="1" dirty="0">
                <a:solidFill>
                  <a:srgbClr val="000000"/>
                </a:solidFill>
                <a:latin typeface="Times New Roman"/>
                <a:ea typeface="Times New Roman"/>
                <a:cs typeface="PANDA Times UZ"/>
              </a:rPr>
              <a:t>olovga sig‘inish bilan bog‘liq bo‘lgan urf–odatlar va diniy marosimlar o‘tkazish markazi </a:t>
            </a:r>
            <a:r>
              <a:rPr lang="uz-Cyrl-UZ" dirty="0">
                <a:solidFill>
                  <a:srgbClr val="000000"/>
                </a:solidFill>
                <a:latin typeface="Times New Roman"/>
                <a:ea typeface="Times New Roman"/>
                <a:cs typeface="PANDA Times UZ"/>
              </a:rPr>
              <a:t>bo‘lgan</a:t>
            </a:r>
            <a:r>
              <a:rPr lang="uz-Cyrl-UZ" dirty="0" smtClean="0">
                <a:solidFill>
                  <a:srgbClr val="000000"/>
                </a:solidFill>
                <a:latin typeface="Times New Roman"/>
                <a:ea typeface="Times New Roman"/>
                <a:cs typeface="PANDA Times UZ"/>
              </a:rPr>
              <a:t>.</a:t>
            </a:r>
            <a:r>
              <a:rPr lang="en-US" dirty="0" smtClean="0">
                <a:solidFill>
                  <a:srgbClr val="000000"/>
                </a:solidFill>
                <a:latin typeface="Times New Roman"/>
                <a:ea typeface="Times New Roman"/>
                <a:cs typeface="PANDA Times UZ"/>
              </a:rPr>
              <a:t> </a:t>
            </a:r>
          </a:p>
          <a:p>
            <a:pPr indent="449580" algn="just">
              <a:spcAft>
                <a:spcPts val="0"/>
              </a:spcAft>
            </a:pPr>
            <a:r>
              <a:rPr lang="uz-Cyrl-UZ" dirty="0" smtClean="0">
                <a:latin typeface="Times New Roman" panose="02020603050405020304" pitchFamily="18" charset="0"/>
                <a:cs typeface="Times New Roman" panose="02020603050405020304" pitchFamily="18" charset="0"/>
              </a:rPr>
              <a:t>Shaxarning </a:t>
            </a:r>
            <a:r>
              <a:rPr lang="uz-Cyrl-UZ" dirty="0">
                <a:latin typeface="Times New Roman" panose="02020603050405020304" pitchFamily="18" charset="0"/>
                <a:cs typeface="Times New Roman" panose="02020603050405020304" pitchFamily="18" charset="0"/>
              </a:rPr>
              <a:t>janubida </a:t>
            </a:r>
            <a:r>
              <a:rPr lang="uz-Cyrl-UZ" b="1" dirty="0">
                <a:latin typeface="Times New Roman" panose="02020603050405020304" pitchFamily="18" charset="0"/>
                <a:cs typeface="Times New Roman" panose="02020603050405020304" pitchFamily="18" charset="0"/>
              </a:rPr>
              <a:t>10–15 ga </a:t>
            </a:r>
            <a:r>
              <a:rPr lang="uz-Cyrl-UZ" dirty="0">
                <a:latin typeface="Times New Roman" panose="02020603050405020304" pitchFamily="18" charset="0"/>
                <a:cs typeface="Times New Roman" panose="02020603050405020304" pitchFamily="18" charset="0"/>
              </a:rPr>
              <a:t>maydonni egallagan shahar qabristoni topilgan. </a:t>
            </a:r>
            <a:endParaRPr lang="ru-RU" dirty="0">
              <a:latin typeface="Times New Roman" panose="02020603050405020304" pitchFamily="18" charset="0"/>
              <a:cs typeface="Times New Roman" panose="02020603050405020304" pitchFamily="18" charset="0"/>
            </a:endParaRPr>
          </a:p>
          <a:p>
            <a:pPr indent="449580" algn="just">
              <a:spcAft>
                <a:spcPts val="0"/>
              </a:spcAft>
            </a:pPr>
            <a:endParaRPr lang="ru-RU" dirty="0">
              <a:effectLst/>
              <a:latin typeface="Times New Roman" panose="02020603050405020304" pitchFamily="18" charset="0"/>
              <a:ea typeface="Times New Roman"/>
              <a:cs typeface="Times New Roman" panose="02020603050405020304" pitchFamily="18" charset="0"/>
            </a:endParaRPr>
          </a:p>
        </p:txBody>
      </p:sp>
      <p:pic>
        <p:nvPicPr>
          <p:cNvPr id="5" name="Рисунок 4" descr="Описание: жар ибодат тоз"/>
          <p:cNvPicPr/>
          <p:nvPr/>
        </p:nvPicPr>
        <p:blipFill>
          <a:blip r:embed="rId2">
            <a:extLst>
              <a:ext uri="{28A0092B-C50C-407E-A947-70E740481C1C}">
                <a14:useLocalDpi xmlns:a14="http://schemas.microsoft.com/office/drawing/2010/main" val="0"/>
              </a:ext>
            </a:extLst>
          </a:blip>
          <a:srcRect/>
          <a:stretch>
            <a:fillRect/>
          </a:stretch>
        </p:blipFill>
        <p:spPr bwMode="auto">
          <a:xfrm>
            <a:off x="4787489" y="1052736"/>
            <a:ext cx="4273384" cy="3816424"/>
          </a:xfrm>
          <a:prstGeom prst="rect">
            <a:avLst/>
          </a:prstGeom>
          <a:noFill/>
          <a:ln>
            <a:noFill/>
          </a:ln>
        </p:spPr>
      </p:pic>
      <p:sp>
        <p:nvSpPr>
          <p:cNvPr id="2" name="Прямоугольник 1"/>
          <p:cNvSpPr/>
          <p:nvPr/>
        </p:nvSpPr>
        <p:spPr>
          <a:xfrm>
            <a:off x="5724128" y="4972526"/>
            <a:ext cx="2723823" cy="369332"/>
          </a:xfrm>
          <a:prstGeom prst="rect">
            <a:avLst/>
          </a:prstGeom>
        </p:spPr>
        <p:txBody>
          <a:bodyPr wrap="none">
            <a:spAutoFit/>
          </a:bodyPr>
          <a:lstStyle/>
          <a:p>
            <a:r>
              <a:rPr lang="ru-RU" b="1" i="1" dirty="0" err="1">
                <a:solidFill>
                  <a:srgbClr val="10087A"/>
                </a:solidFill>
              </a:rPr>
              <a:t>Jarqo‘ton</a:t>
            </a:r>
            <a:r>
              <a:rPr lang="ru-RU" b="1" i="1" dirty="0">
                <a:solidFill>
                  <a:srgbClr val="10087A"/>
                </a:solidFill>
              </a:rPr>
              <a:t> </a:t>
            </a:r>
            <a:r>
              <a:rPr lang="ru-RU" b="1" i="1" dirty="0" err="1">
                <a:solidFill>
                  <a:srgbClr val="10087A"/>
                </a:solidFill>
              </a:rPr>
              <a:t>ibodatxonasi</a:t>
            </a:r>
            <a:endParaRPr lang="ru-RU" i="1" dirty="0">
              <a:solidFill>
                <a:srgbClr val="10087A"/>
              </a:solidFill>
            </a:endParaRPr>
          </a:p>
        </p:txBody>
      </p:sp>
    </p:spTree>
    <p:extLst>
      <p:ext uri="{BB962C8B-B14F-4D97-AF65-F5344CB8AC3E}">
        <p14:creationId xmlns:p14="http://schemas.microsoft.com/office/powerpoint/2010/main" val="3379937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30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65069"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en-US" sz="2400" dirty="0" err="1">
                <a:solidFill>
                  <a:srgbClr val="000000"/>
                </a:solidFill>
                <a:latin typeface="Times New Roman"/>
                <a:ea typeface="Times New Roman"/>
                <a:cs typeface="PANDA Times UZ"/>
              </a:rPr>
              <a:t>Sherobod</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vohasi</a:t>
            </a:r>
            <a:r>
              <a:rPr lang="en-US" sz="2400" dirty="0">
                <a:solidFill>
                  <a:srgbClr val="000000"/>
                </a:solidFill>
                <a:latin typeface="Times New Roman"/>
                <a:ea typeface="Times New Roman"/>
                <a:cs typeface="PANDA Times UZ"/>
              </a:rPr>
              <a:t>  tog‘ </a:t>
            </a:r>
            <a:r>
              <a:rPr lang="en-US" sz="2400" dirty="0" err="1">
                <a:solidFill>
                  <a:srgbClr val="000000"/>
                </a:solidFill>
                <a:latin typeface="Times New Roman"/>
                <a:ea typeface="Times New Roman"/>
                <a:cs typeface="PANDA Times UZ"/>
              </a:rPr>
              <a:t>oldida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bronza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davriga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oid</a:t>
            </a:r>
            <a:r>
              <a:rPr lang="en-US" sz="2400" dirty="0">
                <a:solidFill>
                  <a:srgbClr val="000000"/>
                </a:solidFill>
                <a:latin typeface="Times New Roman"/>
                <a:ea typeface="Times New Roman"/>
                <a:cs typeface="PANDA Times UZ"/>
              </a:rPr>
              <a:t> </a:t>
            </a:r>
            <a:r>
              <a:rPr lang="en-US" sz="2400" b="1" dirty="0" err="1">
                <a:solidFill>
                  <a:srgbClr val="000000"/>
                </a:solidFill>
                <a:latin typeface="Times New Roman"/>
                <a:ea typeface="Times New Roman"/>
                <a:cs typeface="PANDA Times UZ"/>
              </a:rPr>
              <a:t>G‘ozqal’a</a:t>
            </a:r>
            <a:r>
              <a:rPr lang="en-US" sz="2400" b="1"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o‘rganilgan</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Yodgorlik</a:t>
            </a:r>
            <a:r>
              <a:rPr lang="en-US" sz="2400" dirty="0">
                <a:solidFill>
                  <a:srgbClr val="000000"/>
                </a:solidFill>
                <a:latin typeface="Times New Roman"/>
                <a:ea typeface="Times New Roman"/>
                <a:cs typeface="PANDA Times UZ"/>
              </a:rPr>
              <a:t> </a:t>
            </a:r>
            <a:r>
              <a:rPr lang="en-US" sz="2400" b="1" dirty="0" err="1">
                <a:solidFill>
                  <a:srgbClr val="000000"/>
                </a:solidFill>
                <a:latin typeface="Times New Roman"/>
                <a:ea typeface="Times New Roman"/>
                <a:cs typeface="PANDA Times UZ"/>
              </a:rPr>
              <a:t>tuz</a:t>
            </a:r>
            <a:r>
              <a:rPr lang="en-US" sz="2400" b="1" dirty="0">
                <a:solidFill>
                  <a:srgbClr val="000000"/>
                </a:solidFill>
                <a:latin typeface="Times New Roman"/>
                <a:ea typeface="Times New Roman"/>
                <a:cs typeface="PANDA Times UZ"/>
              </a:rPr>
              <a:t> </a:t>
            </a:r>
            <a:r>
              <a:rPr lang="en-US" sz="2400" b="1" dirty="0" err="1">
                <a:solidFill>
                  <a:srgbClr val="000000"/>
                </a:solidFill>
                <a:latin typeface="Times New Roman"/>
                <a:ea typeface="Times New Roman"/>
                <a:cs typeface="PANDA Times UZ"/>
              </a:rPr>
              <a:t>konlari</a:t>
            </a:r>
            <a:r>
              <a:rPr lang="en-US" sz="2400" b="1"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atrofida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joylashgan</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va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uning</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aholi</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qadimda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tuz</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savdosi</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bilan</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shug‘ullanishgani</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ehtimoldan</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holi</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emas</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G‘ozqal’ada</a:t>
            </a:r>
            <a:r>
              <a:rPr lang="en-US" sz="2400" dirty="0">
                <a:solidFill>
                  <a:srgbClr val="000000"/>
                </a:solidFill>
                <a:latin typeface="Times New Roman"/>
                <a:ea typeface="Times New Roman"/>
                <a:cs typeface="PANDA Times UZ"/>
              </a:rPr>
              <a:t> ilk </a:t>
            </a:r>
            <a:r>
              <a:rPr lang="en-US" sz="2400" dirty="0" err="1">
                <a:solidFill>
                  <a:srgbClr val="000000"/>
                </a:solidFill>
                <a:latin typeface="Times New Roman"/>
                <a:ea typeface="Times New Roman"/>
                <a:cs typeface="PANDA Times UZ"/>
              </a:rPr>
              <a:t>bor</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O‘rta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Osiyo</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bronza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davriga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oid</a:t>
            </a:r>
            <a:r>
              <a:rPr lang="en-US" sz="2400" dirty="0">
                <a:solidFill>
                  <a:srgbClr val="000000"/>
                </a:solidFill>
                <a:latin typeface="Times New Roman"/>
                <a:ea typeface="Times New Roman"/>
                <a:cs typeface="PANDA Times UZ"/>
              </a:rPr>
              <a:t> </a:t>
            </a:r>
            <a:r>
              <a:rPr lang="en-US" sz="2400" b="1" dirty="0">
                <a:solidFill>
                  <a:srgbClr val="10087A"/>
                </a:solidFill>
                <a:latin typeface="Times New Roman"/>
                <a:ea typeface="Times New Roman"/>
                <a:cs typeface="PANDA Times UZ"/>
              </a:rPr>
              <a:t>tosh </a:t>
            </a:r>
            <a:r>
              <a:rPr lang="en-US" sz="2400" b="1" dirty="0" err="1">
                <a:solidFill>
                  <a:srgbClr val="10087A"/>
                </a:solidFill>
                <a:latin typeface="Times New Roman"/>
                <a:ea typeface="Times New Roman"/>
                <a:cs typeface="PANDA Times UZ"/>
              </a:rPr>
              <a:t>me’morchiligi</a:t>
            </a:r>
            <a:r>
              <a:rPr lang="en-US" sz="2400" b="1" dirty="0">
                <a:solidFill>
                  <a:srgbClr val="10087A"/>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aniqlandi</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Sherobod</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vohasida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yana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bir</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yodgorlik</a:t>
            </a:r>
            <a:r>
              <a:rPr lang="en-US" sz="2400" dirty="0">
                <a:solidFill>
                  <a:srgbClr val="000000"/>
                </a:solidFill>
                <a:latin typeface="Times New Roman"/>
                <a:ea typeface="Times New Roman"/>
                <a:cs typeface="PANDA Times UZ"/>
              </a:rPr>
              <a:t> – </a:t>
            </a:r>
            <a:r>
              <a:rPr lang="en-US" sz="2400" b="1" dirty="0" err="1">
                <a:solidFill>
                  <a:srgbClr val="000000"/>
                </a:solidFill>
                <a:latin typeface="Times New Roman"/>
                <a:ea typeface="Times New Roman"/>
                <a:cs typeface="PANDA Times UZ"/>
              </a:rPr>
              <a:t>Burguttepa</a:t>
            </a:r>
            <a:r>
              <a:rPr lang="en-US" sz="2400" dirty="0">
                <a:solidFill>
                  <a:srgbClr val="000000"/>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doira</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shaklida</a:t>
            </a:r>
            <a:r>
              <a:rPr lang="en-US" sz="2400" b="1" i="1" dirty="0">
                <a:solidFill>
                  <a:srgbClr val="10087A"/>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bo‘lib</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toshdan</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qurilgan</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mudofaa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devorlariga</a:t>
            </a:r>
            <a:r>
              <a:rPr lang="en-US" sz="2400" dirty="0">
                <a:solidFill>
                  <a:srgbClr val="000000"/>
                </a:solidFill>
                <a:latin typeface="Times New Roman"/>
                <a:ea typeface="Times New Roman"/>
                <a:cs typeface="PANDA Times UZ"/>
              </a:rPr>
              <a:t> </a:t>
            </a:r>
            <a:r>
              <a:rPr lang="en-US" sz="2400" dirty="0" err="1" smtClean="0">
                <a:solidFill>
                  <a:srgbClr val="000000"/>
                </a:solidFill>
                <a:latin typeface="Times New Roman"/>
                <a:ea typeface="Times New Roman"/>
                <a:cs typeface="PANDA Times UZ"/>
              </a:rPr>
              <a:t>ega</a:t>
            </a:r>
            <a:r>
              <a:rPr lang="en-US" sz="2400" dirty="0" smtClean="0">
                <a:solidFill>
                  <a:srgbClr val="000000"/>
                </a:solidFill>
                <a:latin typeface="Times New Roman"/>
                <a:ea typeface="Times New Roman"/>
                <a:cs typeface="PANDA Times UZ"/>
              </a:rPr>
              <a:t>.</a:t>
            </a:r>
          </a:p>
          <a:p>
            <a:pPr indent="449580" algn="just">
              <a:spcAft>
                <a:spcPts val="0"/>
              </a:spcAft>
            </a:pPr>
            <a:r>
              <a:rPr lang="uz-Cyrl-UZ" sz="2400" dirty="0" smtClean="0">
                <a:solidFill>
                  <a:srgbClr val="000000"/>
                </a:solidFill>
                <a:latin typeface="Times New Roman"/>
                <a:ea typeface="Times New Roman"/>
                <a:cs typeface="PANDA Times UZ"/>
              </a:rPr>
              <a:t>Hozirgi </a:t>
            </a:r>
            <a:r>
              <a:rPr lang="uz-Cyrl-UZ" sz="2400" dirty="0">
                <a:solidFill>
                  <a:srgbClr val="000000"/>
                </a:solidFill>
                <a:latin typeface="Times New Roman"/>
                <a:ea typeface="Times New Roman"/>
                <a:cs typeface="PANDA Times UZ"/>
              </a:rPr>
              <a:t>kunda  Janubiy O‘zbekiston territoriyasida </a:t>
            </a:r>
            <a:r>
              <a:rPr lang="uz-Cyrl-UZ" sz="2400" b="1" dirty="0">
                <a:solidFill>
                  <a:srgbClr val="000000"/>
                </a:solidFill>
                <a:latin typeface="Times New Roman"/>
                <a:ea typeface="Times New Roman"/>
                <a:cs typeface="PANDA Times UZ"/>
              </a:rPr>
              <a:t>20 dan </a:t>
            </a:r>
            <a:r>
              <a:rPr lang="uz-Cyrl-UZ" sz="2400" dirty="0">
                <a:solidFill>
                  <a:srgbClr val="000000"/>
                </a:solidFill>
                <a:latin typeface="Times New Roman"/>
                <a:ea typeface="Times New Roman"/>
                <a:cs typeface="PANDA Times UZ"/>
              </a:rPr>
              <a:t>ortiq bronza davri yodgorliklari topilgan. Bular </a:t>
            </a:r>
            <a:r>
              <a:rPr lang="uz-Cyrl-UZ" sz="2400" b="1" dirty="0">
                <a:solidFill>
                  <a:srgbClr val="10087A"/>
                </a:solidFill>
                <a:latin typeface="Times New Roman"/>
                <a:ea typeface="Times New Roman"/>
                <a:cs typeface="PANDA Times UZ"/>
              </a:rPr>
              <a:t>Jarqo‘ton, Bo‘ston, Kultepa, Mo‘lali tepa</a:t>
            </a:r>
            <a:r>
              <a:rPr lang="uz-Cyrl-UZ" sz="2400" dirty="0">
                <a:solidFill>
                  <a:srgbClr val="000000"/>
                </a:solidFill>
                <a:latin typeface="Times New Roman"/>
                <a:ea typeface="Times New Roman"/>
                <a:cs typeface="PANDA Times UZ"/>
              </a:rPr>
              <a:t> va boshqalar bo‘lib, ular asosan, Surxondaryo oblastining </a:t>
            </a:r>
            <a:r>
              <a:rPr lang="uz-Cyrl-UZ" sz="2400" b="1" dirty="0">
                <a:solidFill>
                  <a:srgbClr val="10087A"/>
                </a:solidFill>
                <a:latin typeface="Times New Roman"/>
                <a:ea typeface="Times New Roman"/>
                <a:cs typeface="PANDA Times UZ"/>
              </a:rPr>
              <a:t>Sherobod va Sho‘rchi </a:t>
            </a:r>
            <a:r>
              <a:rPr lang="uz-Cyrl-UZ" sz="2400" dirty="0">
                <a:solidFill>
                  <a:srgbClr val="000000"/>
                </a:solidFill>
                <a:latin typeface="Times New Roman"/>
                <a:ea typeface="Times New Roman"/>
                <a:cs typeface="PANDA Times UZ"/>
              </a:rPr>
              <a:t>xududlarida joylashgan. Bu yodgorliklarni o‘rganish natijasida  </a:t>
            </a:r>
            <a:r>
              <a:rPr lang="uz-Cyrl-UZ" sz="2400" b="1" dirty="0">
                <a:solidFill>
                  <a:srgbClr val="10087A"/>
                </a:solidFill>
                <a:latin typeface="Times New Roman"/>
                <a:ea typeface="Times New Roman"/>
                <a:cs typeface="PANDA Times UZ"/>
              </a:rPr>
              <a:t>Sopollitepa  madaniyati </a:t>
            </a:r>
            <a:r>
              <a:rPr lang="uz-Cyrl-UZ" sz="2400" dirty="0">
                <a:solidFill>
                  <a:srgbClr val="000000"/>
                </a:solidFill>
                <a:latin typeface="Times New Roman"/>
                <a:ea typeface="Times New Roman"/>
                <a:cs typeface="PANDA Times UZ"/>
              </a:rPr>
              <a:t>qadimgi Sharq sivilizatsiyasining ajralmas bir qismi ekanligini ko‘rsatdi.</a:t>
            </a:r>
            <a:endParaRPr lang="ru-RU" sz="2800" dirty="0">
              <a:effectLst/>
              <a:latin typeface="PANDA Times UZ"/>
              <a:ea typeface="Times New Roman"/>
              <a:cs typeface="PANDA Times UZ"/>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ctr">
              <a:spcAft>
                <a:spcPts val="0"/>
              </a:spcAft>
            </a:pPr>
            <a:r>
              <a:rPr lang="en-US" sz="2800" b="1" dirty="0" err="1" smtClean="0">
                <a:solidFill>
                  <a:srgbClr val="10087A"/>
                </a:solidFill>
                <a:latin typeface="Times New Roman"/>
                <a:ea typeface="Times New Roman"/>
                <a:cs typeface="PANDA Times UZ"/>
              </a:rPr>
              <a:t>Bronza</a:t>
            </a:r>
            <a:r>
              <a:rPr lang="en-US" sz="2800" b="1" dirty="0" smtClean="0">
                <a:solidFill>
                  <a:srgbClr val="10087A"/>
                </a:solidFill>
                <a:latin typeface="Times New Roman"/>
                <a:ea typeface="Times New Roman"/>
                <a:cs typeface="PANDA Times UZ"/>
              </a:rPr>
              <a:t> </a:t>
            </a:r>
            <a:r>
              <a:rPr lang="en-US" sz="2800" b="1" dirty="0" err="1">
                <a:solidFill>
                  <a:srgbClr val="10087A"/>
                </a:solidFill>
                <a:latin typeface="Times New Roman"/>
                <a:ea typeface="Times New Roman"/>
                <a:cs typeface="PANDA Times UZ"/>
              </a:rPr>
              <a:t>asrining</a:t>
            </a:r>
            <a:r>
              <a:rPr lang="en-US" sz="2800" b="1" dirty="0">
                <a:solidFill>
                  <a:srgbClr val="10087A"/>
                </a:solidFill>
                <a:latin typeface="Times New Roman"/>
                <a:ea typeface="Times New Roman"/>
                <a:cs typeface="PANDA Times UZ"/>
              </a:rPr>
              <a:t> </a:t>
            </a:r>
            <a:r>
              <a:rPr lang="en-US" sz="2800" b="1" dirty="0" err="1">
                <a:solidFill>
                  <a:srgbClr val="10087A"/>
                </a:solidFill>
                <a:latin typeface="Times New Roman"/>
                <a:ea typeface="Times New Roman"/>
                <a:cs typeface="PANDA Times UZ"/>
              </a:rPr>
              <a:t>cho‘l</a:t>
            </a:r>
            <a:r>
              <a:rPr lang="en-US" sz="2800" b="1" dirty="0">
                <a:solidFill>
                  <a:srgbClr val="10087A"/>
                </a:solidFill>
                <a:latin typeface="Times New Roman"/>
                <a:ea typeface="Times New Roman"/>
                <a:cs typeface="PANDA Times UZ"/>
              </a:rPr>
              <a:t> </a:t>
            </a:r>
            <a:r>
              <a:rPr lang="en-US" sz="2800" b="1" dirty="0" err="1">
                <a:solidFill>
                  <a:srgbClr val="10087A"/>
                </a:solidFill>
                <a:latin typeface="Times New Roman"/>
                <a:ea typeface="Times New Roman"/>
                <a:cs typeface="PANDA Times UZ"/>
              </a:rPr>
              <a:t>zonasi</a:t>
            </a:r>
            <a:r>
              <a:rPr lang="en-US" sz="2800" b="1" dirty="0">
                <a:solidFill>
                  <a:srgbClr val="10087A"/>
                </a:solidFill>
                <a:latin typeface="Times New Roman"/>
                <a:ea typeface="Times New Roman"/>
                <a:cs typeface="PANDA Times UZ"/>
              </a:rPr>
              <a:t> </a:t>
            </a:r>
            <a:r>
              <a:rPr lang="en-US" sz="2800" b="1" dirty="0" err="1" smtClean="0">
                <a:solidFill>
                  <a:srgbClr val="10087A"/>
                </a:solidFill>
                <a:latin typeface="Times New Roman"/>
                <a:ea typeface="Times New Roman"/>
                <a:cs typeface="PANDA Times UZ"/>
              </a:rPr>
              <a:t>qabilalari</a:t>
            </a:r>
            <a:endParaRPr lang="en-US" sz="2800" b="1" dirty="0" smtClean="0">
              <a:solidFill>
                <a:srgbClr val="10087A"/>
              </a:solidFill>
              <a:latin typeface="Times New Roman"/>
              <a:ea typeface="Times New Roman"/>
              <a:cs typeface="PANDA Times UZ"/>
            </a:endParaRPr>
          </a:p>
          <a:p>
            <a:pPr indent="449580" algn="just">
              <a:spcAft>
                <a:spcPts val="0"/>
              </a:spcAft>
            </a:pPr>
            <a:r>
              <a:rPr lang="en-US" sz="2800" dirty="0" err="1" smtClean="0">
                <a:solidFill>
                  <a:srgbClr val="000000"/>
                </a:solidFill>
                <a:latin typeface="Times New Roman"/>
                <a:ea typeface="Times New Roman"/>
                <a:cs typeface="PANDA Times UZ"/>
              </a:rPr>
              <a:t>Bronza</a:t>
            </a:r>
            <a:r>
              <a:rPr lang="en-US" sz="2800" dirty="0" smtClean="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davrida</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O‘rta</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Osiyoning</a:t>
            </a:r>
            <a:r>
              <a:rPr lang="en-US" sz="2800" dirty="0">
                <a:solidFill>
                  <a:srgbClr val="000000"/>
                </a:solidFill>
                <a:latin typeface="Times New Roman"/>
                <a:ea typeface="Times New Roman"/>
                <a:cs typeface="PANDA Times UZ"/>
              </a:rPr>
              <a:t> </a:t>
            </a:r>
            <a:r>
              <a:rPr lang="en-US" sz="2800" b="1" dirty="0" err="1">
                <a:solidFill>
                  <a:srgbClr val="000000"/>
                </a:solidFill>
                <a:latin typeface="Times New Roman"/>
                <a:ea typeface="Times New Roman"/>
                <a:cs typeface="PANDA Times UZ"/>
              </a:rPr>
              <a:t>cho‘l</a:t>
            </a:r>
            <a:r>
              <a:rPr lang="en-US" sz="2800" b="1" dirty="0">
                <a:solidFill>
                  <a:srgbClr val="000000"/>
                </a:solidFill>
                <a:latin typeface="Times New Roman"/>
                <a:ea typeface="Times New Roman"/>
                <a:cs typeface="PANDA Times UZ"/>
              </a:rPr>
              <a:t> </a:t>
            </a:r>
            <a:r>
              <a:rPr lang="en-US" sz="2800" b="1" dirty="0" err="1">
                <a:solidFill>
                  <a:srgbClr val="000000"/>
                </a:solidFill>
                <a:latin typeface="Times New Roman"/>
                <a:ea typeface="Times New Roman"/>
                <a:cs typeface="PANDA Times UZ"/>
              </a:rPr>
              <a:t>va</a:t>
            </a:r>
            <a:r>
              <a:rPr lang="en-US" sz="2800" b="1" dirty="0">
                <a:solidFill>
                  <a:srgbClr val="000000"/>
                </a:solidFill>
                <a:latin typeface="Times New Roman"/>
                <a:ea typeface="Times New Roman"/>
                <a:cs typeface="PANDA Times UZ"/>
              </a:rPr>
              <a:t> </a:t>
            </a:r>
            <a:r>
              <a:rPr lang="en-US" sz="2800" b="1" dirty="0" err="1">
                <a:solidFill>
                  <a:srgbClr val="000000"/>
                </a:solidFill>
                <a:latin typeface="Times New Roman"/>
                <a:ea typeface="Times New Roman"/>
                <a:cs typeface="PANDA Times UZ"/>
              </a:rPr>
              <a:t>dashtlarini</a:t>
            </a:r>
            <a:r>
              <a:rPr lang="en-US" sz="2800" b="1" dirty="0">
                <a:solidFill>
                  <a:srgbClr val="000000"/>
                </a:solidFill>
                <a:latin typeface="Times New Roman"/>
                <a:ea typeface="Times New Roman"/>
                <a:cs typeface="PANDA Times UZ"/>
              </a:rPr>
              <a:t> </a:t>
            </a:r>
            <a:r>
              <a:rPr lang="en-US" sz="2800" b="1" dirty="0" err="1">
                <a:solidFill>
                  <a:srgbClr val="000000"/>
                </a:solidFill>
                <a:latin typeface="Times New Roman"/>
                <a:ea typeface="Times New Roman"/>
                <a:cs typeface="PANDA Times UZ"/>
              </a:rPr>
              <a:t>chorvador</a:t>
            </a:r>
            <a:r>
              <a:rPr lang="en-US" sz="2800" b="1" dirty="0">
                <a:solidFill>
                  <a:srgbClr val="000000"/>
                </a:solidFill>
                <a:latin typeface="Times New Roman"/>
                <a:ea typeface="Times New Roman"/>
                <a:cs typeface="PANDA Times UZ"/>
              </a:rPr>
              <a:t> </a:t>
            </a:r>
            <a:r>
              <a:rPr lang="en-US" sz="2800" b="1" dirty="0" err="1">
                <a:solidFill>
                  <a:srgbClr val="000000"/>
                </a:solidFill>
                <a:latin typeface="Times New Roman"/>
                <a:ea typeface="Times New Roman"/>
                <a:cs typeface="PANDA Times UZ"/>
              </a:rPr>
              <a:t>qabilalar</a:t>
            </a:r>
            <a:r>
              <a:rPr lang="en-US" sz="2800" b="1"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egallagan</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edi</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Ularning</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iqtisodiy</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hayoti</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asosini</a:t>
            </a:r>
            <a:r>
              <a:rPr lang="en-US" sz="2800" dirty="0">
                <a:solidFill>
                  <a:srgbClr val="000000"/>
                </a:solidFill>
                <a:latin typeface="Times New Roman"/>
                <a:ea typeface="Times New Roman"/>
                <a:cs typeface="PANDA Times UZ"/>
              </a:rPr>
              <a:t> </a:t>
            </a:r>
            <a:r>
              <a:rPr lang="en-US" sz="2800" b="1" dirty="0" err="1">
                <a:solidFill>
                  <a:srgbClr val="10087A"/>
                </a:solidFill>
                <a:latin typeface="Times New Roman"/>
                <a:ea typeface="Times New Roman"/>
                <a:cs typeface="PANDA Times UZ"/>
              </a:rPr>
              <a:t>chorvachilik</a:t>
            </a:r>
            <a:r>
              <a:rPr lang="en-US" sz="2800" b="1" dirty="0">
                <a:solidFill>
                  <a:srgbClr val="10087A"/>
                </a:solidFill>
                <a:latin typeface="Times New Roman"/>
                <a:ea typeface="Times New Roman"/>
                <a:cs typeface="PANDA Times UZ"/>
              </a:rPr>
              <a:t> </a:t>
            </a:r>
            <a:r>
              <a:rPr lang="en-US" sz="2800" b="1" dirty="0" err="1">
                <a:solidFill>
                  <a:srgbClr val="10087A"/>
                </a:solidFill>
                <a:latin typeface="Times New Roman"/>
                <a:ea typeface="Times New Roman"/>
                <a:cs typeface="PANDA Times UZ"/>
              </a:rPr>
              <a:t>va</a:t>
            </a:r>
            <a:r>
              <a:rPr lang="en-US" sz="2800" b="1" dirty="0">
                <a:solidFill>
                  <a:srgbClr val="10087A"/>
                </a:solidFill>
                <a:latin typeface="Times New Roman"/>
                <a:ea typeface="Times New Roman"/>
                <a:cs typeface="PANDA Times UZ"/>
              </a:rPr>
              <a:t> </a:t>
            </a:r>
            <a:r>
              <a:rPr lang="en-US" sz="2800" b="1" dirty="0" err="1">
                <a:solidFill>
                  <a:srgbClr val="10087A"/>
                </a:solidFill>
                <a:latin typeface="Times New Roman"/>
                <a:ea typeface="Times New Roman"/>
                <a:cs typeface="PANDA Times UZ"/>
              </a:rPr>
              <a:t>ibtidoiy</a:t>
            </a:r>
            <a:r>
              <a:rPr lang="en-US" sz="2800" b="1" dirty="0">
                <a:solidFill>
                  <a:srgbClr val="10087A"/>
                </a:solidFill>
                <a:latin typeface="Times New Roman"/>
                <a:ea typeface="Times New Roman"/>
                <a:cs typeface="PANDA Times UZ"/>
              </a:rPr>
              <a:t> </a:t>
            </a:r>
            <a:r>
              <a:rPr lang="en-US" sz="2800" b="1" dirty="0" err="1">
                <a:solidFill>
                  <a:srgbClr val="10087A"/>
                </a:solidFill>
                <a:latin typeface="Times New Roman"/>
                <a:ea typeface="Times New Roman"/>
                <a:cs typeface="PANDA Times UZ"/>
              </a:rPr>
              <a:t>motiga</a:t>
            </a:r>
            <a:r>
              <a:rPr lang="en-US" sz="2800" b="1" dirty="0">
                <a:solidFill>
                  <a:srgbClr val="10087A"/>
                </a:solidFill>
                <a:latin typeface="Times New Roman"/>
                <a:ea typeface="Times New Roman"/>
                <a:cs typeface="PANDA Times UZ"/>
              </a:rPr>
              <a:t> </a:t>
            </a:r>
            <a:r>
              <a:rPr lang="en-US" sz="2800" b="1" dirty="0" err="1">
                <a:solidFill>
                  <a:srgbClr val="10087A"/>
                </a:solidFill>
                <a:latin typeface="Times New Roman"/>
                <a:ea typeface="Times New Roman"/>
                <a:cs typeface="PANDA Times UZ"/>
              </a:rPr>
              <a:t>dehqonchilik</a:t>
            </a:r>
            <a:r>
              <a:rPr lang="en-US" sz="2800" b="1" dirty="0">
                <a:solidFill>
                  <a:srgbClr val="10087A"/>
                </a:solidFill>
                <a:latin typeface="Times New Roman"/>
                <a:ea typeface="Times New Roman"/>
                <a:cs typeface="PANDA Times UZ"/>
              </a:rPr>
              <a:t> </a:t>
            </a:r>
            <a:r>
              <a:rPr lang="en-US" sz="2800" b="1" dirty="0" err="1">
                <a:solidFill>
                  <a:srgbClr val="10087A"/>
                </a:solidFill>
                <a:latin typeface="Times New Roman"/>
                <a:ea typeface="Times New Roman"/>
                <a:cs typeface="PANDA Times UZ"/>
              </a:rPr>
              <a:t>xo‘jaligi</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tashkil</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etardi</a:t>
            </a:r>
            <a:r>
              <a:rPr lang="en-US" sz="2800" dirty="0">
                <a:solidFill>
                  <a:srgbClr val="000000"/>
                </a:solidFill>
                <a:latin typeface="Times New Roman"/>
                <a:ea typeface="Times New Roman"/>
                <a:cs typeface="PANDA Times UZ"/>
              </a:rPr>
              <a:t>. Bu </a:t>
            </a:r>
            <a:r>
              <a:rPr lang="en-US" sz="2800" dirty="0" err="1">
                <a:solidFill>
                  <a:srgbClr val="000000"/>
                </a:solidFill>
                <a:latin typeface="Times New Roman"/>
                <a:ea typeface="Times New Roman"/>
                <a:cs typeface="PANDA Times UZ"/>
              </a:rPr>
              <a:t>qabilalar</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yengil</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tipdagi</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qarorgoh</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yoki</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qisqa</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muddatli</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makonlarda</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iste’qomat</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qilganlar</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Ular</a:t>
            </a:r>
            <a:r>
              <a:rPr lang="en-US" sz="2800" dirty="0">
                <a:solidFill>
                  <a:srgbClr val="000000"/>
                </a:solidFill>
                <a:latin typeface="Times New Roman"/>
                <a:ea typeface="Times New Roman"/>
                <a:cs typeface="PANDA Times UZ"/>
              </a:rPr>
              <a:t> </a:t>
            </a:r>
            <a:r>
              <a:rPr lang="en-US" sz="2800" b="1" i="1" dirty="0" err="1">
                <a:solidFill>
                  <a:srgbClr val="000000"/>
                </a:solidFill>
                <a:latin typeface="Times New Roman"/>
                <a:ea typeface="Times New Roman"/>
                <a:cs typeface="PANDA Times UZ"/>
              </a:rPr>
              <a:t>Amudaryo</a:t>
            </a:r>
            <a:r>
              <a:rPr lang="en-US" sz="2800" b="1" i="1" dirty="0">
                <a:solidFill>
                  <a:srgbClr val="000000"/>
                </a:solidFill>
                <a:latin typeface="Times New Roman"/>
                <a:ea typeface="Times New Roman"/>
                <a:cs typeface="PANDA Times UZ"/>
              </a:rPr>
              <a:t>, </a:t>
            </a:r>
            <a:r>
              <a:rPr lang="en-US" sz="2800" b="1" i="1" dirty="0" err="1">
                <a:solidFill>
                  <a:srgbClr val="000000"/>
                </a:solidFill>
                <a:latin typeface="Times New Roman"/>
                <a:ea typeface="Times New Roman"/>
                <a:cs typeface="PANDA Times UZ"/>
              </a:rPr>
              <a:t>Sirdaryo</a:t>
            </a:r>
            <a:r>
              <a:rPr lang="en-US" sz="2800" b="1" i="1" dirty="0">
                <a:solidFill>
                  <a:srgbClr val="000000"/>
                </a:solidFill>
                <a:latin typeface="Times New Roman"/>
                <a:ea typeface="Times New Roman"/>
                <a:cs typeface="PANDA Times UZ"/>
              </a:rPr>
              <a:t> </a:t>
            </a:r>
            <a:r>
              <a:rPr lang="en-US" sz="2800" b="1" i="1" dirty="0" err="1">
                <a:solidFill>
                  <a:srgbClr val="000000"/>
                </a:solidFill>
                <a:latin typeface="Times New Roman"/>
                <a:ea typeface="Times New Roman"/>
                <a:cs typeface="PANDA Times UZ"/>
              </a:rPr>
              <a:t>va</a:t>
            </a:r>
            <a:r>
              <a:rPr lang="en-US" sz="2800" b="1" i="1" dirty="0">
                <a:solidFill>
                  <a:srgbClr val="000000"/>
                </a:solidFill>
                <a:latin typeface="Times New Roman"/>
                <a:ea typeface="Times New Roman"/>
                <a:cs typeface="PANDA Times UZ"/>
              </a:rPr>
              <a:t> </a:t>
            </a:r>
            <a:r>
              <a:rPr lang="en-US" sz="2800" b="1" i="1" dirty="0" err="1">
                <a:solidFill>
                  <a:srgbClr val="000000"/>
                </a:solidFill>
                <a:latin typeface="Times New Roman"/>
                <a:ea typeface="Times New Roman"/>
                <a:cs typeface="PANDA Times UZ"/>
              </a:rPr>
              <a:t>Zarafshonnning</a:t>
            </a:r>
            <a:r>
              <a:rPr lang="en-US" sz="2800" b="1" i="1" dirty="0">
                <a:solidFill>
                  <a:srgbClr val="000000"/>
                </a:solidFill>
                <a:latin typeface="Times New Roman"/>
                <a:ea typeface="Times New Roman"/>
                <a:cs typeface="PANDA Times UZ"/>
              </a:rPr>
              <a:t> </a:t>
            </a:r>
            <a:r>
              <a:rPr lang="en-US" sz="2800" b="1" i="1" dirty="0" err="1">
                <a:solidFill>
                  <a:srgbClr val="000000"/>
                </a:solidFill>
                <a:latin typeface="Times New Roman"/>
                <a:ea typeface="Times New Roman"/>
                <a:cs typeface="PANDA Times UZ"/>
              </a:rPr>
              <a:t>quyi</a:t>
            </a:r>
            <a:r>
              <a:rPr lang="en-US" sz="2800" b="1" i="1" dirty="0">
                <a:solidFill>
                  <a:srgbClr val="000000"/>
                </a:solidFill>
                <a:latin typeface="Times New Roman"/>
                <a:ea typeface="Times New Roman"/>
                <a:cs typeface="PANDA Times UZ"/>
              </a:rPr>
              <a:t> </a:t>
            </a:r>
            <a:r>
              <a:rPr lang="en-US" sz="2800" b="1" i="1" dirty="0" err="1">
                <a:solidFill>
                  <a:srgbClr val="000000"/>
                </a:solidFill>
                <a:latin typeface="Times New Roman"/>
                <a:ea typeface="Times New Roman"/>
                <a:cs typeface="PANDA Times UZ"/>
              </a:rPr>
              <a:t>havzalarida</a:t>
            </a:r>
            <a:r>
              <a:rPr lang="en-US" sz="2800" b="1" i="1" dirty="0">
                <a:solidFill>
                  <a:srgbClr val="000000"/>
                </a:solidFill>
                <a:latin typeface="Times New Roman"/>
                <a:ea typeface="Times New Roman"/>
                <a:cs typeface="PANDA Times UZ"/>
              </a:rPr>
              <a:t>, </a:t>
            </a:r>
            <a:r>
              <a:rPr lang="en-US" sz="2800" b="1" i="1" dirty="0" err="1">
                <a:solidFill>
                  <a:srgbClr val="000000"/>
                </a:solidFill>
                <a:latin typeface="Times New Roman"/>
                <a:ea typeface="Times New Roman"/>
                <a:cs typeface="PANDA Times UZ"/>
              </a:rPr>
              <a:t>tog‘li</a:t>
            </a:r>
            <a:r>
              <a:rPr lang="en-US" sz="2800" b="1" i="1" dirty="0">
                <a:solidFill>
                  <a:srgbClr val="000000"/>
                </a:solidFill>
                <a:latin typeface="Times New Roman"/>
                <a:ea typeface="Times New Roman"/>
                <a:cs typeface="PANDA Times UZ"/>
              </a:rPr>
              <a:t> </a:t>
            </a:r>
            <a:r>
              <a:rPr lang="en-US" sz="2800" b="1" i="1" dirty="0" err="1">
                <a:solidFill>
                  <a:srgbClr val="000000"/>
                </a:solidFill>
                <a:latin typeface="Times New Roman"/>
                <a:ea typeface="Times New Roman"/>
                <a:cs typeface="PANDA Times UZ"/>
              </a:rPr>
              <a:t>xududlarda</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yashaganlar</a:t>
            </a:r>
            <a:r>
              <a:rPr lang="en-US" sz="2800" dirty="0">
                <a:solidFill>
                  <a:srgbClr val="000000"/>
                </a:solidFill>
                <a:latin typeface="Times New Roman"/>
                <a:ea typeface="Times New Roman"/>
                <a:cs typeface="PANDA Times UZ"/>
              </a:rPr>
              <a:t>. Bu </a:t>
            </a:r>
            <a:r>
              <a:rPr lang="en-US" sz="2800" dirty="0" err="1">
                <a:solidFill>
                  <a:srgbClr val="000000"/>
                </a:solidFill>
                <a:latin typeface="Times New Roman"/>
                <a:ea typeface="Times New Roman"/>
                <a:cs typeface="PANDA Times UZ"/>
              </a:rPr>
              <a:t>chorvador</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qabilalar</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ko‘pincha</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cho‘l</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zonasida</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yashaganliklari</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uchun</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maxsus</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adabiyotlarda</a:t>
            </a:r>
            <a:r>
              <a:rPr lang="en-US" sz="2800" dirty="0">
                <a:solidFill>
                  <a:srgbClr val="000000"/>
                </a:solidFill>
                <a:latin typeface="Times New Roman"/>
                <a:ea typeface="Times New Roman"/>
                <a:cs typeface="PANDA Times UZ"/>
              </a:rPr>
              <a:t> </a:t>
            </a:r>
            <a:r>
              <a:rPr lang="en-US" sz="2800" i="1" dirty="0">
                <a:solidFill>
                  <a:srgbClr val="10087A"/>
                </a:solidFill>
                <a:latin typeface="Times New Roman"/>
                <a:ea typeface="Times New Roman"/>
                <a:cs typeface="PANDA Times UZ"/>
              </a:rPr>
              <a:t>“</a:t>
            </a:r>
            <a:r>
              <a:rPr lang="en-US" sz="2800" i="1" dirty="0" err="1">
                <a:solidFill>
                  <a:srgbClr val="10087A"/>
                </a:solidFill>
                <a:latin typeface="Times New Roman"/>
                <a:ea typeface="Times New Roman"/>
                <a:cs typeface="PANDA Times UZ"/>
              </a:rPr>
              <a:t>bronza</a:t>
            </a:r>
            <a:r>
              <a:rPr lang="en-US" sz="2800" i="1" dirty="0">
                <a:solidFill>
                  <a:srgbClr val="10087A"/>
                </a:solidFill>
                <a:latin typeface="Times New Roman"/>
                <a:ea typeface="Times New Roman"/>
                <a:cs typeface="PANDA Times UZ"/>
              </a:rPr>
              <a:t> </a:t>
            </a:r>
            <a:r>
              <a:rPr lang="en-US" sz="2800" i="1" dirty="0" err="1">
                <a:solidFill>
                  <a:srgbClr val="10087A"/>
                </a:solidFill>
                <a:latin typeface="Times New Roman"/>
                <a:ea typeface="Times New Roman"/>
                <a:cs typeface="PANDA Times UZ"/>
              </a:rPr>
              <a:t>asrining</a:t>
            </a:r>
            <a:r>
              <a:rPr lang="en-US" sz="2800" i="1" dirty="0">
                <a:solidFill>
                  <a:srgbClr val="10087A"/>
                </a:solidFill>
                <a:latin typeface="Times New Roman"/>
                <a:ea typeface="Times New Roman"/>
                <a:cs typeface="PANDA Times UZ"/>
              </a:rPr>
              <a:t> </a:t>
            </a:r>
            <a:r>
              <a:rPr lang="en-US" sz="2800" i="1" dirty="0" err="1">
                <a:solidFill>
                  <a:srgbClr val="10087A"/>
                </a:solidFill>
                <a:latin typeface="Times New Roman"/>
                <a:ea typeface="Times New Roman"/>
                <a:cs typeface="PANDA Times UZ"/>
              </a:rPr>
              <a:t>cho‘l</a:t>
            </a:r>
            <a:r>
              <a:rPr lang="en-US" sz="2800" i="1" dirty="0">
                <a:solidFill>
                  <a:srgbClr val="10087A"/>
                </a:solidFill>
                <a:latin typeface="Times New Roman"/>
                <a:ea typeface="Times New Roman"/>
                <a:cs typeface="PANDA Times UZ"/>
              </a:rPr>
              <a:t> </a:t>
            </a:r>
            <a:r>
              <a:rPr lang="en-US" sz="2800" i="1" dirty="0" err="1">
                <a:solidFill>
                  <a:srgbClr val="10087A"/>
                </a:solidFill>
                <a:latin typeface="Times New Roman"/>
                <a:ea typeface="Times New Roman"/>
                <a:cs typeface="PANDA Times UZ"/>
              </a:rPr>
              <a:t>zonasi</a:t>
            </a:r>
            <a:r>
              <a:rPr lang="en-US" sz="2800" i="1" dirty="0">
                <a:solidFill>
                  <a:srgbClr val="10087A"/>
                </a:solidFill>
                <a:latin typeface="Times New Roman"/>
                <a:ea typeface="Times New Roman"/>
                <a:cs typeface="PANDA Times UZ"/>
              </a:rPr>
              <a:t> </a:t>
            </a:r>
            <a:r>
              <a:rPr lang="en-US" sz="2800" i="1" dirty="0" err="1">
                <a:solidFill>
                  <a:srgbClr val="10087A"/>
                </a:solidFill>
                <a:latin typeface="Times New Roman"/>
                <a:ea typeface="Times New Roman"/>
                <a:cs typeface="PANDA Times UZ"/>
              </a:rPr>
              <a:t>qabilalari</a:t>
            </a:r>
            <a:r>
              <a:rPr lang="en-US" sz="2800" i="1" dirty="0">
                <a:solidFill>
                  <a:srgbClr val="10087A"/>
                </a:solidFill>
                <a:latin typeface="Times New Roman"/>
                <a:ea typeface="Times New Roman"/>
                <a:cs typeface="PANDA Times UZ"/>
              </a:rPr>
              <a:t>”</a:t>
            </a:r>
            <a:r>
              <a:rPr lang="en-US" sz="2800" i="1" dirty="0" smtClean="0">
                <a:solidFill>
                  <a:srgbClr val="10087A"/>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nomi</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bilan</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yuritiladigan</a:t>
            </a:r>
            <a:r>
              <a:rPr lang="en-US" sz="2800" dirty="0">
                <a:solidFill>
                  <a:srgbClr val="000000"/>
                </a:solidFill>
                <a:latin typeface="Times New Roman"/>
                <a:ea typeface="Times New Roman"/>
                <a:cs typeface="PANDA Times UZ"/>
              </a:rPr>
              <a:t> </a:t>
            </a:r>
            <a:r>
              <a:rPr lang="en-US" sz="2800" dirty="0" err="1">
                <a:solidFill>
                  <a:srgbClr val="000000"/>
                </a:solidFill>
                <a:latin typeface="Times New Roman"/>
                <a:ea typeface="Times New Roman"/>
                <a:cs typeface="PANDA Times UZ"/>
              </a:rPr>
              <a:t>bo‘ldi</a:t>
            </a:r>
            <a:r>
              <a:rPr lang="en-US" sz="2800" dirty="0">
                <a:solidFill>
                  <a:srgbClr val="000000"/>
                </a:solidFill>
                <a:latin typeface="Times New Roman"/>
                <a:ea typeface="Times New Roman"/>
                <a:cs typeface="PANDA Times UZ"/>
              </a:rPr>
              <a:t>.</a:t>
            </a:r>
            <a:endParaRPr lang="ru-RU" sz="3200" dirty="0">
              <a:effectLst/>
              <a:latin typeface="PANDA Times UZ"/>
              <a:ea typeface="Times New Roman"/>
              <a:cs typeface="PANDA Times UZ"/>
            </a:endParaRPr>
          </a:p>
        </p:txBody>
      </p:sp>
    </p:spTree>
    <p:extLst>
      <p:ext uri="{BB962C8B-B14F-4D97-AF65-F5344CB8AC3E}">
        <p14:creationId xmlns:p14="http://schemas.microsoft.com/office/powerpoint/2010/main" val="3967086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uz-Cyrl-UZ" sz="2800" dirty="0">
                <a:solidFill>
                  <a:srgbClr val="000000"/>
                </a:solidFill>
                <a:latin typeface="Times New Roman"/>
                <a:ea typeface="Times New Roman"/>
                <a:cs typeface="PANDA Times UZ"/>
              </a:rPr>
              <a:t>Cho‘l zonasi qabilalari u yerlarning tabiiy geografik sharoitidan kelib chiqib, janubiy xududlarga qaraganda, </a:t>
            </a:r>
            <a:r>
              <a:rPr lang="uz-Cyrl-UZ" sz="2800" b="1" dirty="0">
                <a:solidFill>
                  <a:srgbClr val="000000"/>
                </a:solidFill>
                <a:latin typeface="Times New Roman"/>
                <a:ea typeface="Times New Roman"/>
                <a:cs typeface="PANDA Times UZ"/>
              </a:rPr>
              <a:t>ijtimoiy–iqtisodiy rivojlanish </a:t>
            </a:r>
            <a:r>
              <a:rPr lang="uz-Cyrl-UZ" sz="2800" dirty="0">
                <a:solidFill>
                  <a:srgbClr val="000000"/>
                </a:solidFill>
                <a:latin typeface="Times New Roman"/>
                <a:ea typeface="Times New Roman"/>
                <a:cs typeface="PANDA Times UZ"/>
              </a:rPr>
              <a:t>jihatidan orqada edilar.  Ular </a:t>
            </a:r>
            <a:r>
              <a:rPr lang="uz-Cyrl-UZ" sz="2800" b="1" dirty="0">
                <a:solidFill>
                  <a:srgbClr val="FF0000"/>
                </a:solidFill>
                <a:latin typeface="Times New Roman"/>
                <a:ea typeface="Times New Roman"/>
                <a:cs typeface="PANDA Times UZ"/>
              </a:rPr>
              <a:t>yerto‘la va yarim yerto‘la </a:t>
            </a:r>
            <a:r>
              <a:rPr lang="uz-Cyrl-UZ" sz="2800" dirty="0">
                <a:solidFill>
                  <a:srgbClr val="000000"/>
                </a:solidFill>
                <a:latin typeface="Times New Roman"/>
                <a:ea typeface="Times New Roman"/>
                <a:cs typeface="PANDA Times UZ"/>
              </a:rPr>
              <a:t>tipidagi kulbalarda yashaganlar va  </a:t>
            </a:r>
            <a:r>
              <a:rPr lang="uz-Cyrl-UZ" sz="2800" b="1" dirty="0">
                <a:solidFill>
                  <a:srgbClr val="000000"/>
                </a:solidFill>
                <a:latin typeface="Times New Roman"/>
                <a:ea typeface="Times New Roman"/>
                <a:cs typeface="PANDA Times UZ"/>
              </a:rPr>
              <a:t>kulolchilik charxini </a:t>
            </a:r>
            <a:r>
              <a:rPr lang="uz-Cyrl-UZ" sz="2800" dirty="0">
                <a:solidFill>
                  <a:srgbClr val="000000"/>
                </a:solidFill>
                <a:latin typeface="Times New Roman"/>
                <a:ea typeface="Times New Roman"/>
                <a:cs typeface="PANDA Times UZ"/>
              </a:rPr>
              <a:t>ham bilmaganlar. Sopol idishlar qo‘lda yasalib, </a:t>
            </a:r>
            <a:r>
              <a:rPr lang="uz-Cyrl-UZ" sz="2800" b="1" dirty="0">
                <a:solidFill>
                  <a:srgbClr val="000000"/>
                </a:solidFill>
                <a:latin typeface="Times New Roman"/>
                <a:ea typeface="Times New Roman"/>
                <a:cs typeface="PANDA Times UZ"/>
              </a:rPr>
              <a:t>qo‘pol va mo‘rt </a:t>
            </a:r>
            <a:r>
              <a:rPr lang="uz-Cyrl-UZ" sz="2800" dirty="0">
                <a:solidFill>
                  <a:srgbClr val="000000"/>
                </a:solidFill>
                <a:latin typeface="Times New Roman"/>
                <a:ea typeface="Times New Roman"/>
                <a:cs typeface="PANDA Times UZ"/>
              </a:rPr>
              <a:t>bo‘lgan. Ularning turlari xam kam bo‘lib,  ochiq gulxanda pishirilgan, sirtiga </a:t>
            </a:r>
            <a:r>
              <a:rPr lang="uz-Cyrl-UZ" sz="2800" b="1" i="1" dirty="0">
                <a:solidFill>
                  <a:srgbClr val="000000"/>
                </a:solidFill>
                <a:latin typeface="Times New Roman"/>
                <a:ea typeface="Times New Roman"/>
                <a:cs typeface="PANDA Times UZ"/>
              </a:rPr>
              <a:t>chiziqli, taroq uslublaridagi </a:t>
            </a:r>
            <a:r>
              <a:rPr lang="uz-Cyrl-UZ" sz="2800" dirty="0">
                <a:solidFill>
                  <a:srgbClr val="000000"/>
                </a:solidFill>
                <a:latin typeface="Times New Roman"/>
                <a:ea typeface="Times New Roman"/>
                <a:cs typeface="PANDA Times UZ"/>
              </a:rPr>
              <a:t>geometrik nashqlar chizilgan. Lekin </a:t>
            </a:r>
            <a:r>
              <a:rPr lang="uz-Cyrl-UZ" sz="2800" b="1" dirty="0">
                <a:solidFill>
                  <a:srgbClr val="FF0000"/>
                </a:solidFill>
                <a:latin typeface="Times New Roman"/>
                <a:ea typeface="Times New Roman"/>
                <a:cs typeface="PANDA Times UZ"/>
              </a:rPr>
              <a:t>bronza metallurgiyasi </a:t>
            </a:r>
            <a:r>
              <a:rPr lang="uz-Cyrl-UZ" sz="2800" dirty="0">
                <a:solidFill>
                  <a:srgbClr val="000000"/>
                </a:solidFill>
                <a:latin typeface="Times New Roman"/>
                <a:ea typeface="Times New Roman"/>
                <a:cs typeface="PANDA Times UZ"/>
              </a:rPr>
              <a:t>soxasida anchagina muvaffaqiyatlarga erishganlar.</a:t>
            </a:r>
            <a:endParaRPr lang="ru-RU" sz="3200" dirty="0">
              <a:effectLst/>
              <a:latin typeface="PANDA Times UZ"/>
              <a:ea typeface="Times New Roman"/>
              <a:cs typeface="PANDA Times UZ"/>
            </a:endParaRPr>
          </a:p>
        </p:txBody>
      </p:sp>
    </p:spTree>
    <p:extLst>
      <p:ext uri="{BB962C8B-B14F-4D97-AF65-F5344CB8AC3E}">
        <p14:creationId xmlns:p14="http://schemas.microsoft.com/office/powerpoint/2010/main" val="4221546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en-US" sz="3200" dirty="0" err="1">
                <a:solidFill>
                  <a:srgbClr val="000000"/>
                </a:solidFill>
                <a:latin typeface="Times New Roman"/>
                <a:ea typeface="Times New Roman"/>
                <a:cs typeface="PANDA Times UZ"/>
              </a:rPr>
              <a:t>Zamonbobo</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madaniyati</a:t>
            </a:r>
            <a:r>
              <a:rPr lang="en-US" sz="3200"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Zarafshon</a:t>
            </a:r>
            <a:r>
              <a:rPr lang="en-US" sz="3200" b="1"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daryosining</a:t>
            </a:r>
            <a:r>
              <a:rPr lang="en-US" sz="3200" b="1"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quyi</a:t>
            </a:r>
            <a:r>
              <a:rPr lang="en-US" sz="3200" b="1"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havzasida</a:t>
            </a:r>
            <a:r>
              <a:rPr lang="en-US" sz="3200" b="1"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topilgan</a:t>
            </a:r>
            <a:r>
              <a:rPr lang="en-US" sz="3200" dirty="0">
                <a:solidFill>
                  <a:srgbClr val="000000"/>
                </a:solidFill>
                <a:latin typeface="Times New Roman"/>
                <a:ea typeface="Times New Roman"/>
                <a:cs typeface="PANDA Times UZ"/>
              </a:rPr>
              <a:t> </a:t>
            </a:r>
            <a:r>
              <a:rPr lang="en-US" sz="3200" b="1" i="1" dirty="0" err="1">
                <a:solidFill>
                  <a:srgbClr val="FF0000"/>
                </a:solidFill>
                <a:latin typeface="Times New Roman"/>
                <a:ea typeface="Times New Roman"/>
                <a:cs typeface="PANDA Times UZ"/>
              </a:rPr>
              <a:t>motiga</a:t>
            </a:r>
            <a:r>
              <a:rPr lang="en-US" sz="3200" b="1" i="1" dirty="0">
                <a:solidFill>
                  <a:srgbClr val="FF0000"/>
                </a:solidFill>
                <a:latin typeface="Times New Roman"/>
                <a:ea typeface="Times New Roman"/>
                <a:cs typeface="PANDA Times UZ"/>
              </a:rPr>
              <a:t> </a:t>
            </a:r>
            <a:r>
              <a:rPr lang="en-US" sz="3200" b="1" i="1" dirty="0" err="1">
                <a:solidFill>
                  <a:srgbClr val="FF0000"/>
                </a:solidFill>
                <a:latin typeface="Times New Roman"/>
                <a:ea typeface="Times New Roman"/>
                <a:cs typeface="PANDA Times UZ"/>
              </a:rPr>
              <a:t>dehqonchilik</a:t>
            </a:r>
            <a:r>
              <a:rPr lang="en-US" sz="3200" b="1" i="1" dirty="0">
                <a:solidFill>
                  <a:srgbClr val="FF0000"/>
                </a:solidFill>
                <a:latin typeface="Times New Roman"/>
                <a:ea typeface="Times New Roman"/>
                <a:cs typeface="PANDA Times UZ"/>
              </a:rPr>
              <a:t> </a:t>
            </a:r>
            <a:r>
              <a:rPr lang="en-US" sz="3200" b="1" i="1" dirty="0" err="1">
                <a:solidFill>
                  <a:srgbClr val="FF0000"/>
                </a:solidFill>
                <a:latin typeface="Times New Roman"/>
                <a:ea typeface="Times New Roman"/>
                <a:cs typeface="PANDA Times UZ"/>
              </a:rPr>
              <a:t>va</a:t>
            </a:r>
            <a:r>
              <a:rPr lang="en-US" sz="3200" b="1" i="1" dirty="0">
                <a:solidFill>
                  <a:srgbClr val="FF0000"/>
                </a:solidFill>
                <a:latin typeface="Times New Roman"/>
                <a:ea typeface="Times New Roman"/>
                <a:cs typeface="PANDA Times UZ"/>
              </a:rPr>
              <a:t> </a:t>
            </a:r>
            <a:r>
              <a:rPr lang="en-US" sz="3200" b="1" i="1" dirty="0" err="1">
                <a:solidFill>
                  <a:srgbClr val="FF0000"/>
                </a:solidFill>
                <a:latin typeface="Times New Roman"/>
                <a:ea typeface="Times New Roman"/>
                <a:cs typeface="PANDA Times UZ"/>
              </a:rPr>
              <a:t>chorvachilik</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bilan</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shug‘ullangan</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qabilalarning</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yodgorligi</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hisoblanadi</a:t>
            </a:r>
            <a:r>
              <a:rPr lang="en-US" sz="3200" dirty="0">
                <a:solidFill>
                  <a:srgbClr val="000000"/>
                </a:solidFill>
                <a:latin typeface="Times New Roman"/>
                <a:ea typeface="Times New Roman"/>
                <a:cs typeface="PANDA Times UZ"/>
              </a:rPr>
              <a:t>. U </a:t>
            </a:r>
            <a:r>
              <a:rPr lang="en-US" sz="3200" dirty="0" err="1">
                <a:solidFill>
                  <a:srgbClr val="000000"/>
                </a:solidFill>
                <a:latin typeface="Times New Roman"/>
                <a:ea typeface="Times New Roman"/>
                <a:cs typeface="PANDA Times UZ"/>
              </a:rPr>
              <a:t>yerda</a:t>
            </a:r>
            <a:r>
              <a:rPr lang="en-US" sz="3200" dirty="0">
                <a:solidFill>
                  <a:srgbClr val="000000"/>
                </a:solidFill>
                <a:latin typeface="Times New Roman"/>
                <a:ea typeface="Times New Roman"/>
                <a:cs typeface="PANDA Times UZ"/>
              </a:rPr>
              <a:t> </a:t>
            </a:r>
            <a:r>
              <a:rPr lang="en-US" sz="3200" b="1" dirty="0">
                <a:solidFill>
                  <a:srgbClr val="000000"/>
                </a:solidFill>
                <a:latin typeface="Times New Roman"/>
                <a:ea typeface="Times New Roman"/>
                <a:cs typeface="PANDA Times UZ"/>
              </a:rPr>
              <a:t>1950–1960 </a:t>
            </a:r>
            <a:r>
              <a:rPr lang="en-US" sz="3200" b="1" dirty="0" err="1">
                <a:solidFill>
                  <a:srgbClr val="000000"/>
                </a:solidFill>
                <a:latin typeface="Times New Roman"/>
                <a:ea typeface="Times New Roman"/>
                <a:cs typeface="PANDA Times UZ"/>
              </a:rPr>
              <a:t>yillarda</a:t>
            </a:r>
            <a:r>
              <a:rPr lang="en-US" sz="3200" b="1" dirty="0">
                <a:solidFill>
                  <a:srgbClr val="000000"/>
                </a:solidFill>
                <a:latin typeface="Times New Roman"/>
                <a:ea typeface="Times New Roman"/>
                <a:cs typeface="PANDA Times UZ"/>
              </a:rPr>
              <a:t> </a:t>
            </a:r>
            <a:r>
              <a:rPr lang="en-US" sz="3200" b="1" dirty="0">
                <a:solidFill>
                  <a:srgbClr val="FF0000"/>
                </a:solidFill>
                <a:latin typeface="Times New Roman"/>
                <a:ea typeface="Times New Roman"/>
                <a:cs typeface="PANDA Times UZ"/>
              </a:rPr>
              <a:t>Ya.G‘.</a:t>
            </a:r>
            <a:r>
              <a:rPr lang="en-US" sz="3200" b="1" dirty="0" err="1">
                <a:solidFill>
                  <a:srgbClr val="FF0000"/>
                </a:solidFill>
                <a:latin typeface="Times New Roman"/>
                <a:ea typeface="Times New Roman"/>
                <a:cs typeface="PANDA Times UZ"/>
              </a:rPr>
              <a:t>G‘ulomov</a:t>
            </a:r>
            <a:r>
              <a:rPr lang="en-US" sz="3200" b="1" dirty="0">
                <a:solidFill>
                  <a:srgbClr val="FF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boshliq</a:t>
            </a:r>
            <a:r>
              <a:rPr lang="en-US" sz="3200"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Mohondaryo</a:t>
            </a:r>
            <a:r>
              <a:rPr lang="en-US" sz="3200" b="1"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otryadi</a:t>
            </a:r>
            <a:r>
              <a:rPr lang="en-US" sz="3200" b="1"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tadqiqot</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ishlarini</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olib</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bordi</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Ular</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quyi</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Zarafshon</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xududidan</a:t>
            </a:r>
            <a:r>
              <a:rPr lang="en-US" sz="3200"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ikki</a:t>
            </a:r>
            <a:r>
              <a:rPr lang="en-US" sz="3200" b="1"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xil</a:t>
            </a:r>
            <a:r>
              <a:rPr lang="en-US" sz="3200" b="1"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madaniyat</a:t>
            </a:r>
            <a:r>
              <a:rPr lang="en-US" sz="3200" b="1"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izlarini</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topishdi</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Biri</a:t>
            </a:r>
            <a:r>
              <a:rPr lang="en-US" sz="3200"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Zamonbobo</a:t>
            </a:r>
            <a:r>
              <a:rPr lang="en-US" sz="3200" b="1"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madaniyati</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bo‘lsa</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ikkinchisi</a:t>
            </a:r>
            <a:r>
              <a:rPr lang="en-US" sz="3200"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Andronova</a:t>
            </a:r>
            <a:r>
              <a:rPr lang="en-US" sz="3200" b="1" dirty="0">
                <a:solidFill>
                  <a:srgbClr val="000000"/>
                </a:solidFill>
                <a:latin typeface="Times New Roman"/>
                <a:ea typeface="Times New Roman"/>
                <a:cs typeface="PANDA Times UZ"/>
              </a:rPr>
              <a:t> </a:t>
            </a:r>
            <a:r>
              <a:rPr lang="en-US" sz="3200" b="1" dirty="0" err="1">
                <a:solidFill>
                  <a:srgbClr val="000000"/>
                </a:solidFill>
                <a:latin typeface="Times New Roman"/>
                <a:ea typeface="Times New Roman"/>
                <a:cs typeface="PANDA Times UZ"/>
              </a:rPr>
              <a:t>madaniyati</a:t>
            </a:r>
            <a:r>
              <a:rPr lang="en-US" sz="3200" b="1"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izlari</a:t>
            </a:r>
            <a:r>
              <a:rPr lang="en-US" sz="3200" dirty="0">
                <a:solidFill>
                  <a:srgbClr val="000000"/>
                </a:solidFill>
                <a:latin typeface="Times New Roman"/>
                <a:ea typeface="Times New Roman"/>
                <a:cs typeface="PANDA Times UZ"/>
              </a:rPr>
              <a:t> </a:t>
            </a:r>
            <a:r>
              <a:rPr lang="en-US" sz="3200" dirty="0" err="1">
                <a:solidFill>
                  <a:srgbClr val="000000"/>
                </a:solidFill>
                <a:latin typeface="Times New Roman"/>
                <a:ea typeface="Times New Roman"/>
                <a:cs typeface="PANDA Times UZ"/>
              </a:rPr>
              <a:t>hisoblanadi</a:t>
            </a:r>
            <a:r>
              <a:rPr lang="en-US" sz="3200" dirty="0">
                <a:solidFill>
                  <a:srgbClr val="000000"/>
                </a:solidFill>
                <a:latin typeface="Times New Roman"/>
                <a:ea typeface="Times New Roman"/>
                <a:cs typeface="PANDA Times UZ"/>
              </a:rPr>
              <a:t>. </a:t>
            </a:r>
            <a:endParaRPr lang="ru-RU" sz="3600" dirty="0">
              <a:effectLst/>
              <a:latin typeface="PANDA Times UZ"/>
              <a:ea typeface="Times New Roman"/>
              <a:cs typeface="PANDA Times UZ"/>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u="sng" dirty="0" err="1" smtClean="0">
                <a:solidFill>
                  <a:schemeClr val="tx2">
                    <a:lumMod val="50000"/>
                  </a:schemeClr>
                </a:solidFill>
                <a:latin typeface="Times New Roman" pitchFamily="18" charset="0"/>
                <a:cs typeface="Times New Roman" pitchFamily="18" charset="0"/>
              </a:rPr>
              <a:t>Zomonbobo</a:t>
            </a:r>
            <a:r>
              <a:rPr lang="en-US" sz="2400" b="1" u="sng" dirty="0" smtClean="0">
                <a:solidFill>
                  <a:schemeClr val="tx2">
                    <a:lumMod val="50000"/>
                  </a:schemeClr>
                </a:solidFill>
                <a:latin typeface="Times New Roman" pitchFamily="18" charset="0"/>
                <a:cs typeface="Times New Roman" pitchFamily="18" charset="0"/>
              </a:rPr>
              <a:t> </a:t>
            </a:r>
            <a:r>
              <a:rPr lang="en-US" sz="2400" b="1" u="sng" dirty="0" err="1" smtClean="0">
                <a:solidFill>
                  <a:schemeClr val="tx2">
                    <a:lumMod val="50000"/>
                  </a:schemeClr>
                </a:solidFill>
                <a:latin typeface="Times New Roman" pitchFamily="18" charset="0"/>
                <a:cs typeface="Times New Roman" pitchFamily="18" charset="0"/>
              </a:rPr>
              <a:t>manzilgohi</a:t>
            </a:r>
            <a:endParaRPr lang="ru-RU" sz="2400" b="1" u="sng"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895284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en-US" sz="3600" dirty="0" err="1">
                <a:solidFill>
                  <a:srgbClr val="000000"/>
                </a:solidFill>
                <a:latin typeface="Times New Roman"/>
                <a:ea typeface="Times New Roman"/>
                <a:cs typeface="PANDA Times UZ"/>
              </a:rPr>
              <a:t>Zamonbobo</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madaniyati</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mahalliy</a:t>
            </a:r>
            <a:r>
              <a:rPr lang="en-US" sz="3600" dirty="0">
                <a:solidFill>
                  <a:srgbClr val="000000"/>
                </a:solidFill>
                <a:latin typeface="Times New Roman"/>
                <a:ea typeface="Times New Roman"/>
                <a:cs typeface="PANDA Times UZ"/>
              </a:rPr>
              <a:t> tub </a:t>
            </a:r>
            <a:r>
              <a:rPr lang="en-US" sz="3600" dirty="0" err="1">
                <a:solidFill>
                  <a:srgbClr val="000000"/>
                </a:solidFill>
                <a:latin typeface="Times New Roman"/>
                <a:ea typeface="Times New Roman"/>
                <a:cs typeface="PANDA Times UZ"/>
              </a:rPr>
              <a:t>aholining</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janubdagi</a:t>
            </a:r>
            <a:r>
              <a:rPr lang="en-US" sz="3600" dirty="0">
                <a:solidFill>
                  <a:srgbClr val="000000"/>
                </a:solidFill>
                <a:latin typeface="Times New Roman"/>
                <a:ea typeface="Times New Roman"/>
                <a:cs typeface="PANDA Times UZ"/>
              </a:rPr>
              <a:t> </a:t>
            </a:r>
            <a:r>
              <a:rPr lang="en-US" sz="3600" b="1" dirty="0" err="1">
                <a:solidFill>
                  <a:srgbClr val="000000"/>
                </a:solidFill>
                <a:latin typeface="Times New Roman"/>
                <a:ea typeface="Times New Roman"/>
                <a:cs typeface="PANDA Times UZ"/>
              </a:rPr>
              <a:t>o‘troq</a:t>
            </a:r>
            <a:r>
              <a:rPr lang="en-US" sz="3600" b="1" dirty="0">
                <a:solidFill>
                  <a:srgbClr val="000000"/>
                </a:solidFill>
                <a:latin typeface="Times New Roman"/>
                <a:ea typeface="Times New Roman"/>
                <a:cs typeface="PANDA Times UZ"/>
              </a:rPr>
              <a:t> </a:t>
            </a:r>
            <a:r>
              <a:rPr lang="en-US" sz="3600" b="1" dirty="0" err="1">
                <a:solidFill>
                  <a:srgbClr val="000000"/>
                </a:solidFill>
                <a:latin typeface="Times New Roman"/>
                <a:ea typeface="Times New Roman"/>
                <a:cs typeface="PANDA Times UZ"/>
              </a:rPr>
              <a:t>dehqon</a:t>
            </a:r>
            <a:r>
              <a:rPr lang="en-US" sz="3600" b="1" dirty="0">
                <a:solidFill>
                  <a:srgbClr val="000000"/>
                </a:solidFill>
                <a:latin typeface="Times New Roman"/>
                <a:ea typeface="Times New Roman"/>
                <a:cs typeface="PANDA Times UZ"/>
              </a:rPr>
              <a:t> </a:t>
            </a:r>
            <a:r>
              <a:rPr lang="en-US" sz="3600" b="1" dirty="0" err="1">
                <a:solidFill>
                  <a:srgbClr val="000000"/>
                </a:solidFill>
                <a:latin typeface="Times New Roman"/>
                <a:ea typeface="Times New Roman"/>
                <a:cs typeface="PANDA Times UZ"/>
              </a:rPr>
              <a:t>jamoalari</a:t>
            </a:r>
            <a:r>
              <a:rPr lang="en-US" sz="3600" b="1"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ta’sirida</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shakllangan</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bronza</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davri</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madaniyati</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bo‘lib</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uning</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xo‘jalik</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asosini</a:t>
            </a:r>
            <a:r>
              <a:rPr lang="en-US" sz="3600" dirty="0">
                <a:solidFill>
                  <a:srgbClr val="000000"/>
                </a:solidFill>
                <a:latin typeface="Times New Roman"/>
                <a:ea typeface="Times New Roman"/>
                <a:cs typeface="PANDA Times UZ"/>
              </a:rPr>
              <a:t> </a:t>
            </a:r>
            <a:r>
              <a:rPr lang="en-US" sz="3600" b="1" i="1" dirty="0" err="1">
                <a:solidFill>
                  <a:srgbClr val="FF0000"/>
                </a:solidFill>
                <a:latin typeface="Times New Roman"/>
                <a:ea typeface="Times New Roman"/>
                <a:cs typeface="PANDA Times UZ"/>
              </a:rPr>
              <a:t>xonaki</a:t>
            </a:r>
            <a:r>
              <a:rPr lang="en-US" sz="3600" b="1" i="1" dirty="0">
                <a:solidFill>
                  <a:srgbClr val="FF0000"/>
                </a:solidFill>
                <a:latin typeface="Times New Roman"/>
                <a:ea typeface="Times New Roman"/>
                <a:cs typeface="PANDA Times UZ"/>
              </a:rPr>
              <a:t> </a:t>
            </a:r>
            <a:r>
              <a:rPr lang="en-US" sz="3600" b="1" i="1" dirty="0" err="1">
                <a:solidFill>
                  <a:srgbClr val="FF0000"/>
                </a:solidFill>
                <a:latin typeface="Times New Roman"/>
                <a:ea typeface="Times New Roman"/>
                <a:cs typeface="PANDA Times UZ"/>
              </a:rPr>
              <a:t>chorvachilik</a:t>
            </a:r>
            <a:r>
              <a:rPr lang="en-US" sz="3600" b="1" i="1" dirty="0">
                <a:solidFill>
                  <a:srgbClr val="FF0000"/>
                </a:solidFill>
                <a:latin typeface="Times New Roman"/>
                <a:ea typeface="Times New Roman"/>
                <a:cs typeface="PANDA Times UZ"/>
              </a:rPr>
              <a:t> </a:t>
            </a:r>
            <a:r>
              <a:rPr lang="en-US" sz="3600" b="1" i="1" dirty="0" err="1">
                <a:solidFill>
                  <a:srgbClr val="FF0000"/>
                </a:solidFill>
                <a:latin typeface="Times New Roman"/>
                <a:ea typeface="Times New Roman"/>
                <a:cs typeface="PANDA Times UZ"/>
              </a:rPr>
              <a:t>va</a:t>
            </a:r>
            <a:r>
              <a:rPr lang="en-US" sz="3600" b="1" i="1" dirty="0">
                <a:solidFill>
                  <a:srgbClr val="FF0000"/>
                </a:solidFill>
                <a:latin typeface="Times New Roman"/>
                <a:ea typeface="Times New Roman"/>
                <a:cs typeface="PANDA Times UZ"/>
              </a:rPr>
              <a:t> </a:t>
            </a:r>
            <a:r>
              <a:rPr lang="en-US" sz="3600" b="1" i="1" dirty="0" err="1">
                <a:solidFill>
                  <a:srgbClr val="FF0000"/>
                </a:solidFill>
                <a:latin typeface="Times New Roman"/>
                <a:ea typeface="Times New Roman"/>
                <a:cs typeface="PANDA Times UZ"/>
              </a:rPr>
              <a:t>motiga</a:t>
            </a:r>
            <a:r>
              <a:rPr lang="en-US" sz="3600" b="1" i="1" dirty="0">
                <a:solidFill>
                  <a:srgbClr val="FF0000"/>
                </a:solidFill>
                <a:latin typeface="Times New Roman"/>
                <a:ea typeface="Times New Roman"/>
                <a:cs typeface="PANDA Times UZ"/>
              </a:rPr>
              <a:t> </a:t>
            </a:r>
            <a:r>
              <a:rPr lang="en-US" sz="3600" b="1" i="1" dirty="0" err="1">
                <a:solidFill>
                  <a:srgbClr val="FF0000"/>
                </a:solidFill>
                <a:latin typeface="Times New Roman"/>
                <a:ea typeface="Times New Roman"/>
                <a:cs typeface="PANDA Times UZ"/>
              </a:rPr>
              <a:t>dehqonchiligi</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tashkil</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etgan</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Andronova</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madaniyati</a:t>
            </a:r>
            <a:r>
              <a:rPr lang="en-US" sz="3600" dirty="0">
                <a:solidFill>
                  <a:srgbClr val="000000"/>
                </a:solidFill>
                <a:latin typeface="Times New Roman"/>
                <a:ea typeface="Times New Roman"/>
                <a:cs typeface="PANDA Times UZ"/>
              </a:rPr>
              <a:t> tipi </a:t>
            </a:r>
            <a:r>
              <a:rPr lang="en-US" sz="3600" dirty="0" err="1">
                <a:solidFill>
                  <a:srgbClr val="000000"/>
                </a:solidFill>
                <a:latin typeface="Times New Roman"/>
                <a:ea typeface="Times New Roman"/>
                <a:cs typeface="PANDA Times UZ"/>
              </a:rPr>
              <a:t>esa</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Amudaryo</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deltasida</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tashkil</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topgan</a:t>
            </a:r>
            <a:r>
              <a:rPr lang="en-US" sz="3600" dirty="0">
                <a:solidFill>
                  <a:srgbClr val="000000"/>
                </a:solidFill>
                <a:latin typeface="Times New Roman"/>
                <a:ea typeface="Times New Roman"/>
                <a:cs typeface="PANDA Times UZ"/>
              </a:rPr>
              <a:t> </a:t>
            </a:r>
            <a:r>
              <a:rPr lang="en-US" sz="3600" b="1" dirty="0" err="1">
                <a:solidFill>
                  <a:srgbClr val="000000"/>
                </a:solidFill>
                <a:latin typeface="Times New Roman"/>
                <a:ea typeface="Times New Roman"/>
                <a:cs typeface="PANDA Times UZ"/>
              </a:rPr>
              <a:t>Tozabog‘yob</a:t>
            </a:r>
            <a:r>
              <a:rPr lang="en-US" sz="3600" b="1" dirty="0">
                <a:solidFill>
                  <a:srgbClr val="000000"/>
                </a:solidFill>
                <a:latin typeface="Times New Roman"/>
                <a:ea typeface="Times New Roman"/>
                <a:cs typeface="PANDA Times UZ"/>
              </a:rPr>
              <a:t> </a:t>
            </a:r>
            <a:r>
              <a:rPr lang="en-US" sz="3600" b="1" dirty="0" err="1">
                <a:solidFill>
                  <a:srgbClr val="000000"/>
                </a:solidFill>
                <a:latin typeface="Times New Roman"/>
                <a:ea typeface="Times New Roman"/>
                <a:cs typeface="PANDA Times UZ"/>
              </a:rPr>
              <a:t>madaniyati</a:t>
            </a:r>
            <a:r>
              <a:rPr lang="en-US" sz="3600" b="1"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ta’sirida</a:t>
            </a:r>
            <a:r>
              <a:rPr lang="en-US" sz="3600" dirty="0">
                <a:solidFill>
                  <a:srgbClr val="000000"/>
                </a:solidFill>
                <a:latin typeface="Times New Roman"/>
                <a:ea typeface="Times New Roman"/>
                <a:cs typeface="PANDA Times UZ"/>
              </a:rPr>
              <a:t> </a:t>
            </a:r>
            <a:r>
              <a:rPr lang="en-US" sz="3600" dirty="0" err="1">
                <a:solidFill>
                  <a:srgbClr val="000000"/>
                </a:solidFill>
                <a:latin typeface="Times New Roman"/>
                <a:ea typeface="Times New Roman"/>
                <a:cs typeface="PANDA Times UZ"/>
              </a:rPr>
              <a:t>shakllangan</a:t>
            </a:r>
            <a:r>
              <a:rPr lang="en-US" sz="3600" dirty="0">
                <a:solidFill>
                  <a:srgbClr val="000000"/>
                </a:solidFill>
                <a:latin typeface="Times New Roman"/>
                <a:ea typeface="Times New Roman"/>
                <a:cs typeface="PANDA Times UZ"/>
              </a:rPr>
              <a:t>.</a:t>
            </a:r>
            <a:endParaRPr lang="ru-RU" sz="4000" dirty="0">
              <a:effectLst/>
              <a:latin typeface="PANDA Times UZ"/>
              <a:ea typeface="Times New Roman"/>
              <a:cs typeface="PANDA Times UZ"/>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u="sng" dirty="0" err="1" smtClean="0">
                <a:solidFill>
                  <a:schemeClr val="tx2">
                    <a:lumMod val="50000"/>
                  </a:schemeClr>
                </a:solidFill>
                <a:latin typeface="Times New Roman" pitchFamily="18" charset="0"/>
                <a:cs typeface="Times New Roman" pitchFamily="18" charset="0"/>
              </a:rPr>
              <a:t>Zomonbobo</a:t>
            </a:r>
            <a:r>
              <a:rPr lang="en-US" sz="2400" b="1" u="sng" dirty="0" smtClean="0">
                <a:solidFill>
                  <a:schemeClr val="tx2">
                    <a:lumMod val="50000"/>
                  </a:schemeClr>
                </a:solidFill>
                <a:latin typeface="Times New Roman" pitchFamily="18" charset="0"/>
                <a:cs typeface="Times New Roman" pitchFamily="18" charset="0"/>
              </a:rPr>
              <a:t> </a:t>
            </a:r>
            <a:r>
              <a:rPr lang="en-US" sz="2400" b="1" u="sng" dirty="0" err="1" smtClean="0">
                <a:solidFill>
                  <a:schemeClr val="tx2">
                    <a:lumMod val="50000"/>
                  </a:schemeClr>
                </a:solidFill>
                <a:latin typeface="Times New Roman" pitchFamily="18" charset="0"/>
                <a:cs typeface="Times New Roman" pitchFamily="18" charset="0"/>
              </a:rPr>
              <a:t>manzilgohi</a:t>
            </a:r>
            <a:endParaRPr lang="ru-RU" sz="2400" b="1" u="sng"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26979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u="sng" dirty="0" err="1" smtClean="0">
                <a:solidFill>
                  <a:schemeClr val="tx2">
                    <a:lumMod val="50000"/>
                  </a:schemeClr>
                </a:solidFill>
                <a:latin typeface="Times New Roman" pitchFamily="18" charset="0"/>
                <a:cs typeface="Times New Roman" pitchFamily="18" charset="0"/>
              </a:rPr>
              <a:t>Zomonbobo</a:t>
            </a:r>
            <a:r>
              <a:rPr lang="en-US" sz="2400" b="1" u="sng" dirty="0" smtClean="0">
                <a:solidFill>
                  <a:schemeClr val="tx2">
                    <a:lumMod val="50000"/>
                  </a:schemeClr>
                </a:solidFill>
                <a:latin typeface="Times New Roman" pitchFamily="18" charset="0"/>
                <a:cs typeface="Times New Roman" pitchFamily="18" charset="0"/>
              </a:rPr>
              <a:t> </a:t>
            </a:r>
            <a:r>
              <a:rPr lang="en-US" sz="2400" b="1" u="sng" dirty="0" err="1" smtClean="0">
                <a:solidFill>
                  <a:schemeClr val="tx2">
                    <a:lumMod val="50000"/>
                  </a:schemeClr>
                </a:solidFill>
                <a:latin typeface="Times New Roman" pitchFamily="18" charset="0"/>
                <a:cs typeface="Times New Roman" pitchFamily="18" charset="0"/>
              </a:rPr>
              <a:t>manzilgohi</a:t>
            </a:r>
            <a:endParaRPr lang="ru-RU" sz="2400" b="1" u="sng" dirty="0">
              <a:solidFill>
                <a:schemeClr val="tx2">
                  <a:lumMod val="50000"/>
                </a:schemeClr>
              </a:solidFill>
              <a:latin typeface="Times New Roman" pitchFamily="18" charset="0"/>
              <a:cs typeface="Times New Roman" pitchFamily="18" charset="0"/>
            </a:endParaRPr>
          </a:p>
        </p:txBody>
      </p:sp>
      <p:sp>
        <p:nvSpPr>
          <p:cNvPr id="2" name="Rectangle 2"/>
          <p:cNvSpPr>
            <a:spLocks noChangeArrowheads="1"/>
          </p:cNvSpPr>
          <p:nvPr/>
        </p:nvSpPr>
        <p:spPr bwMode="auto">
          <a:xfrm>
            <a:off x="395535" y="899111"/>
            <a:ext cx="842493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Zamonbobo</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makonida</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yarim</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yerto‘la</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kulba</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uy</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qoldiqlari</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ochilgan</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a:t>
            </a:r>
            <a:r>
              <a:rPr kumimoji="0" lang="en-US" altLang="ru-RU" sz="2400" b="0" i="0" u="none" strike="noStrike" cap="none" normalizeH="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Turar</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joyning</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uzunligi</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23,5 m,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eni</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9 m.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Makon</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maydonidan</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o‘choq</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o‘rinlari</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hayvon</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suyaklari</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mehnat</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qurollari</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va</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uy</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ro‘zg‘or</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asboblarining</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siniqlari</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r>
              <a:rPr kumimoji="0" lang="en-US" altLang="ru-RU" sz="2400" b="0" i="0" u="none" strike="noStrike" cap="none" normalizeH="0" baseline="0" dirty="0" err="1"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topildi</a:t>
            </a:r>
            <a:r>
              <a:rPr kumimoji="0" lang="en-US" altLang="ru-RU" sz="2400" b="0" i="0" u="none" strike="noStrike" cap="none" normalizeH="0" baseline="0" dirty="0" smtClean="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a:t>
            </a:r>
            <a:endParaRPr kumimoji="0" lang="ru-RU" altLang="ru-RU" sz="12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ru-RU" altLang="ru-RU" sz="3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117761" name="Рисунок 14" descr="Описание: Zamonbob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351" y="2440212"/>
            <a:ext cx="6595860" cy="36577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4454018" y="2871400"/>
            <a:ext cx="2359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altLang="ru-RU"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Прямоугольник 5"/>
          <p:cNvSpPr/>
          <p:nvPr/>
        </p:nvSpPr>
        <p:spPr>
          <a:xfrm>
            <a:off x="2555776" y="6097916"/>
            <a:ext cx="3564409" cy="461665"/>
          </a:xfrm>
          <a:prstGeom prst="rect">
            <a:avLst/>
          </a:prstGeom>
        </p:spPr>
        <p:txBody>
          <a:bodyPr wrap="square">
            <a:spAutoFit/>
          </a:bodyPr>
          <a:lstStyle/>
          <a:p>
            <a:pPr algn="ctr"/>
            <a:r>
              <a:rPr lang="en-US" altLang="ru-RU" b="1" i="1" dirty="0" err="1">
                <a:solidFill>
                  <a:srgbClr val="FF0000"/>
                </a:solidFill>
                <a:ea typeface="Times New Roman" pitchFamily="18" charset="0"/>
              </a:rPr>
              <a:t>Zamonbobo</a:t>
            </a:r>
            <a:r>
              <a:rPr lang="en-US" altLang="ru-RU" b="1" i="1" dirty="0">
                <a:solidFill>
                  <a:srgbClr val="FF0000"/>
                </a:solidFill>
                <a:ea typeface="Times New Roman" pitchFamily="18" charset="0"/>
              </a:rPr>
              <a:t> </a:t>
            </a:r>
            <a:r>
              <a:rPr lang="en-US" altLang="ru-RU" b="1" i="1" dirty="0" err="1">
                <a:solidFill>
                  <a:srgbClr val="FF0000"/>
                </a:solidFill>
                <a:ea typeface="Times New Roman" pitchFamily="18" charset="0"/>
              </a:rPr>
              <a:t>kulbasi</a:t>
            </a:r>
            <a:r>
              <a:rPr lang="en-US" altLang="ru-RU" b="1" i="1" dirty="0">
                <a:solidFill>
                  <a:srgbClr val="FF0000"/>
                </a:solidFill>
                <a:ea typeface="Times New Roman" pitchFamily="18" charset="0"/>
              </a:rPr>
              <a:t> (</a:t>
            </a:r>
            <a:r>
              <a:rPr lang="en-US" altLang="ru-RU" b="1" i="1" dirty="0" err="1">
                <a:solidFill>
                  <a:srgbClr val="FF0000"/>
                </a:solidFill>
                <a:ea typeface="Times New Roman" pitchFamily="18" charset="0"/>
              </a:rPr>
              <a:t>tiklangan</a:t>
            </a:r>
            <a:endParaRPr lang="ru-RU" sz="2400" dirty="0"/>
          </a:p>
        </p:txBody>
      </p:sp>
    </p:spTree>
    <p:extLst>
      <p:ext uri="{BB962C8B-B14F-4D97-AF65-F5344CB8AC3E}">
        <p14:creationId xmlns:p14="http://schemas.microsoft.com/office/powerpoint/2010/main" val="1228638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uz-Cyrl-UZ" sz="3600" dirty="0">
                <a:solidFill>
                  <a:srgbClr val="000000"/>
                </a:solidFill>
                <a:latin typeface="Times New Roman"/>
                <a:ea typeface="Times New Roman"/>
                <a:cs typeface="PANDA Times UZ"/>
              </a:rPr>
              <a:t>Zamonbobo madaniyatiga tegishli birinchi yodgorlik –qabristonni </a:t>
            </a:r>
            <a:r>
              <a:rPr lang="uz-Cyrl-UZ" sz="3600" b="1" dirty="0">
                <a:solidFill>
                  <a:srgbClr val="000000"/>
                </a:solidFill>
                <a:latin typeface="Times New Roman"/>
                <a:ea typeface="Times New Roman"/>
                <a:cs typeface="PANDA Times UZ"/>
              </a:rPr>
              <a:t>1950 yilda Ya.G‘.G‘ulomov </a:t>
            </a:r>
            <a:r>
              <a:rPr lang="uz-Cyrl-UZ" sz="3600" dirty="0">
                <a:solidFill>
                  <a:srgbClr val="000000"/>
                </a:solidFill>
                <a:latin typeface="Times New Roman"/>
                <a:ea typeface="Times New Roman"/>
                <a:cs typeface="PANDA Times UZ"/>
              </a:rPr>
              <a:t>topdi. U </a:t>
            </a:r>
            <a:r>
              <a:rPr lang="uz-Cyrl-UZ" sz="3600" b="1" dirty="0">
                <a:solidFill>
                  <a:srgbClr val="000000"/>
                </a:solidFill>
                <a:latin typeface="Times New Roman"/>
                <a:ea typeface="Times New Roman"/>
                <a:cs typeface="PANDA Times UZ"/>
              </a:rPr>
              <a:t>Buxoro viloyati Qorako‘l tumanining </a:t>
            </a:r>
            <a:r>
              <a:rPr lang="uz-Cyrl-UZ" sz="3600" dirty="0">
                <a:solidFill>
                  <a:srgbClr val="000000"/>
                </a:solidFill>
                <a:latin typeface="Times New Roman"/>
                <a:ea typeface="Times New Roman"/>
                <a:cs typeface="PANDA Times UZ"/>
              </a:rPr>
              <a:t>cho‘l zonasida joylashgan Zamonbobo ko‘li yoqasida edi. Qabristonda </a:t>
            </a:r>
            <a:r>
              <a:rPr lang="uz-Cyrl-UZ" sz="3600" b="1" dirty="0">
                <a:solidFill>
                  <a:srgbClr val="000000"/>
                </a:solidFill>
                <a:latin typeface="Times New Roman"/>
                <a:ea typeface="Times New Roman"/>
                <a:cs typeface="PANDA Times UZ"/>
              </a:rPr>
              <a:t>1951–1952 yillarda </a:t>
            </a:r>
            <a:r>
              <a:rPr lang="uz-Cyrl-UZ" sz="3600" dirty="0">
                <a:solidFill>
                  <a:srgbClr val="000000"/>
                </a:solidFill>
                <a:latin typeface="Times New Roman"/>
                <a:ea typeface="Times New Roman"/>
                <a:cs typeface="PANDA Times UZ"/>
              </a:rPr>
              <a:t>qazishma ishlari olib borilib,  bronza davriga oid </a:t>
            </a:r>
            <a:r>
              <a:rPr lang="uz-Cyrl-UZ" sz="3600" b="1" dirty="0" smtClean="0">
                <a:solidFill>
                  <a:srgbClr val="FF0000"/>
                </a:solidFill>
                <a:latin typeface="Times New Roman"/>
                <a:ea typeface="Times New Roman"/>
                <a:cs typeface="PANDA Times UZ"/>
              </a:rPr>
              <a:t>40</a:t>
            </a:r>
            <a:r>
              <a:rPr lang="en-US" sz="3600" b="1" dirty="0" smtClean="0">
                <a:solidFill>
                  <a:srgbClr val="FF0000"/>
                </a:solidFill>
                <a:latin typeface="Times New Roman"/>
                <a:ea typeface="Times New Roman"/>
                <a:cs typeface="PANDA Times UZ"/>
              </a:rPr>
              <a:t> </a:t>
            </a:r>
            <a:r>
              <a:rPr lang="uz-Cyrl-UZ" sz="3600" b="1" dirty="0" smtClean="0">
                <a:solidFill>
                  <a:srgbClr val="FF0000"/>
                </a:solidFill>
                <a:latin typeface="Times New Roman"/>
                <a:ea typeface="Times New Roman"/>
                <a:cs typeface="PANDA Times UZ"/>
              </a:rPr>
              <a:t>ga </a:t>
            </a:r>
            <a:r>
              <a:rPr lang="uz-Cyrl-UZ" sz="3600" b="1" dirty="0">
                <a:solidFill>
                  <a:srgbClr val="FF0000"/>
                </a:solidFill>
                <a:latin typeface="Times New Roman"/>
                <a:ea typeface="Times New Roman"/>
                <a:cs typeface="PANDA Times UZ"/>
              </a:rPr>
              <a:t>yaqin</a:t>
            </a:r>
            <a:r>
              <a:rPr lang="uz-Cyrl-UZ" sz="3600" dirty="0">
                <a:solidFill>
                  <a:srgbClr val="000000"/>
                </a:solidFill>
                <a:latin typeface="Times New Roman"/>
                <a:ea typeface="Times New Roman"/>
                <a:cs typeface="PANDA Times UZ"/>
              </a:rPr>
              <a:t> qabr ochildi.   </a:t>
            </a:r>
            <a:r>
              <a:rPr lang="uz-Cyrl-UZ" sz="3600" b="1" dirty="0">
                <a:solidFill>
                  <a:srgbClr val="000000"/>
                </a:solidFill>
                <a:latin typeface="Times New Roman"/>
                <a:ea typeface="Times New Roman"/>
                <a:cs typeface="PANDA Times UZ"/>
              </a:rPr>
              <a:t>1960 yildan </a:t>
            </a:r>
            <a:r>
              <a:rPr lang="uz-Cyrl-UZ" sz="3600" dirty="0">
                <a:solidFill>
                  <a:srgbClr val="000000"/>
                </a:solidFill>
                <a:latin typeface="Times New Roman"/>
                <a:ea typeface="Times New Roman"/>
                <a:cs typeface="PANDA Times UZ"/>
              </a:rPr>
              <a:t>qabristonda </a:t>
            </a:r>
            <a:r>
              <a:rPr lang="uz-Cyrl-UZ" sz="3600" b="1" dirty="0">
                <a:solidFill>
                  <a:srgbClr val="000000"/>
                </a:solidFill>
                <a:latin typeface="Times New Roman"/>
                <a:ea typeface="Times New Roman"/>
                <a:cs typeface="PANDA Times UZ"/>
              </a:rPr>
              <a:t>A.Asqarov</a:t>
            </a:r>
            <a:r>
              <a:rPr lang="uz-Cyrl-UZ" sz="3600" dirty="0">
                <a:solidFill>
                  <a:srgbClr val="000000"/>
                </a:solidFill>
                <a:latin typeface="Times New Roman"/>
                <a:ea typeface="Times New Roman"/>
                <a:cs typeface="PANDA Times UZ"/>
              </a:rPr>
              <a:t> tadqiqot ishi olib borib yana </a:t>
            </a:r>
            <a:r>
              <a:rPr lang="uz-Cyrl-UZ" sz="3600" b="1" dirty="0">
                <a:solidFill>
                  <a:srgbClr val="FF0000"/>
                </a:solidFill>
                <a:latin typeface="Times New Roman"/>
                <a:ea typeface="Times New Roman"/>
                <a:cs typeface="PANDA Times UZ"/>
              </a:rPr>
              <a:t>6 ta mozorni</a:t>
            </a:r>
            <a:r>
              <a:rPr lang="uz-Cyrl-UZ" sz="3600" dirty="0">
                <a:solidFill>
                  <a:srgbClr val="000000"/>
                </a:solidFill>
                <a:latin typeface="Times New Roman"/>
                <a:ea typeface="Times New Roman"/>
                <a:cs typeface="PANDA Times UZ"/>
              </a:rPr>
              <a:t> ochdi.</a:t>
            </a:r>
            <a:endParaRPr lang="ru-RU" sz="4000" dirty="0">
              <a:effectLst/>
              <a:latin typeface="PANDA Times UZ"/>
              <a:ea typeface="Times New Roman"/>
              <a:cs typeface="PANDA Times UZ"/>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u="sng" dirty="0" err="1" smtClean="0">
                <a:solidFill>
                  <a:schemeClr val="tx2">
                    <a:lumMod val="50000"/>
                  </a:schemeClr>
                </a:solidFill>
                <a:latin typeface="Times New Roman" pitchFamily="18" charset="0"/>
                <a:cs typeface="Times New Roman" pitchFamily="18" charset="0"/>
              </a:rPr>
              <a:t>Zomonbobo</a:t>
            </a:r>
            <a:r>
              <a:rPr lang="en-US" sz="2400" b="1" u="sng" dirty="0" smtClean="0">
                <a:solidFill>
                  <a:schemeClr val="tx2">
                    <a:lumMod val="50000"/>
                  </a:schemeClr>
                </a:solidFill>
                <a:latin typeface="Times New Roman" pitchFamily="18" charset="0"/>
                <a:cs typeface="Times New Roman" pitchFamily="18" charset="0"/>
              </a:rPr>
              <a:t> </a:t>
            </a:r>
            <a:r>
              <a:rPr lang="en-US" sz="2400" b="1" u="sng" dirty="0" err="1" smtClean="0">
                <a:solidFill>
                  <a:schemeClr val="tx2">
                    <a:lumMod val="50000"/>
                  </a:schemeClr>
                </a:solidFill>
                <a:latin typeface="Times New Roman" pitchFamily="18" charset="0"/>
                <a:cs typeface="Times New Roman" pitchFamily="18" charset="0"/>
              </a:rPr>
              <a:t>qabristoni</a:t>
            </a:r>
            <a:endParaRPr lang="ru-RU" sz="2400" b="1" u="sng"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18547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483137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Mozorlar</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tuzilishi</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jihatidan</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katakomba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laxat</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shaklida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bo‘lib</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ko‘p</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xollarda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usti</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shamol</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ta’sirida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ochilib</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qolgan</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Zamonbobo</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qabristonidan</a:t>
            </a:r>
            <a:r>
              <a:rPr lang="en-US" sz="2400" dirty="0">
                <a:solidFill>
                  <a:srgbClr val="000000"/>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yaproqsimon</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shaklda</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ishlangan</a:t>
            </a:r>
            <a:r>
              <a:rPr lang="en-US" sz="2400" b="1" i="1" dirty="0">
                <a:solidFill>
                  <a:srgbClr val="10087A"/>
                </a:solidFill>
                <a:latin typeface="Times New Roman"/>
                <a:ea typeface="Times New Roman"/>
                <a:cs typeface="PANDA Times UZ"/>
              </a:rPr>
              <a:t> tosh </a:t>
            </a:r>
            <a:r>
              <a:rPr lang="en-US" sz="2400" b="1" i="1" dirty="0" err="1">
                <a:solidFill>
                  <a:srgbClr val="10087A"/>
                </a:solidFill>
                <a:latin typeface="Times New Roman"/>
                <a:ea typeface="Times New Roman"/>
                <a:cs typeface="PANDA Times UZ"/>
              </a:rPr>
              <a:t>paykonlar</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osti</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yassi</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va</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tuxumsimon</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bo‘lgan</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sopol</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idishlar</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bronzadan</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ishlangan</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sopol</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kurakchalar</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halqasimon</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bilakuzuklar</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qimmatbaho</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toshlardan</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yasalgan</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juda</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ko‘p</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munchoqlar</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jez</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oyna</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igna</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bigiz</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terrakota</a:t>
            </a:r>
            <a:r>
              <a:rPr lang="en-US" sz="2400" b="1" i="1" dirty="0">
                <a:solidFill>
                  <a:srgbClr val="10087A"/>
                </a:solidFill>
                <a:latin typeface="Times New Roman"/>
                <a:ea typeface="Times New Roman"/>
                <a:cs typeface="PANDA Times UZ"/>
              </a:rPr>
              <a:t> </a:t>
            </a:r>
            <a:r>
              <a:rPr lang="en-US" sz="2400" b="1" i="1" dirty="0" err="1">
                <a:solidFill>
                  <a:srgbClr val="10087A"/>
                </a:solidFill>
                <a:latin typeface="Times New Roman"/>
                <a:ea typeface="Times New Roman"/>
                <a:cs typeface="PANDA Times UZ"/>
              </a:rPr>
              <a:t>haykalchalar</a:t>
            </a:r>
            <a:r>
              <a:rPr lang="en-US" sz="2400" b="1" i="1" dirty="0">
                <a:solidFill>
                  <a:srgbClr val="10087A"/>
                </a:solidFill>
                <a:latin typeface="Times New Roman"/>
                <a:ea typeface="Times New Roman"/>
                <a:cs typeface="PANDA Times UZ"/>
              </a:rPr>
              <a:t>,</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boshqa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madaniyatlarga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oid</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sopol</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buyumlari</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va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boshqa</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narsalar</a:t>
            </a:r>
            <a:r>
              <a:rPr lang="en-US" sz="2400" dirty="0">
                <a:solidFill>
                  <a:srgbClr val="000000"/>
                </a:solidFill>
                <a:latin typeface="Times New Roman"/>
                <a:ea typeface="Times New Roman"/>
                <a:cs typeface="PANDA Times UZ"/>
              </a:rPr>
              <a:t> </a:t>
            </a:r>
            <a:r>
              <a:rPr lang="en-US" sz="2400" dirty="0" err="1">
                <a:solidFill>
                  <a:srgbClr val="000000"/>
                </a:solidFill>
                <a:latin typeface="Times New Roman"/>
                <a:ea typeface="Times New Roman"/>
                <a:cs typeface="PANDA Times UZ"/>
              </a:rPr>
              <a:t>topilgan</a:t>
            </a:r>
            <a:r>
              <a:rPr lang="en-US" sz="2400" dirty="0">
                <a:solidFill>
                  <a:srgbClr val="000000"/>
                </a:solidFill>
                <a:latin typeface="Times New Roman"/>
                <a:ea typeface="Times New Roman"/>
                <a:cs typeface="PANDA Times UZ"/>
              </a:rPr>
              <a:t>. </a:t>
            </a:r>
            <a:endParaRPr lang="ru-RU" sz="2800" dirty="0">
              <a:effectLst/>
              <a:latin typeface="PANDA Times UZ"/>
              <a:ea typeface="Times New Roman"/>
              <a:cs typeface="PANDA Times UZ"/>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u="sng" dirty="0" err="1" smtClean="0">
                <a:solidFill>
                  <a:schemeClr val="tx2">
                    <a:lumMod val="50000"/>
                  </a:schemeClr>
                </a:solidFill>
                <a:latin typeface="Times New Roman" pitchFamily="18" charset="0"/>
                <a:cs typeface="Times New Roman" pitchFamily="18" charset="0"/>
              </a:rPr>
              <a:t>Zomonbobo</a:t>
            </a:r>
            <a:r>
              <a:rPr lang="en-US" sz="2400" b="1" u="sng" dirty="0" smtClean="0">
                <a:solidFill>
                  <a:schemeClr val="tx2">
                    <a:lumMod val="50000"/>
                  </a:schemeClr>
                </a:solidFill>
                <a:latin typeface="Times New Roman" pitchFamily="18" charset="0"/>
                <a:cs typeface="Times New Roman" pitchFamily="18" charset="0"/>
              </a:rPr>
              <a:t> </a:t>
            </a:r>
            <a:r>
              <a:rPr lang="en-US" sz="2400" b="1" u="sng" dirty="0" err="1" smtClean="0">
                <a:solidFill>
                  <a:schemeClr val="tx2">
                    <a:lumMod val="50000"/>
                  </a:schemeClr>
                </a:solidFill>
                <a:latin typeface="Times New Roman" pitchFamily="18" charset="0"/>
                <a:cs typeface="Times New Roman" pitchFamily="18" charset="0"/>
              </a:rPr>
              <a:t>qabristoni</a:t>
            </a:r>
            <a:endParaRPr lang="ru-RU" sz="2400" b="1" u="sng" dirty="0">
              <a:solidFill>
                <a:schemeClr val="tx2">
                  <a:lumMod val="50000"/>
                </a:schemeClr>
              </a:solidFill>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031" y="572984"/>
            <a:ext cx="4248472" cy="607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3388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uz-Cyrl-UZ" sz="2800" dirty="0">
                <a:solidFill>
                  <a:srgbClr val="000000"/>
                </a:solidFill>
                <a:latin typeface="Times New Roman"/>
                <a:ea typeface="Times New Roman"/>
              </a:rPr>
              <a:t>1961 yili </a:t>
            </a:r>
            <a:r>
              <a:rPr lang="uz-Cyrl-UZ" sz="2800" b="1" dirty="0">
                <a:solidFill>
                  <a:srgbClr val="000000"/>
                </a:solidFill>
                <a:latin typeface="Times New Roman"/>
                <a:ea typeface="Times New Roman"/>
              </a:rPr>
              <a:t>A.Asqarov </a:t>
            </a:r>
            <a:r>
              <a:rPr lang="uz-Cyrl-UZ" sz="2800" dirty="0">
                <a:solidFill>
                  <a:srgbClr val="000000"/>
                </a:solidFill>
                <a:latin typeface="Times New Roman"/>
                <a:ea typeface="Times New Roman"/>
              </a:rPr>
              <a:t>Zamonbobo qabristonidan uncha uzoq bo‘lmagan joydan, Zarafshonning qadimgi o‘zani  </a:t>
            </a:r>
            <a:r>
              <a:rPr lang="uz-Cyrl-UZ" sz="2800" b="1" dirty="0">
                <a:solidFill>
                  <a:srgbClr val="000000"/>
                </a:solidFill>
                <a:latin typeface="Times New Roman"/>
                <a:ea typeface="Times New Roman"/>
              </a:rPr>
              <a:t>Gurdush–Gujayli</a:t>
            </a:r>
            <a:r>
              <a:rPr lang="uz-Cyrl-UZ" sz="2800" dirty="0">
                <a:solidFill>
                  <a:srgbClr val="000000"/>
                </a:solidFill>
                <a:latin typeface="Times New Roman"/>
                <a:ea typeface="Times New Roman"/>
              </a:rPr>
              <a:t> sohilidan shu madaniyatga tegishli </a:t>
            </a:r>
            <a:r>
              <a:rPr lang="uz-Cyrl-UZ" sz="2800" b="1" dirty="0">
                <a:solidFill>
                  <a:srgbClr val="000000"/>
                </a:solidFill>
                <a:latin typeface="Times New Roman"/>
                <a:ea typeface="Times New Roman"/>
              </a:rPr>
              <a:t>qishloq</a:t>
            </a:r>
            <a:r>
              <a:rPr lang="uz-Cyrl-UZ" sz="2800" dirty="0">
                <a:solidFill>
                  <a:srgbClr val="000000"/>
                </a:solidFill>
                <a:latin typeface="Times New Roman"/>
                <a:ea typeface="Times New Roman"/>
              </a:rPr>
              <a:t> topdi. U yerda olib borilgan arxeologik tadqiqotlar natijasida zamonboboliklarning xo‘jaligi va turmushiga doir yangi materiallar to‘plandi.   U yerdan </a:t>
            </a:r>
            <a:r>
              <a:rPr lang="uz-Cyrl-UZ" sz="2800" b="1" i="1" dirty="0">
                <a:solidFill>
                  <a:srgbClr val="10087A"/>
                </a:solidFill>
                <a:latin typeface="Times New Roman"/>
                <a:ea typeface="Times New Roman"/>
              </a:rPr>
              <a:t>yerto‘la tipidagi kulba xarobasi, bir nechta yengil chayla o‘rni, ikki yarusli xumdon xarobasi va ko‘tarma devor qoldiqlari </a:t>
            </a:r>
            <a:r>
              <a:rPr lang="uz-Cyrl-UZ" sz="2800" dirty="0">
                <a:solidFill>
                  <a:srgbClr val="000000"/>
                </a:solidFill>
                <a:latin typeface="Times New Roman"/>
                <a:ea typeface="Times New Roman"/>
              </a:rPr>
              <a:t>topib o‘rganildi. </a:t>
            </a:r>
            <a:r>
              <a:rPr lang="uz-Cyrl-UZ" sz="2800" b="1" dirty="0">
                <a:solidFill>
                  <a:srgbClr val="000000"/>
                </a:solidFill>
                <a:latin typeface="Times New Roman"/>
                <a:ea typeface="Times New Roman"/>
              </a:rPr>
              <a:t>Yerto‘la maydoni 200 kv.mga</a:t>
            </a:r>
            <a:r>
              <a:rPr lang="uz-Cyrl-UZ" sz="2800" dirty="0">
                <a:solidFill>
                  <a:srgbClr val="000000"/>
                </a:solidFill>
                <a:latin typeface="Times New Roman"/>
                <a:ea typeface="Times New Roman"/>
              </a:rPr>
              <a:t> yaqin  bo‘lib, uning maydonida qator o‘choqlar, kulba karkasining ustun chuqurchalari saqlangan.</a:t>
            </a:r>
            <a:endParaRPr lang="ru-RU" sz="3200" dirty="0">
              <a:effectLst/>
              <a:latin typeface="PANDA Times UZ"/>
              <a:ea typeface="Times New Roman"/>
              <a:cs typeface="PANDA Times UZ"/>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u="sng" dirty="0" err="1" smtClean="0">
                <a:solidFill>
                  <a:schemeClr val="tx2">
                    <a:lumMod val="50000"/>
                  </a:schemeClr>
                </a:solidFill>
                <a:latin typeface="Times New Roman" pitchFamily="18" charset="0"/>
                <a:cs typeface="Times New Roman" pitchFamily="18" charset="0"/>
              </a:rPr>
              <a:t>Zomonbobo</a:t>
            </a:r>
            <a:r>
              <a:rPr lang="en-US" sz="2400" b="1" u="sng" dirty="0" smtClean="0">
                <a:solidFill>
                  <a:schemeClr val="tx2">
                    <a:lumMod val="50000"/>
                  </a:schemeClr>
                </a:solidFill>
                <a:latin typeface="Times New Roman" pitchFamily="18" charset="0"/>
                <a:cs typeface="Times New Roman" pitchFamily="18" charset="0"/>
              </a:rPr>
              <a:t> </a:t>
            </a:r>
            <a:r>
              <a:rPr lang="en-US" sz="2400" b="1" u="sng" dirty="0" err="1" smtClean="0">
                <a:solidFill>
                  <a:schemeClr val="tx2">
                    <a:lumMod val="50000"/>
                  </a:schemeClr>
                </a:solidFill>
                <a:latin typeface="Times New Roman" pitchFamily="18" charset="0"/>
                <a:cs typeface="Times New Roman" pitchFamily="18" charset="0"/>
              </a:rPr>
              <a:t>manzilgohi</a:t>
            </a:r>
            <a:endParaRPr lang="ru-RU" sz="2400" b="1" u="sng"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95692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043608" y="13855"/>
            <a:ext cx="7285157"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dirty="0" err="1" smtClean="0">
                <a:solidFill>
                  <a:schemeClr val="tx2">
                    <a:lumMod val="50000"/>
                  </a:schemeClr>
                </a:solidFill>
                <a:effectLst>
                  <a:outerShdw blurRad="38100" dist="38100" dir="2700000" algn="tl">
                    <a:srgbClr val="000000">
                      <a:alpha val="43137"/>
                    </a:srgbClr>
                  </a:outerShdw>
                </a:effectLst>
              </a:rPr>
              <a:t>Foydalanilgan</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adabiyotlar</a:t>
            </a:r>
            <a:r>
              <a:rPr lang="en-US" sz="3200" b="1" dirty="0" smtClean="0">
                <a:solidFill>
                  <a:schemeClr val="tx2">
                    <a:lumMod val="50000"/>
                  </a:schemeClr>
                </a:solidFill>
                <a:effectLst>
                  <a:outerShdw blurRad="38100" dist="38100" dir="2700000" algn="tl">
                    <a:srgbClr val="000000">
                      <a:alpha val="43137"/>
                    </a:srgbClr>
                  </a:outerShdw>
                </a:effectLst>
              </a:rPr>
              <a:t>:</a:t>
            </a:r>
            <a:endParaRPr lang="ru-RU" sz="3200" b="1" dirty="0">
              <a:solidFill>
                <a:schemeClr val="tx2">
                  <a:lumMod val="50000"/>
                </a:schemeClr>
              </a:solidFill>
              <a:effectLst>
                <a:outerShdw blurRad="38100" dist="38100" dir="2700000" algn="tl">
                  <a:srgbClr val="000000">
                    <a:alpha val="43137"/>
                  </a:srgbClr>
                </a:outerShdw>
              </a:effectLst>
            </a:endParaRPr>
          </a:p>
        </p:txBody>
      </p:sp>
      <p:sp>
        <p:nvSpPr>
          <p:cNvPr id="4" name="Скругленный прямоугольник 3"/>
          <p:cNvSpPr/>
          <p:nvPr/>
        </p:nvSpPr>
        <p:spPr>
          <a:xfrm>
            <a:off x="215801" y="1075634"/>
            <a:ext cx="8640960" cy="5472608"/>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marL="514350" lvl="0" indent="-514350" algn="just" eaLnBrk="1" fontAlgn="auto" hangingPunct="1">
              <a:spcBef>
                <a:spcPts val="0"/>
              </a:spcBef>
              <a:spcAft>
                <a:spcPts val="0"/>
              </a:spcAft>
              <a:buAutoNum type="arabicPeriod"/>
              <a:defRPr/>
            </a:pPr>
            <a:r>
              <a:rPr lang="ru-RU" sz="2000" dirty="0" err="1"/>
              <a:t>O‘zbekiston</a:t>
            </a:r>
            <a:r>
              <a:rPr lang="ru-RU" sz="2000" dirty="0"/>
              <a:t> </a:t>
            </a:r>
            <a:r>
              <a:rPr lang="ru-RU" sz="2000" dirty="0" err="1"/>
              <a:t>tarixi</a:t>
            </a:r>
            <a:r>
              <a:rPr lang="ru-RU" sz="2000" dirty="0"/>
              <a:t>. </a:t>
            </a:r>
            <a:r>
              <a:rPr lang="ru-RU" sz="2000" dirty="0" err="1"/>
              <a:t>Oliy</a:t>
            </a:r>
            <a:r>
              <a:rPr lang="ru-RU" sz="2000" dirty="0"/>
              <a:t> </a:t>
            </a:r>
            <a:r>
              <a:rPr lang="ru-RU" sz="2000" dirty="0" err="1"/>
              <a:t>o‘quv</a:t>
            </a:r>
            <a:r>
              <a:rPr lang="ru-RU" sz="2000" dirty="0"/>
              <a:t> </a:t>
            </a:r>
            <a:r>
              <a:rPr lang="ru-RU" sz="2000" dirty="0" err="1"/>
              <a:t>yurtlarining</a:t>
            </a:r>
            <a:r>
              <a:rPr lang="ru-RU" sz="2000" dirty="0"/>
              <a:t> </a:t>
            </a:r>
            <a:r>
              <a:rPr lang="ru-RU" sz="2000" dirty="0" err="1"/>
              <a:t>tarix</a:t>
            </a:r>
            <a:r>
              <a:rPr lang="ru-RU" sz="2000" dirty="0"/>
              <a:t> </a:t>
            </a:r>
            <a:r>
              <a:rPr lang="ru-RU" sz="2000" dirty="0" err="1"/>
              <a:t>fakulteti</a:t>
            </a:r>
            <a:r>
              <a:rPr lang="ru-RU" sz="2000" dirty="0"/>
              <a:t> </a:t>
            </a:r>
            <a:r>
              <a:rPr lang="ru-RU" sz="2000" dirty="0" err="1"/>
              <a:t>talabalari</a:t>
            </a:r>
            <a:r>
              <a:rPr lang="ru-RU" sz="2000" dirty="0"/>
              <a:t> </a:t>
            </a:r>
            <a:r>
              <a:rPr lang="ru-RU" sz="2000" dirty="0" err="1"/>
              <a:t>uchun</a:t>
            </a:r>
            <a:r>
              <a:rPr lang="ru-RU" sz="2000" dirty="0"/>
              <a:t/>
            </a:r>
            <a:br>
              <a:rPr lang="ru-RU" sz="2000" dirty="0"/>
            </a:br>
            <a:r>
              <a:rPr lang="ru-RU" sz="2000" dirty="0" err="1"/>
              <a:t>darslik</a:t>
            </a:r>
            <a:r>
              <a:rPr lang="ru-RU" sz="2000" dirty="0"/>
              <a:t> / </a:t>
            </a:r>
            <a:r>
              <a:rPr lang="ru-RU" sz="2000" dirty="0" err="1"/>
              <a:t>Mas’ul</a:t>
            </a:r>
            <a:r>
              <a:rPr lang="ru-RU" sz="2000" dirty="0"/>
              <a:t> </a:t>
            </a:r>
            <a:r>
              <a:rPr lang="ru-RU" sz="2000" dirty="0" err="1"/>
              <a:t>muharrir</a:t>
            </a:r>
            <a:r>
              <a:rPr lang="ru-RU" sz="2000" dirty="0"/>
              <a:t> </a:t>
            </a:r>
            <a:r>
              <a:rPr lang="ru-RU" sz="2000" dirty="0" err="1"/>
              <a:t>A.S.Sagdullayev</a:t>
            </a:r>
            <a:r>
              <a:rPr lang="ru-RU" sz="2000" dirty="0"/>
              <a:t>. – </a:t>
            </a:r>
            <a:r>
              <a:rPr lang="ru-RU" sz="2000" dirty="0" err="1"/>
              <a:t>Toshkent</a:t>
            </a:r>
            <a:r>
              <a:rPr lang="ru-RU" sz="2000" dirty="0"/>
              <a:t>, 2019.</a:t>
            </a:r>
            <a:endParaRPr lang="en-US" sz="2000" dirty="0" smtClean="0"/>
          </a:p>
          <a:p>
            <a:pPr marL="514350" lvl="0" indent="-514350" algn="just" eaLnBrk="1" fontAlgn="auto" hangingPunct="1">
              <a:spcBef>
                <a:spcPts val="0"/>
              </a:spcBef>
              <a:spcAft>
                <a:spcPts val="0"/>
              </a:spcAft>
              <a:buAutoNum type="arabicPeriod"/>
              <a:defRPr/>
            </a:pPr>
            <a:r>
              <a:rPr lang="uz-Cyrl-UZ" sz="2000" dirty="0" smtClean="0"/>
              <a:t>Eshov </a:t>
            </a:r>
            <a:r>
              <a:rPr lang="uz-Cyrl-UZ" sz="2000" dirty="0"/>
              <a:t>B.J., Odilov A.A. O</a:t>
            </a:r>
            <a:r>
              <a:rPr lang="en-US" sz="2000" dirty="0"/>
              <a:t>’</a:t>
            </a:r>
            <a:r>
              <a:rPr lang="uz-Cyrl-UZ" sz="2000" dirty="0"/>
              <a:t>zbekiston tarixi. I - I- jild. - Toshkent:Yangi asr avlodi, 2014</a:t>
            </a:r>
            <a:r>
              <a:rPr lang="uz-Cyrl-UZ" sz="2000" dirty="0" smtClean="0"/>
              <a:t>.</a:t>
            </a:r>
            <a:endParaRPr lang="en-US" sz="2000" dirty="0" smtClean="0"/>
          </a:p>
          <a:p>
            <a:pPr marL="514350" lvl="0" indent="-514350" algn="just" eaLnBrk="1" fontAlgn="auto" hangingPunct="1">
              <a:spcBef>
                <a:spcPts val="0"/>
              </a:spcBef>
              <a:spcAft>
                <a:spcPts val="0"/>
              </a:spcAft>
              <a:buAutoNum type="arabicPeriod"/>
              <a:defRPr/>
            </a:pPr>
            <a:r>
              <a:rPr lang="uz-Cyrl-UZ" sz="2000" dirty="0"/>
              <a:t>Sagdullaev va boshkalar. O’zbekiston tarixi: davlat va jamiyat taraqqiyoti. T., </a:t>
            </a:r>
            <a:r>
              <a:rPr lang="uz-Cyrl-UZ" sz="2000" dirty="0" smtClean="0"/>
              <a:t>2000.</a:t>
            </a:r>
            <a:endParaRPr lang="en-US" sz="2000" dirty="0"/>
          </a:p>
          <a:p>
            <a:pPr marL="514350" lvl="0" indent="-514350" algn="just" eaLnBrk="1" fontAlgn="auto" hangingPunct="1">
              <a:spcBef>
                <a:spcPts val="0"/>
              </a:spcBef>
              <a:spcAft>
                <a:spcPts val="0"/>
              </a:spcAft>
              <a:buAutoNum type="arabicPeriod"/>
              <a:defRPr/>
            </a:pPr>
            <a:r>
              <a:rPr lang="uz-Cyrl-UZ" sz="2000" dirty="0" smtClean="0"/>
              <a:t>Sagdullaev </a:t>
            </a:r>
            <a:r>
              <a:rPr lang="uz-Cyrl-UZ" sz="2000" dirty="0"/>
              <a:t>A.S. Qadimgi O’rta Osiyo tarixi. T., </a:t>
            </a:r>
            <a:r>
              <a:rPr lang="uz-Cyrl-UZ" sz="2000" dirty="0" smtClean="0"/>
              <a:t>2004.</a:t>
            </a:r>
            <a:endParaRPr lang="en-US" sz="2000" dirty="0"/>
          </a:p>
          <a:p>
            <a:pPr marL="514350" lvl="0" indent="-514350" algn="just" eaLnBrk="1" fontAlgn="auto" hangingPunct="1">
              <a:spcBef>
                <a:spcPts val="0"/>
              </a:spcBef>
              <a:spcAft>
                <a:spcPts val="0"/>
              </a:spcAft>
              <a:buAutoNum type="arabicPeriod"/>
              <a:defRPr/>
            </a:pPr>
            <a:r>
              <a:rPr lang="x-none" sz="2000" smtClean="0"/>
              <a:t>Askarov </a:t>
            </a:r>
            <a:r>
              <a:rPr lang="x-none" sz="2000"/>
              <a:t>A. </a:t>
            </a:r>
            <a:r>
              <a:rPr lang="uz-Cyrl-UZ" sz="2000" dirty="0"/>
              <a:t>Eng qadimgi shahar. - T., </a:t>
            </a:r>
            <a:r>
              <a:rPr lang="uz-Cyrl-UZ" sz="2000" dirty="0" smtClean="0"/>
              <a:t>2001.</a:t>
            </a:r>
            <a:endParaRPr lang="en-US" sz="2000" dirty="0"/>
          </a:p>
          <a:p>
            <a:pPr marL="514350" lvl="0" indent="-514350" algn="just" eaLnBrk="1" fontAlgn="auto" hangingPunct="1">
              <a:spcBef>
                <a:spcPts val="0"/>
              </a:spcBef>
              <a:spcAft>
                <a:spcPts val="0"/>
              </a:spcAft>
              <a:buAutoNum type="arabicPeriod"/>
              <a:defRPr/>
            </a:pPr>
            <a:r>
              <a:rPr lang="uz-Cyrl-UZ" sz="2000" dirty="0" smtClean="0"/>
              <a:t>Rtveladze </a:t>
            </a:r>
            <a:r>
              <a:rPr lang="uz-Cyrl-UZ" sz="2000" dirty="0"/>
              <a:t>E.V., Saidov A.X., Abdullaev Ye.V. Qadimgi O’zbekiston sivilizatsiyasi: davlatchilik va huquq tarixidan lavhalar.  - </a:t>
            </a:r>
            <a:r>
              <a:rPr lang="en-US" sz="2000" dirty="0"/>
              <a:t>T</a:t>
            </a:r>
            <a:r>
              <a:rPr lang="x-none" sz="2000"/>
              <a:t>., </a:t>
            </a:r>
            <a:r>
              <a:rPr lang="x-none" sz="2000" smtClean="0"/>
              <a:t>2001.</a:t>
            </a:r>
            <a:endParaRPr lang="en-US" sz="2000" dirty="0"/>
          </a:p>
          <a:p>
            <a:pPr marL="514350" indent="-514350" algn="just" eaLnBrk="1" fontAlgn="auto" hangingPunct="1">
              <a:spcBef>
                <a:spcPts val="0"/>
              </a:spcBef>
              <a:spcAft>
                <a:spcPts val="0"/>
              </a:spcAft>
              <a:buFontTx/>
              <a:buAutoNum type="arabicPeriod"/>
              <a:defRPr/>
            </a:pPr>
            <a:r>
              <a:rPr lang="ru-RU" sz="2000" dirty="0" err="1"/>
              <a:t>Musaev</a:t>
            </a:r>
            <a:r>
              <a:rPr lang="ru-RU" sz="2000" dirty="0"/>
              <a:t> N.U. </a:t>
            </a:r>
            <a:r>
              <a:rPr lang="ru-RU" sz="2000" dirty="0" err="1"/>
              <a:t>O‘rta</a:t>
            </a:r>
            <a:r>
              <a:rPr lang="ru-RU" sz="2000" dirty="0"/>
              <a:t> </a:t>
            </a:r>
            <a:r>
              <a:rPr lang="ru-RU" sz="2000" dirty="0" err="1"/>
              <a:t>Osiyoda</a:t>
            </a:r>
            <a:r>
              <a:rPr lang="ru-RU" sz="2000" dirty="0"/>
              <a:t> </a:t>
            </a:r>
            <a:r>
              <a:rPr lang="ru-RU" sz="2000" dirty="0" err="1"/>
              <a:t>dehqonchilik</a:t>
            </a:r>
            <a:r>
              <a:rPr lang="ru-RU" sz="2000" dirty="0"/>
              <a:t> </a:t>
            </a:r>
            <a:r>
              <a:rPr lang="ru-RU" sz="2000" dirty="0" err="1"/>
              <a:t>madaniyati</a:t>
            </a:r>
            <a:r>
              <a:rPr lang="ru-RU" sz="2000" dirty="0"/>
              <a:t> </a:t>
            </a:r>
            <a:r>
              <a:rPr lang="ru-RU" sz="2000" dirty="0" err="1"/>
              <a:t>va</a:t>
            </a:r>
            <a:r>
              <a:rPr lang="ru-RU" sz="2000" dirty="0"/>
              <a:t> </a:t>
            </a:r>
            <a:r>
              <a:rPr lang="ru-RU" sz="2000" dirty="0" err="1"/>
              <a:t>agrar</a:t>
            </a:r>
            <a:r>
              <a:rPr lang="ru-RU" sz="2000" dirty="0"/>
              <a:t> </a:t>
            </a:r>
            <a:r>
              <a:rPr lang="ru-RU" sz="2000" dirty="0" err="1"/>
              <a:t>munosabatlar</a:t>
            </a:r>
            <a:r>
              <a:rPr lang="ru-RU" sz="2000" dirty="0"/>
              <a:t> </a:t>
            </a:r>
            <a:r>
              <a:rPr lang="ru-RU" sz="2000" dirty="0" err="1"/>
              <a:t>tarixidan</a:t>
            </a:r>
            <a:r>
              <a:rPr lang="ru-RU" sz="2000" dirty="0"/>
              <a:t> (</a:t>
            </a:r>
            <a:r>
              <a:rPr lang="ru-RU" sz="2000" dirty="0" err="1"/>
              <a:t>Tosh</a:t>
            </a:r>
            <a:r>
              <a:rPr lang="ru-RU" sz="2000" dirty="0"/>
              <a:t> </a:t>
            </a:r>
            <a:r>
              <a:rPr lang="ru-RU" sz="2000" dirty="0" err="1"/>
              <a:t>davri</a:t>
            </a:r>
            <a:r>
              <a:rPr lang="ru-RU" sz="2000" dirty="0"/>
              <a:t> </a:t>
            </a:r>
            <a:r>
              <a:rPr lang="ru-RU" sz="2000" dirty="0" err="1"/>
              <a:t>oxiridan</a:t>
            </a:r>
            <a:r>
              <a:rPr lang="ru-RU" sz="2000" dirty="0"/>
              <a:t> - </a:t>
            </a:r>
            <a:r>
              <a:rPr lang="en-US" sz="2000" dirty="0"/>
              <a:t>XX </a:t>
            </a:r>
            <a:r>
              <a:rPr lang="ru-RU" sz="2000" dirty="0" err="1"/>
              <a:t>asr</a:t>
            </a:r>
            <a:r>
              <a:rPr lang="ru-RU" sz="2000" dirty="0"/>
              <a:t> </a:t>
            </a:r>
            <a:r>
              <a:rPr lang="ru-RU" sz="2000" dirty="0" err="1"/>
              <a:t>boshlariga</a:t>
            </a:r>
            <a:r>
              <a:rPr lang="ru-RU" sz="2000" dirty="0"/>
              <a:t> </a:t>
            </a:r>
            <a:r>
              <a:rPr lang="ru-RU" sz="2000" dirty="0" err="1"/>
              <a:t>qadar</a:t>
            </a:r>
            <a:r>
              <a:rPr lang="ru-RU" sz="2000" dirty="0"/>
              <a:t>). – </a:t>
            </a:r>
            <a:r>
              <a:rPr lang="ru-RU" sz="2000" dirty="0" err="1"/>
              <a:t>Toshkent</a:t>
            </a:r>
            <a:r>
              <a:rPr lang="ru-RU" sz="2000" dirty="0"/>
              <a:t>: </a:t>
            </a:r>
            <a:r>
              <a:rPr lang="ru-RU" sz="2000" dirty="0" err="1"/>
              <a:t>Fan</a:t>
            </a:r>
            <a:r>
              <a:rPr lang="ru-RU" sz="2000" dirty="0"/>
              <a:t>, 2005</a:t>
            </a:r>
            <a:r>
              <a:rPr lang="ru-RU" sz="2000" dirty="0" smtClean="0"/>
              <a:t>.</a:t>
            </a:r>
            <a:endParaRPr lang="ru-RU" sz="2000" dirty="0"/>
          </a:p>
          <a:p>
            <a:pPr lvl="0" algn="just" eaLnBrk="1" fontAlgn="auto" hangingPunct="1">
              <a:spcBef>
                <a:spcPts val="0"/>
              </a:spcBef>
              <a:spcAft>
                <a:spcPts val="0"/>
              </a:spcAft>
              <a:defRPr/>
            </a:pPr>
            <a:endParaRPr lang="ru-RU" sz="2000" dirty="0"/>
          </a:p>
          <a:p>
            <a:pPr algn="just" eaLnBrk="1" fontAlgn="auto" hangingPunct="1">
              <a:spcBef>
                <a:spcPts val="0"/>
              </a:spcBef>
              <a:spcAft>
                <a:spcPts val="0"/>
              </a:spcAft>
              <a:defRPr/>
            </a:pPr>
            <a:endParaRPr lang="ru-RU" sz="2000" i="1" u="sng" dirty="0">
              <a:solidFill>
                <a:schemeClr val="tx1"/>
              </a:solidFill>
              <a:effectLst>
                <a:glow rad="228600">
                  <a:schemeClr val="accent3">
                    <a:satMod val="175000"/>
                    <a:alpha val="40000"/>
                  </a:schemeClr>
                </a:glow>
              </a:effectLst>
              <a:latin typeface="Times New Roman" pitchFamily="18" charset="0"/>
              <a:cs typeface="Times New Roman" pitchFamily="18" charset="0"/>
            </a:endParaRPr>
          </a:p>
        </p:txBody>
      </p:sp>
    </p:spTree>
    <p:extLst>
      <p:ext uri="{BB962C8B-B14F-4D97-AF65-F5344CB8AC3E}">
        <p14:creationId xmlns:p14="http://schemas.microsoft.com/office/powerpoint/2010/main" val="4157589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34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en-US" sz="2400" dirty="0" smtClean="0">
                <a:solidFill>
                  <a:srgbClr val="000000"/>
                </a:solidFill>
                <a:latin typeface="Times New Roman"/>
                <a:ea typeface="Times New Roman"/>
                <a:cs typeface="PANDA Times UZ"/>
              </a:rPr>
              <a:t>	</a:t>
            </a:r>
            <a:r>
              <a:rPr lang="uz-Cyrl-UZ" sz="2400" dirty="0" smtClean="0">
                <a:solidFill>
                  <a:srgbClr val="000000"/>
                </a:solidFill>
                <a:latin typeface="Times New Roman"/>
                <a:ea typeface="Times New Roman"/>
                <a:cs typeface="PANDA Times UZ"/>
              </a:rPr>
              <a:t>O‘zbekistonning </a:t>
            </a:r>
            <a:r>
              <a:rPr lang="uz-Cyrl-UZ" sz="2400" dirty="0">
                <a:solidFill>
                  <a:srgbClr val="000000"/>
                </a:solidFill>
                <a:latin typeface="Times New Roman"/>
                <a:ea typeface="Times New Roman"/>
                <a:cs typeface="PANDA Times UZ"/>
              </a:rPr>
              <a:t>bronza davriga oid yodgorlik dastlab  </a:t>
            </a:r>
            <a:r>
              <a:rPr lang="uz-Cyrl-UZ" sz="2400" b="1" dirty="0">
                <a:solidFill>
                  <a:srgbClr val="000000"/>
                </a:solidFill>
                <a:latin typeface="Times New Roman"/>
                <a:ea typeface="Times New Roman"/>
                <a:cs typeface="PANDA Times UZ"/>
              </a:rPr>
              <a:t>1938 yilda </a:t>
            </a:r>
            <a:r>
              <a:rPr lang="uz-Cyrl-UZ" sz="2400" dirty="0">
                <a:solidFill>
                  <a:srgbClr val="000000"/>
                </a:solidFill>
                <a:latin typeface="Times New Roman"/>
                <a:ea typeface="Times New Roman"/>
                <a:cs typeface="PANDA Times UZ"/>
              </a:rPr>
              <a:t>qadimgi </a:t>
            </a:r>
            <a:r>
              <a:rPr lang="uz-Cyrl-UZ" sz="2400" b="1" dirty="0">
                <a:solidFill>
                  <a:srgbClr val="000000"/>
                </a:solidFill>
                <a:latin typeface="Times New Roman"/>
                <a:ea typeface="Times New Roman"/>
                <a:cs typeface="PANDA Times UZ"/>
              </a:rPr>
              <a:t>Xorazm xududidan </a:t>
            </a:r>
            <a:r>
              <a:rPr lang="uz-Cyrl-UZ" sz="2400" dirty="0">
                <a:solidFill>
                  <a:srgbClr val="000000"/>
                </a:solidFill>
                <a:latin typeface="Times New Roman"/>
                <a:ea typeface="Times New Roman"/>
                <a:cs typeface="PANDA Times UZ"/>
              </a:rPr>
              <a:t>topildi. U Amudaryoning quyi havzasidagi </a:t>
            </a:r>
            <a:r>
              <a:rPr lang="uz-Cyrl-UZ" sz="2400" b="1" dirty="0">
                <a:solidFill>
                  <a:srgbClr val="000000"/>
                </a:solidFill>
                <a:latin typeface="Times New Roman"/>
                <a:ea typeface="Times New Roman"/>
                <a:cs typeface="PANDA Times UZ"/>
              </a:rPr>
              <a:t>Oqchadaryo</a:t>
            </a:r>
            <a:r>
              <a:rPr lang="uz-Cyrl-UZ" sz="2400" dirty="0">
                <a:solidFill>
                  <a:srgbClr val="000000"/>
                </a:solidFill>
                <a:latin typeface="Times New Roman"/>
                <a:ea typeface="Times New Roman"/>
                <a:cs typeface="PANDA Times UZ"/>
              </a:rPr>
              <a:t> o‘zani bo‘yidagi </a:t>
            </a:r>
            <a:r>
              <a:rPr lang="uz-Cyrl-UZ" sz="2400" b="1" dirty="0">
                <a:solidFill>
                  <a:srgbClr val="000000"/>
                </a:solidFill>
                <a:latin typeface="Times New Roman"/>
                <a:ea typeface="Times New Roman"/>
                <a:cs typeface="PANDA Times UZ"/>
              </a:rPr>
              <a:t>Tozabog‘yob kanali </a:t>
            </a:r>
            <a:r>
              <a:rPr lang="uz-Cyrl-UZ" sz="2400" dirty="0">
                <a:solidFill>
                  <a:srgbClr val="000000"/>
                </a:solidFill>
                <a:latin typeface="Times New Roman"/>
                <a:ea typeface="Times New Roman"/>
                <a:cs typeface="PANDA Times UZ"/>
              </a:rPr>
              <a:t>bo‘yida </a:t>
            </a:r>
            <a:r>
              <a:rPr lang="uz-Cyrl-UZ" sz="2400" b="1" dirty="0">
                <a:solidFill>
                  <a:srgbClr val="000000"/>
                </a:solidFill>
                <a:latin typeface="Times New Roman"/>
                <a:ea typeface="Times New Roman"/>
                <a:cs typeface="PANDA Times UZ"/>
              </a:rPr>
              <a:t>S.P.Tolstov </a:t>
            </a:r>
            <a:r>
              <a:rPr lang="uz-Cyrl-UZ" sz="2400" dirty="0">
                <a:solidFill>
                  <a:srgbClr val="000000"/>
                </a:solidFill>
                <a:latin typeface="Times New Roman"/>
                <a:ea typeface="Times New Roman"/>
                <a:cs typeface="PANDA Times UZ"/>
              </a:rPr>
              <a:t> tomonidan topildi va nomi fanga </a:t>
            </a:r>
            <a:r>
              <a:rPr lang="en-US" sz="2400" b="1" i="1" dirty="0" smtClean="0">
                <a:solidFill>
                  <a:srgbClr val="10087A"/>
                </a:solidFill>
                <a:latin typeface="Times New Roman"/>
                <a:ea typeface="Times New Roman"/>
                <a:cs typeface="PANDA Times UZ"/>
              </a:rPr>
              <a:t>“</a:t>
            </a:r>
            <a:r>
              <a:rPr lang="uz-Cyrl-UZ" sz="2400" b="1" i="1" dirty="0" smtClean="0">
                <a:solidFill>
                  <a:srgbClr val="10087A"/>
                </a:solidFill>
                <a:latin typeface="Times New Roman"/>
                <a:ea typeface="Times New Roman"/>
                <a:cs typeface="PANDA Times UZ"/>
              </a:rPr>
              <a:t>Tozabog‘yob</a:t>
            </a:r>
            <a:r>
              <a:rPr lang="uz-Cyrl-UZ" sz="2400" b="1" i="1" dirty="0">
                <a:solidFill>
                  <a:srgbClr val="10087A"/>
                </a:solidFill>
                <a:latin typeface="Times New Roman"/>
                <a:ea typeface="Times New Roman"/>
                <a:cs typeface="PANDA Times UZ"/>
              </a:rPr>
              <a:t>” madaniyati</a:t>
            </a:r>
            <a:r>
              <a:rPr lang="uz-Cyrl-UZ" sz="2400" dirty="0">
                <a:solidFill>
                  <a:srgbClr val="000000"/>
                </a:solidFill>
                <a:latin typeface="Times New Roman"/>
                <a:ea typeface="Times New Roman"/>
                <a:cs typeface="PANDA Times UZ"/>
              </a:rPr>
              <a:t> deb kiritildi. </a:t>
            </a:r>
            <a:endParaRPr lang="ru-RU" sz="2800" dirty="0">
              <a:latin typeface="PANDA Times UZ"/>
              <a:ea typeface="Times New Roman"/>
              <a:cs typeface="PANDA Times UZ"/>
            </a:endParaRPr>
          </a:p>
          <a:p>
            <a:pPr algn="just"/>
            <a:r>
              <a:rPr lang="en-US" sz="2400" dirty="0" smtClean="0">
                <a:solidFill>
                  <a:srgbClr val="000000"/>
                </a:solidFill>
                <a:latin typeface="Times New Roman"/>
                <a:ea typeface="Times New Roman"/>
              </a:rPr>
              <a:t>	</a:t>
            </a:r>
            <a:r>
              <a:rPr lang="uz-Cyrl-UZ" sz="2400" dirty="0" smtClean="0">
                <a:solidFill>
                  <a:srgbClr val="000000"/>
                </a:solidFill>
                <a:latin typeface="Times New Roman"/>
                <a:ea typeface="Times New Roman"/>
              </a:rPr>
              <a:t>Tozabog‘yob </a:t>
            </a:r>
            <a:r>
              <a:rPr lang="uz-Cyrl-UZ" sz="2400" dirty="0">
                <a:solidFill>
                  <a:srgbClr val="000000"/>
                </a:solidFill>
                <a:latin typeface="Times New Roman"/>
                <a:ea typeface="Times New Roman"/>
              </a:rPr>
              <a:t>madaniyati qadimgi Xorazm xududida </a:t>
            </a:r>
            <a:r>
              <a:rPr lang="uz-Cyrl-UZ" sz="2400" b="1" dirty="0">
                <a:solidFill>
                  <a:srgbClr val="000000"/>
                </a:solidFill>
                <a:latin typeface="Times New Roman"/>
                <a:ea typeface="Times New Roman"/>
              </a:rPr>
              <a:t>miloddan avvalgi II ming yilliklarda </a:t>
            </a:r>
            <a:r>
              <a:rPr lang="uz-Cyrl-UZ" sz="2400" dirty="0">
                <a:solidFill>
                  <a:srgbClr val="000000"/>
                </a:solidFill>
                <a:latin typeface="Times New Roman"/>
                <a:ea typeface="Times New Roman"/>
              </a:rPr>
              <a:t>shakllagan. Bu madaniyat aholisi asosan, </a:t>
            </a:r>
            <a:r>
              <a:rPr lang="uz-Cyrl-UZ" sz="2400" b="1" dirty="0">
                <a:solidFill>
                  <a:srgbClr val="000000"/>
                </a:solidFill>
                <a:latin typeface="Times New Roman"/>
                <a:ea typeface="Times New Roman"/>
              </a:rPr>
              <a:t>yerto‘la va chaylalarda </a:t>
            </a:r>
            <a:r>
              <a:rPr lang="uz-Cyrl-UZ" sz="2400" dirty="0">
                <a:solidFill>
                  <a:srgbClr val="000000"/>
                </a:solidFill>
                <a:latin typeface="Times New Roman"/>
                <a:ea typeface="Times New Roman"/>
              </a:rPr>
              <a:t>yashab, </a:t>
            </a:r>
            <a:r>
              <a:rPr lang="uz-Cyrl-UZ" sz="2400" b="1" dirty="0">
                <a:solidFill>
                  <a:srgbClr val="000000"/>
                </a:solidFill>
                <a:latin typeface="Times New Roman"/>
                <a:ea typeface="Times New Roman"/>
              </a:rPr>
              <a:t>chorvachilik va dehqonchilik</a:t>
            </a:r>
            <a:r>
              <a:rPr lang="uz-Cyrl-UZ" sz="2400" dirty="0">
                <a:solidFill>
                  <a:srgbClr val="000000"/>
                </a:solidFill>
                <a:latin typeface="Times New Roman"/>
                <a:ea typeface="Times New Roman"/>
              </a:rPr>
              <a:t> bilan shug‘ullanganlar. Tozabog‘yob kulbalari yarim yerto‘la shaklida qurilib, ularning </a:t>
            </a:r>
            <a:r>
              <a:rPr lang="uz-Cyrl-UZ" sz="2400" b="1" dirty="0">
                <a:solidFill>
                  <a:srgbClr val="10087A"/>
                </a:solidFill>
                <a:latin typeface="Times New Roman"/>
                <a:ea typeface="Times New Roman"/>
              </a:rPr>
              <a:t>o‘rtacha maydoni 12–18 kv.m ga </a:t>
            </a:r>
            <a:r>
              <a:rPr lang="uz-Cyrl-UZ" sz="2400" dirty="0">
                <a:solidFill>
                  <a:srgbClr val="000000"/>
                </a:solidFill>
                <a:latin typeface="Times New Roman"/>
                <a:ea typeface="Times New Roman"/>
              </a:rPr>
              <a:t>teng. Kulbaning markazida o‘choq joylashgan. Kulba </a:t>
            </a:r>
            <a:r>
              <a:rPr lang="uz-Cyrl-UZ" sz="2400" b="1" dirty="0">
                <a:solidFill>
                  <a:srgbClr val="000000"/>
                </a:solidFill>
                <a:latin typeface="Times New Roman"/>
                <a:ea typeface="Times New Roman"/>
              </a:rPr>
              <a:t>juft oila </a:t>
            </a:r>
            <a:r>
              <a:rPr lang="uz-Cyrl-UZ" sz="2400" dirty="0">
                <a:solidFill>
                  <a:srgbClr val="000000"/>
                </a:solidFill>
                <a:latin typeface="Times New Roman"/>
                <a:ea typeface="Times New Roman"/>
              </a:rPr>
              <a:t>uchun mo‘ljallangan. Lekin kulbalar orasida  maydoni </a:t>
            </a:r>
            <a:r>
              <a:rPr lang="uz-Cyrl-UZ" sz="2400" b="1" dirty="0">
                <a:solidFill>
                  <a:srgbClr val="000000"/>
                </a:solidFill>
                <a:latin typeface="Times New Roman"/>
                <a:ea typeface="Times New Roman"/>
              </a:rPr>
              <a:t>100–120 kv.m.ga </a:t>
            </a:r>
            <a:r>
              <a:rPr lang="uz-Cyrl-UZ" sz="2400" dirty="0">
                <a:solidFill>
                  <a:srgbClr val="000000"/>
                </a:solidFill>
                <a:latin typeface="Times New Roman"/>
                <a:ea typeface="Times New Roman"/>
              </a:rPr>
              <a:t>tenggi xam uchraydi, ular </a:t>
            </a:r>
            <a:r>
              <a:rPr lang="uz-Cyrl-UZ" sz="2400" b="1" dirty="0">
                <a:solidFill>
                  <a:srgbClr val="10087A"/>
                </a:solidFill>
                <a:latin typeface="Times New Roman"/>
                <a:ea typeface="Times New Roman"/>
              </a:rPr>
              <a:t>bir urug‘ jamoa </a:t>
            </a:r>
            <a:r>
              <a:rPr lang="uz-Cyrl-UZ" sz="2400" dirty="0">
                <a:solidFill>
                  <a:srgbClr val="000000"/>
                </a:solidFill>
                <a:latin typeface="Times New Roman"/>
                <a:ea typeface="Times New Roman"/>
              </a:rPr>
              <a:t>uchun mo‘ljallangan.</a:t>
            </a:r>
            <a:endParaRPr lang="ru-RU" sz="2800" dirty="0">
              <a:effectLst/>
              <a:latin typeface="PANDA Times UZ"/>
              <a:ea typeface="Times New Roman"/>
              <a:cs typeface="PANDA Times UZ"/>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u="sng" dirty="0" err="1" smtClean="0">
                <a:solidFill>
                  <a:schemeClr val="tx2">
                    <a:lumMod val="50000"/>
                  </a:schemeClr>
                </a:solidFill>
                <a:latin typeface="Times New Roman" pitchFamily="18" charset="0"/>
                <a:cs typeface="Times New Roman" pitchFamily="18" charset="0"/>
              </a:rPr>
              <a:t>Tozabog’yob</a:t>
            </a:r>
            <a:r>
              <a:rPr lang="en-US" sz="2400" b="1" u="sng" dirty="0" smtClean="0">
                <a:solidFill>
                  <a:schemeClr val="tx2">
                    <a:lumMod val="50000"/>
                  </a:schemeClr>
                </a:solidFill>
                <a:latin typeface="Times New Roman" pitchFamily="18" charset="0"/>
                <a:cs typeface="Times New Roman" pitchFamily="18" charset="0"/>
              </a:rPr>
              <a:t> </a:t>
            </a:r>
            <a:r>
              <a:rPr lang="en-US" sz="2400" b="1" u="sng" dirty="0" err="1" smtClean="0">
                <a:solidFill>
                  <a:schemeClr val="tx2">
                    <a:lumMod val="50000"/>
                  </a:schemeClr>
                </a:solidFill>
                <a:latin typeface="Times New Roman" pitchFamily="18" charset="0"/>
                <a:cs typeface="Times New Roman" pitchFamily="18" charset="0"/>
              </a:rPr>
              <a:t>madaniyati</a:t>
            </a:r>
            <a:endParaRPr lang="ru-RU" sz="2400" b="1" u="sng"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120061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en-US" sz="2400" dirty="0" smtClean="0">
                <a:solidFill>
                  <a:srgbClr val="000000"/>
                </a:solidFill>
                <a:latin typeface="Times New Roman" panose="02020603050405020304" pitchFamily="18" charset="0"/>
                <a:ea typeface="Times New Roman"/>
                <a:cs typeface="Times New Roman" panose="02020603050405020304" pitchFamily="18" charset="0"/>
              </a:rPr>
              <a:t>	</a:t>
            </a:r>
            <a:r>
              <a:rPr lang="uz-Cyrl-UZ" sz="2400" dirty="0">
                <a:solidFill>
                  <a:srgbClr val="000000"/>
                </a:solidFill>
                <a:latin typeface="Times New Roman" panose="02020603050405020304" pitchFamily="18" charset="0"/>
                <a:ea typeface="Times New Roman"/>
                <a:cs typeface="Times New Roman" panose="02020603050405020304" pitchFamily="18" charset="0"/>
              </a:rPr>
              <a:t>Tozabog‘yob madaniyatining shakllanishida  </a:t>
            </a:r>
            <a:r>
              <a:rPr lang="uz-Cyrl-UZ" sz="2400" b="1" dirty="0" smtClean="0">
                <a:solidFill>
                  <a:srgbClr val="000000"/>
                </a:solidFill>
                <a:latin typeface="Times New Roman" panose="02020603050405020304" pitchFamily="18" charset="0"/>
                <a:ea typeface="Times New Roman"/>
                <a:cs typeface="Times New Roman" panose="02020603050405020304" pitchFamily="18" charset="0"/>
              </a:rPr>
              <a:t>Srub va Andronova </a:t>
            </a:r>
            <a:r>
              <a:rPr lang="uz-Cyrl-UZ" sz="2400" b="1" dirty="0">
                <a:solidFill>
                  <a:srgbClr val="000000"/>
                </a:solidFill>
                <a:latin typeface="Times New Roman" panose="02020603050405020304" pitchFamily="18" charset="0"/>
                <a:ea typeface="Times New Roman"/>
                <a:cs typeface="Times New Roman" panose="02020603050405020304" pitchFamily="18" charset="0"/>
              </a:rPr>
              <a:t>madaniyatlari </a:t>
            </a:r>
            <a:r>
              <a:rPr lang="uz-Cyrl-UZ" sz="2400" dirty="0">
                <a:solidFill>
                  <a:srgbClr val="000000"/>
                </a:solidFill>
                <a:latin typeface="Times New Roman" panose="02020603050405020304" pitchFamily="18" charset="0"/>
                <a:ea typeface="Times New Roman"/>
                <a:cs typeface="Times New Roman" panose="02020603050405020304" pitchFamily="18" charset="0"/>
              </a:rPr>
              <a:t>qabilalarining ta’siri katta  bo‘lgan. Lekin Tozabog‘yob madaniyatining </a:t>
            </a:r>
            <a:r>
              <a:rPr lang="uz-Cyrl-UZ" sz="2400" b="1" dirty="0">
                <a:solidFill>
                  <a:srgbClr val="000000"/>
                </a:solidFill>
                <a:latin typeface="Times New Roman" panose="02020603050405020304" pitchFamily="18" charset="0"/>
                <a:ea typeface="Times New Roman"/>
                <a:cs typeface="Times New Roman" panose="02020603050405020304" pitchFamily="18" charset="0"/>
              </a:rPr>
              <a:t>xo‘jalik va madaniy </a:t>
            </a:r>
            <a:r>
              <a:rPr lang="uz-Cyrl-UZ" sz="2400" dirty="0">
                <a:solidFill>
                  <a:srgbClr val="000000"/>
                </a:solidFill>
                <a:latin typeface="Times New Roman" panose="02020603050405020304" pitchFamily="18" charset="0"/>
                <a:ea typeface="Times New Roman"/>
                <a:cs typeface="Times New Roman" panose="02020603050405020304" pitchFamily="18" charset="0"/>
              </a:rPr>
              <a:t>hayotining o‘ziga xos xususiyatlari mavjudligini, ya’ni Tozabog‘yob qabilalarida </a:t>
            </a:r>
            <a:r>
              <a:rPr lang="uz-Cyrl-UZ" sz="2400" b="1" dirty="0">
                <a:solidFill>
                  <a:srgbClr val="000000"/>
                </a:solidFill>
                <a:latin typeface="Times New Roman" panose="02020603050405020304" pitchFamily="18" charset="0"/>
                <a:ea typeface="Times New Roman"/>
                <a:cs typeface="Times New Roman" panose="02020603050405020304" pitchFamily="18" charset="0"/>
              </a:rPr>
              <a:t>dehqonchilik</a:t>
            </a:r>
            <a:r>
              <a:rPr lang="uz-Cyrl-UZ" sz="2400" dirty="0">
                <a:solidFill>
                  <a:srgbClr val="000000"/>
                </a:solidFill>
                <a:latin typeface="Times New Roman" panose="02020603050405020304" pitchFamily="18" charset="0"/>
                <a:ea typeface="Times New Roman"/>
                <a:cs typeface="Times New Roman" panose="02020603050405020304" pitchFamily="18" charset="0"/>
              </a:rPr>
              <a:t> ancha rivojlanganligi  </a:t>
            </a:r>
            <a:r>
              <a:rPr lang="uz-Cyrl-UZ" sz="2400" b="1" dirty="0">
                <a:solidFill>
                  <a:srgbClr val="000000"/>
                </a:solidFill>
                <a:latin typeface="Times New Roman" panose="02020603050405020304" pitchFamily="18" charset="0"/>
                <a:ea typeface="Times New Roman"/>
                <a:cs typeface="Times New Roman" panose="02020603050405020304" pitchFamily="18" charset="0"/>
              </a:rPr>
              <a:t>B.V. Andrianov </a:t>
            </a:r>
            <a:r>
              <a:rPr lang="uz-Cyrl-UZ" sz="2400" dirty="0">
                <a:solidFill>
                  <a:srgbClr val="000000"/>
                </a:solidFill>
                <a:latin typeface="Times New Roman" panose="02020603050405020304" pitchFamily="18" charset="0"/>
                <a:ea typeface="Times New Roman"/>
                <a:cs typeface="Times New Roman" panose="02020603050405020304" pitchFamily="18" charset="0"/>
              </a:rPr>
              <a:t>tomonidan yaxshi o‘rganilgan. </a:t>
            </a:r>
            <a:endParaRPr lang="en-US" sz="2400" dirty="0" smtClean="0">
              <a:solidFill>
                <a:srgbClr val="000000"/>
              </a:solidFill>
              <a:latin typeface="Times New Roman" panose="02020603050405020304" pitchFamily="18" charset="0"/>
              <a:ea typeface="Times New Roman"/>
              <a:cs typeface="Times New Roman" panose="02020603050405020304" pitchFamily="18" charset="0"/>
            </a:endParaRPr>
          </a:p>
          <a:p>
            <a:pPr indent="449580" algn="just">
              <a:spcAft>
                <a:spcPts val="0"/>
              </a:spcAft>
            </a:pPr>
            <a:r>
              <a:rPr lang="en-US" sz="2400" dirty="0" err="1">
                <a:latin typeface="Times New Roman" panose="02020603050405020304" pitchFamily="18" charset="0"/>
                <a:ea typeface="Times New Roman"/>
                <a:cs typeface="Times New Roman" panose="02020603050405020304" pitchFamily="18" charset="0"/>
              </a:rPr>
              <a:t>Tozabog‘yob</a:t>
            </a:r>
            <a:r>
              <a:rPr lang="en-US" sz="2400" dirty="0">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madaniyati</a:t>
            </a:r>
            <a:r>
              <a:rPr lang="en-US" sz="2400" dirty="0">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odamlarining</a:t>
            </a:r>
            <a:r>
              <a:rPr lang="en-US" sz="2400" dirty="0">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antropologik</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tiplari</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ikki</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xil</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bo‘lib</a:t>
            </a:r>
            <a:r>
              <a:rPr lang="en-US" sz="2400" dirty="0">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ularning</a:t>
            </a:r>
            <a:r>
              <a:rPr lang="en-US" sz="2400" dirty="0">
                <a:latin typeface="Times New Roman" panose="02020603050405020304" pitchFamily="18" charset="0"/>
                <a:ea typeface="Times New Roman"/>
                <a:cs typeface="Times New Roman" panose="02020603050405020304" pitchFamily="18" charset="0"/>
              </a:rPr>
              <a:t> </a:t>
            </a:r>
            <a:r>
              <a:rPr lang="en-US" sz="2400" b="1" dirty="0" err="1">
                <a:latin typeface="Times New Roman" panose="02020603050405020304" pitchFamily="18" charset="0"/>
                <a:ea typeface="Times New Roman"/>
                <a:cs typeface="Times New Roman" panose="02020603050405020304" pitchFamily="18" charset="0"/>
              </a:rPr>
              <a:t>birinchisi</a:t>
            </a:r>
            <a:r>
              <a:rPr lang="en-US" sz="2400" b="1" dirty="0">
                <a:latin typeface="Times New Roman" panose="02020603050405020304" pitchFamily="18" charset="0"/>
                <a:ea typeface="Times New Roman"/>
                <a:cs typeface="Times New Roman" panose="02020603050405020304" pitchFamily="18" charset="0"/>
              </a:rPr>
              <a:t> </a:t>
            </a:r>
            <a:r>
              <a:rPr lang="en-US" sz="2400" b="1" dirty="0" err="1">
                <a:latin typeface="Times New Roman" panose="02020603050405020304" pitchFamily="18" charset="0"/>
                <a:ea typeface="Times New Roman"/>
                <a:cs typeface="Times New Roman" panose="02020603050405020304" pitchFamily="18" charset="0"/>
              </a:rPr>
              <a:t>andronova</a:t>
            </a:r>
            <a:r>
              <a:rPr lang="en-US" sz="2400" b="1" dirty="0">
                <a:latin typeface="Times New Roman" panose="02020603050405020304" pitchFamily="18" charset="0"/>
                <a:ea typeface="Times New Roman"/>
                <a:cs typeface="Times New Roman" panose="02020603050405020304" pitchFamily="18" charset="0"/>
              </a:rPr>
              <a:t> </a:t>
            </a:r>
            <a:r>
              <a:rPr lang="en-US" sz="2400" b="1" dirty="0" err="1">
                <a:latin typeface="Times New Roman" panose="02020603050405020304" pitchFamily="18" charset="0"/>
                <a:ea typeface="Times New Roman"/>
                <a:cs typeface="Times New Roman" panose="02020603050405020304" pitchFamily="18" charset="0"/>
              </a:rPr>
              <a:t>qabilalariga</a:t>
            </a:r>
            <a:r>
              <a:rPr lang="en-US" sz="2400" b="1" dirty="0">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oid</a:t>
            </a:r>
            <a:r>
              <a:rPr lang="en-US" sz="2400" dirty="0">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protoevropoid</a:t>
            </a:r>
            <a:r>
              <a:rPr lang="en-US" sz="2400" dirty="0">
                <a:latin typeface="Times New Roman" panose="02020603050405020304" pitchFamily="18" charset="0"/>
                <a:ea typeface="Times New Roman"/>
                <a:cs typeface="Times New Roman" panose="02020603050405020304" pitchFamily="18" charset="0"/>
              </a:rPr>
              <a:t> tipi </a:t>
            </a:r>
            <a:r>
              <a:rPr lang="en-US" sz="2400" dirty="0" err="1">
                <a:latin typeface="Times New Roman" panose="02020603050405020304" pitchFamily="18" charset="0"/>
                <a:ea typeface="Times New Roman"/>
                <a:cs typeface="Times New Roman" panose="02020603050405020304" pitchFamily="18" charset="0"/>
              </a:rPr>
              <a:t>bo‘lsa</a:t>
            </a:r>
            <a:r>
              <a:rPr lang="en-US" sz="2400" dirty="0">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ikkinchisi</a:t>
            </a:r>
            <a:r>
              <a:rPr lang="en-US" sz="2400" dirty="0">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O‘rta</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Osiyoning</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qadimgi</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aholisi</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sharqiy</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O‘rta</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Yer</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dengizi</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b="1" dirty="0" err="1">
                <a:solidFill>
                  <a:srgbClr val="10087A"/>
                </a:solidFill>
                <a:latin typeface="Times New Roman" panose="02020603050405020304" pitchFamily="18" charset="0"/>
                <a:ea typeface="Times New Roman"/>
                <a:cs typeface="Times New Roman" panose="02020603050405020304" pitchFamily="18" charset="0"/>
              </a:rPr>
              <a:t>tipini</a:t>
            </a:r>
            <a:r>
              <a:rPr lang="en-US" sz="2400" b="1" dirty="0">
                <a:solidFill>
                  <a:srgbClr val="10087A"/>
                </a:solidFill>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beradi</a:t>
            </a:r>
            <a:r>
              <a:rPr lang="en-US" sz="2400" dirty="0">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Shuningdek</a:t>
            </a:r>
            <a:r>
              <a:rPr lang="en-US" sz="2400" dirty="0">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odamlar</a:t>
            </a:r>
            <a:r>
              <a:rPr lang="en-US" sz="2400" dirty="0">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orasida</a:t>
            </a:r>
            <a:r>
              <a:rPr lang="en-US" sz="2400" dirty="0">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Sharqiy</a:t>
            </a:r>
            <a:r>
              <a:rPr lang="en-US" sz="2400" dirty="0">
                <a:latin typeface="Times New Roman" panose="02020603050405020304" pitchFamily="18" charset="0"/>
                <a:ea typeface="Times New Roman"/>
                <a:cs typeface="Times New Roman" panose="02020603050405020304" pitchFamily="18" charset="0"/>
              </a:rPr>
              <a:t> </a:t>
            </a:r>
            <a:r>
              <a:rPr lang="en-US" sz="2400" dirty="0" err="1">
                <a:latin typeface="Times New Roman" panose="02020603050405020304" pitchFamily="18" charset="0"/>
                <a:ea typeface="Times New Roman"/>
                <a:cs typeface="Times New Roman" panose="02020603050405020304" pitchFamily="18" charset="0"/>
              </a:rPr>
              <a:t>Yevropaning</a:t>
            </a:r>
            <a:r>
              <a:rPr lang="en-US" sz="2400" dirty="0">
                <a:latin typeface="Times New Roman" panose="02020603050405020304" pitchFamily="18" charset="0"/>
                <a:ea typeface="Times New Roman"/>
                <a:cs typeface="Times New Roman" panose="02020603050405020304" pitchFamily="18" charset="0"/>
              </a:rPr>
              <a:t> </a:t>
            </a:r>
            <a:r>
              <a:rPr lang="en-US" sz="2400" b="1" dirty="0" err="1">
                <a:latin typeface="Times New Roman" panose="02020603050405020304" pitchFamily="18" charset="0"/>
                <a:ea typeface="Times New Roman"/>
                <a:cs typeface="Times New Roman" panose="02020603050405020304" pitchFamily="18" charset="0"/>
              </a:rPr>
              <a:t>Srub</a:t>
            </a:r>
            <a:r>
              <a:rPr lang="en-US" sz="2400" b="1" dirty="0">
                <a:latin typeface="Times New Roman" panose="02020603050405020304" pitchFamily="18" charset="0"/>
                <a:ea typeface="Times New Roman"/>
                <a:cs typeface="Times New Roman" panose="02020603050405020304" pitchFamily="18" charset="0"/>
              </a:rPr>
              <a:t> </a:t>
            </a:r>
            <a:r>
              <a:rPr lang="en-US" sz="2400" b="1" dirty="0" err="1">
                <a:latin typeface="Times New Roman" panose="02020603050405020304" pitchFamily="18" charset="0"/>
                <a:ea typeface="Times New Roman"/>
                <a:cs typeface="Times New Roman" panose="02020603050405020304" pitchFamily="18" charset="0"/>
              </a:rPr>
              <a:t>madaniyati</a:t>
            </a:r>
            <a:r>
              <a:rPr lang="en-US" sz="2400" b="1" dirty="0">
                <a:latin typeface="Times New Roman" panose="02020603050405020304" pitchFamily="18" charset="0"/>
                <a:ea typeface="Times New Roman"/>
                <a:cs typeface="Times New Roman" panose="02020603050405020304" pitchFamily="18" charset="0"/>
              </a:rPr>
              <a:t> </a:t>
            </a:r>
            <a:r>
              <a:rPr lang="en-US" sz="2400" b="1" dirty="0" err="1">
                <a:latin typeface="Times New Roman" panose="02020603050405020304" pitchFamily="18" charset="0"/>
                <a:ea typeface="Times New Roman"/>
                <a:cs typeface="Times New Roman" panose="02020603050405020304" pitchFamily="18" charset="0"/>
              </a:rPr>
              <a:t>tiplari</a:t>
            </a:r>
            <a:r>
              <a:rPr lang="en-US" sz="2400" b="1" dirty="0">
                <a:latin typeface="Times New Roman" panose="02020603050405020304" pitchFamily="18" charset="0"/>
                <a:ea typeface="Times New Roman"/>
                <a:cs typeface="Times New Roman" panose="02020603050405020304" pitchFamily="18" charset="0"/>
              </a:rPr>
              <a:t> </a:t>
            </a:r>
            <a:r>
              <a:rPr lang="en-US" sz="2400" dirty="0">
                <a:latin typeface="Times New Roman" panose="02020603050405020304" pitchFamily="18" charset="0"/>
                <a:ea typeface="Times New Roman"/>
                <a:cs typeface="Times New Roman" panose="02020603050405020304" pitchFamily="18" charset="0"/>
              </a:rPr>
              <a:t>ham </a:t>
            </a:r>
            <a:r>
              <a:rPr lang="en-US" sz="2400" dirty="0" err="1">
                <a:latin typeface="Times New Roman" panose="02020603050405020304" pitchFamily="18" charset="0"/>
                <a:ea typeface="Times New Roman"/>
                <a:cs typeface="Times New Roman" panose="02020603050405020304" pitchFamily="18" charset="0"/>
              </a:rPr>
              <a:t>uchraydi</a:t>
            </a:r>
            <a:r>
              <a:rPr lang="en-US" sz="2400" dirty="0">
                <a:latin typeface="Times New Roman" panose="02020603050405020304" pitchFamily="18" charset="0"/>
                <a:ea typeface="Times New Roman"/>
                <a:cs typeface="Times New Roman" panose="02020603050405020304" pitchFamily="18" charset="0"/>
              </a:rPr>
              <a:t>.</a:t>
            </a:r>
            <a:endParaRPr lang="ru-RU" sz="2400" dirty="0">
              <a:effectLst/>
              <a:latin typeface="Times New Roman" panose="02020603050405020304" pitchFamily="18" charset="0"/>
              <a:ea typeface="Times New Roman"/>
              <a:cs typeface="Times New Roman" panose="02020603050405020304" pitchFamily="18" charset="0"/>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u="sng" dirty="0" err="1" smtClean="0">
                <a:solidFill>
                  <a:schemeClr val="tx2">
                    <a:lumMod val="50000"/>
                  </a:schemeClr>
                </a:solidFill>
                <a:latin typeface="Times New Roman" pitchFamily="18" charset="0"/>
                <a:cs typeface="Times New Roman" pitchFamily="18" charset="0"/>
              </a:rPr>
              <a:t>Tozabog’yob</a:t>
            </a:r>
            <a:r>
              <a:rPr lang="en-US" sz="2400" b="1" u="sng" dirty="0" smtClean="0">
                <a:solidFill>
                  <a:schemeClr val="tx2">
                    <a:lumMod val="50000"/>
                  </a:schemeClr>
                </a:solidFill>
                <a:latin typeface="Times New Roman" pitchFamily="18" charset="0"/>
                <a:cs typeface="Times New Roman" pitchFamily="18" charset="0"/>
              </a:rPr>
              <a:t> </a:t>
            </a:r>
            <a:r>
              <a:rPr lang="en-US" sz="2400" b="1" u="sng" dirty="0" err="1" smtClean="0">
                <a:solidFill>
                  <a:schemeClr val="tx2">
                    <a:lumMod val="50000"/>
                  </a:schemeClr>
                </a:solidFill>
                <a:latin typeface="Times New Roman" pitchFamily="18" charset="0"/>
                <a:cs typeface="Times New Roman" pitchFamily="18" charset="0"/>
              </a:rPr>
              <a:t>madaniyati</a:t>
            </a:r>
            <a:endParaRPr lang="ru-RU" sz="2400" b="1" u="sng"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021108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en-US" sz="2400" dirty="0" err="1">
                <a:solidFill>
                  <a:srgbClr val="000000"/>
                </a:solidFill>
                <a:latin typeface="Times New Roman" panose="02020603050405020304" pitchFamily="18" charset="0"/>
                <a:ea typeface="Times New Roman"/>
                <a:cs typeface="Times New Roman" panose="02020603050405020304" pitchFamily="18" charset="0"/>
              </a:rPr>
              <a:t>Tozabog‘yob</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madaniyatiga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oid</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qabriston</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FF0000"/>
                </a:solidFill>
                <a:latin typeface="Times New Roman" panose="02020603050405020304" pitchFamily="18" charset="0"/>
                <a:ea typeface="Times New Roman"/>
                <a:cs typeface="Times New Roman" panose="02020603050405020304" pitchFamily="18" charset="0"/>
              </a:rPr>
              <a:t>Ko‘kcha</a:t>
            </a:r>
            <a:r>
              <a:rPr lang="en-US" sz="2400" b="1" dirty="0">
                <a:solidFill>
                  <a:srgbClr val="FF0000"/>
                </a:solidFill>
                <a:latin typeface="Times New Roman" panose="02020603050405020304" pitchFamily="18" charset="0"/>
                <a:ea typeface="Times New Roman"/>
                <a:cs typeface="Times New Roman" panose="02020603050405020304" pitchFamily="18" charset="0"/>
              </a:rPr>
              <a:t> 3</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qabristoni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bo‘lib</a:t>
            </a:r>
            <a:r>
              <a:rPr lang="en-US" sz="2400" dirty="0">
                <a:solidFill>
                  <a:srgbClr val="000000"/>
                </a:solidFill>
                <a:latin typeface="Times New Roman" panose="02020603050405020304" pitchFamily="18" charset="0"/>
                <a:ea typeface="Times New Roman"/>
                <a:cs typeface="Times New Roman" panose="02020603050405020304" pitchFamily="18" charset="0"/>
              </a:rPr>
              <a:t>, u </a:t>
            </a:r>
            <a:r>
              <a:rPr lang="en-US" sz="2400" b="1" dirty="0">
                <a:solidFill>
                  <a:srgbClr val="000000"/>
                </a:solidFill>
                <a:latin typeface="Times New Roman" panose="02020603050405020304" pitchFamily="18" charset="0"/>
                <a:ea typeface="Times New Roman"/>
                <a:cs typeface="Times New Roman" panose="02020603050405020304" pitchFamily="18" charset="0"/>
              </a:rPr>
              <a:t>1954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yilda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qadimgi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Xorazm</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xududidagi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Sulton</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Uvays</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tizmalarining</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sharqiy</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chekkasidan</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topib</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o‘rganildi</a:t>
            </a:r>
            <a:r>
              <a:rPr lang="en-US" sz="2400" dirty="0">
                <a:solidFill>
                  <a:srgbClr val="000000"/>
                </a:solidFill>
                <a:latin typeface="Times New Roman" panose="02020603050405020304" pitchFamily="18" charset="0"/>
                <a:ea typeface="Times New Roman"/>
                <a:cs typeface="Times New Roman" panose="02020603050405020304" pitchFamily="18" charset="0"/>
              </a:rPr>
              <a:t>. U </a:t>
            </a:r>
            <a:r>
              <a:rPr lang="en-US" sz="2400" dirty="0" err="1">
                <a:solidFill>
                  <a:srgbClr val="000000"/>
                </a:solidFill>
                <a:latin typeface="Times New Roman" panose="02020603050405020304" pitchFamily="18" charset="0"/>
                <a:ea typeface="Times New Roman"/>
                <a:cs typeface="Times New Roman" panose="02020603050405020304" pitchFamily="18" charset="0"/>
              </a:rPr>
              <a:t>yerdan</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a:solidFill>
                  <a:srgbClr val="000000"/>
                </a:solidFill>
                <a:latin typeface="Times New Roman" panose="02020603050405020304" pitchFamily="18" charset="0"/>
                <a:ea typeface="Times New Roman"/>
                <a:cs typeface="Times New Roman" panose="02020603050405020304" pitchFamily="18" charset="0"/>
              </a:rPr>
              <a:t>100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dan</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ortiq</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qabr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topilib</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ularning</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a:solidFill>
                  <a:srgbClr val="000000"/>
                </a:solidFill>
                <a:latin typeface="Times New Roman" panose="02020603050405020304" pitchFamily="18" charset="0"/>
                <a:ea typeface="Times New Roman"/>
                <a:cs typeface="Times New Roman" panose="02020603050405020304" pitchFamily="18" charset="0"/>
              </a:rPr>
              <a:t>74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tasi</a:t>
            </a:r>
            <a:r>
              <a:rPr lang="en-US" sz="2400" b="1" dirty="0">
                <a:solidFill>
                  <a:srgbClr val="000000"/>
                </a:solidFill>
                <a:latin typeface="Times New Roman" panose="02020603050405020304" pitchFamily="18" charset="0"/>
                <a:ea typeface="Times New Roman"/>
                <a:cs typeface="Times New Roman" panose="02020603050405020304" pitchFamily="18" charset="0"/>
              </a:rPr>
              <a:t> 1954–1955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yillar</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davomida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tekshirildi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va</a:t>
            </a:r>
            <a:r>
              <a:rPr lang="en-US" sz="2400" dirty="0">
                <a:solidFill>
                  <a:srgbClr val="000000"/>
                </a:solidFill>
                <a:latin typeface="Times New Roman" panose="02020603050405020304" pitchFamily="18" charset="0"/>
                <a:ea typeface="Times New Roman"/>
                <a:cs typeface="Times New Roman" panose="02020603050405020304" pitchFamily="18" charset="0"/>
              </a:rPr>
              <a:t> boy </a:t>
            </a:r>
            <a:r>
              <a:rPr lang="en-US" sz="2400" dirty="0" err="1">
                <a:solidFill>
                  <a:srgbClr val="000000"/>
                </a:solidFill>
                <a:latin typeface="Times New Roman" panose="02020603050405020304" pitchFamily="18" charset="0"/>
                <a:ea typeface="Times New Roman"/>
                <a:cs typeface="Times New Roman" panose="02020603050405020304" pitchFamily="18" charset="0"/>
              </a:rPr>
              <a:t>arxeologik</a:t>
            </a:r>
            <a:r>
              <a:rPr lang="en-US" sz="2400" dirty="0">
                <a:solidFill>
                  <a:srgbClr val="000000"/>
                </a:solidFill>
                <a:latin typeface="Times New Roman" panose="02020603050405020304" pitchFamily="18" charset="0"/>
                <a:ea typeface="Times New Roman"/>
                <a:cs typeface="Times New Roman" panose="02020603050405020304" pitchFamily="18" charset="0"/>
              </a:rPr>
              <a:t> material </a:t>
            </a:r>
            <a:r>
              <a:rPr lang="en-US" sz="2400" dirty="0" err="1">
                <a:solidFill>
                  <a:srgbClr val="000000"/>
                </a:solidFill>
                <a:latin typeface="Times New Roman" panose="02020603050405020304" pitchFamily="18" charset="0"/>
                <a:ea typeface="Times New Roman"/>
                <a:cs typeface="Times New Roman" panose="02020603050405020304" pitchFamily="18" charset="0"/>
              </a:rPr>
              <a:t>olindi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Qabrlardan</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har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xil</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darajada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saqlangan</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a:solidFill>
                  <a:srgbClr val="FF0000"/>
                </a:solidFill>
                <a:latin typeface="Times New Roman" panose="02020603050405020304" pitchFamily="18" charset="0"/>
                <a:ea typeface="Times New Roman"/>
                <a:cs typeface="Times New Roman" panose="02020603050405020304" pitchFamily="18" charset="0"/>
              </a:rPr>
              <a:t>43 ta </a:t>
            </a:r>
            <a:r>
              <a:rPr lang="en-US" sz="2400" b="1" dirty="0" err="1">
                <a:solidFill>
                  <a:srgbClr val="FF0000"/>
                </a:solidFill>
                <a:latin typeface="Times New Roman" panose="02020603050405020304" pitchFamily="18" charset="0"/>
                <a:ea typeface="Times New Roman"/>
                <a:cs typeface="Times New Roman" panose="02020603050405020304" pitchFamily="18" charset="0"/>
              </a:rPr>
              <a:t>odam</a:t>
            </a:r>
            <a:r>
              <a:rPr lang="en-US" sz="2400" b="1" dirty="0">
                <a:solidFill>
                  <a:srgbClr val="FF0000"/>
                </a:solidFill>
                <a:latin typeface="Times New Roman" panose="02020603050405020304" pitchFamily="18" charset="0"/>
                <a:ea typeface="Times New Roman"/>
                <a:cs typeface="Times New Roman" panose="02020603050405020304" pitchFamily="18" charset="0"/>
              </a:rPr>
              <a:t> </a:t>
            </a:r>
            <a:r>
              <a:rPr lang="en-US" sz="2400" b="1" dirty="0" err="1">
                <a:solidFill>
                  <a:srgbClr val="FF0000"/>
                </a:solidFill>
                <a:latin typeface="Times New Roman" panose="02020603050405020304" pitchFamily="18" charset="0"/>
                <a:ea typeface="Times New Roman"/>
                <a:cs typeface="Times New Roman" panose="02020603050405020304" pitchFamily="18" charset="0"/>
              </a:rPr>
              <a:t>skeleti</a:t>
            </a:r>
            <a:r>
              <a:rPr lang="en-US" sz="2400" b="1" dirty="0">
                <a:solidFill>
                  <a:srgbClr val="FF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topildi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Mozorlarda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bittadan</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ba’zi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xollarda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bir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xil</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vaqtda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yoki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har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xil</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vaqtda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ko‘milgan</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FF0000"/>
                </a:solidFill>
                <a:latin typeface="Times New Roman" panose="02020603050405020304" pitchFamily="18" charset="0"/>
                <a:ea typeface="Times New Roman"/>
                <a:cs typeface="Times New Roman" panose="02020603050405020304" pitchFamily="18" charset="0"/>
              </a:rPr>
              <a:t>ikkitadan</a:t>
            </a:r>
            <a:r>
              <a:rPr lang="en-US" sz="2400" b="1" dirty="0">
                <a:solidFill>
                  <a:srgbClr val="FF0000"/>
                </a:solidFill>
                <a:latin typeface="Times New Roman" panose="02020603050405020304" pitchFamily="18" charset="0"/>
                <a:ea typeface="Times New Roman"/>
                <a:cs typeface="Times New Roman" panose="02020603050405020304" pitchFamily="18" charset="0"/>
              </a:rPr>
              <a:t> </a:t>
            </a:r>
            <a:r>
              <a:rPr lang="en-US" sz="2400" b="1" dirty="0" err="1">
                <a:solidFill>
                  <a:srgbClr val="FF0000"/>
                </a:solidFill>
                <a:latin typeface="Times New Roman" panose="02020603050405020304" pitchFamily="18" charset="0"/>
                <a:ea typeface="Times New Roman"/>
                <a:cs typeface="Times New Roman" panose="02020603050405020304" pitchFamily="18" charset="0"/>
              </a:rPr>
              <a:t>skelet</a:t>
            </a:r>
            <a:r>
              <a:rPr lang="en-US" sz="2400" b="1" dirty="0">
                <a:solidFill>
                  <a:srgbClr val="FF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topildi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Ayollar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bilan</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bolalarni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ko‘mish</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erkak</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va</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ayolni</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bir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qabrga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ko‘mish</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xollari</a:t>
            </a:r>
            <a:r>
              <a:rPr lang="en-US" sz="2400" dirty="0">
                <a:solidFill>
                  <a:srgbClr val="000000"/>
                </a:solidFill>
                <a:latin typeface="Times New Roman" panose="02020603050405020304" pitchFamily="18" charset="0"/>
                <a:ea typeface="Times New Roman"/>
                <a:cs typeface="Times New Roman" panose="02020603050405020304" pitchFamily="18" charset="0"/>
              </a:rPr>
              <a:t> ham </a:t>
            </a:r>
            <a:r>
              <a:rPr lang="en-US" sz="2400" dirty="0" err="1">
                <a:solidFill>
                  <a:srgbClr val="000000"/>
                </a:solidFill>
                <a:latin typeface="Times New Roman" panose="02020603050405020304" pitchFamily="18" charset="0"/>
                <a:ea typeface="Times New Roman"/>
                <a:cs typeface="Times New Roman" panose="02020603050405020304" pitchFamily="18" charset="0"/>
              </a:rPr>
              <a:t>uchraydi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Marhumlar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oyoq</a:t>
            </a:r>
            <a:r>
              <a:rPr lang="en-US" sz="2400" dirty="0">
                <a:solidFill>
                  <a:srgbClr val="000000"/>
                </a:solidFill>
                <a:latin typeface="Times New Roman" panose="02020603050405020304" pitchFamily="18" charset="0"/>
                <a:ea typeface="Times New Roman"/>
                <a:cs typeface="Times New Roman" panose="02020603050405020304" pitchFamily="18" charset="0"/>
              </a:rPr>
              <a:t>–</a:t>
            </a:r>
            <a:r>
              <a:rPr lang="en-US" sz="2400" dirty="0" err="1">
                <a:solidFill>
                  <a:srgbClr val="000000"/>
                </a:solidFill>
                <a:latin typeface="Times New Roman" panose="02020603050405020304" pitchFamily="18" charset="0"/>
                <a:ea typeface="Times New Roman"/>
                <a:cs typeface="Times New Roman" panose="02020603050405020304" pitchFamily="18" charset="0"/>
              </a:rPr>
              <a:t>qo‘llari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buklangan</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holda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o‘ng</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yoki</a:t>
            </a:r>
            <a:r>
              <a:rPr lang="en-US" sz="2400" b="1" dirty="0">
                <a:solidFill>
                  <a:srgbClr val="000000"/>
                </a:solidFill>
                <a:latin typeface="Times New Roman" panose="02020603050405020304" pitchFamily="18" charset="0"/>
                <a:ea typeface="Times New Roman"/>
                <a:cs typeface="Times New Roman" panose="02020603050405020304" pitchFamily="18" charset="0"/>
              </a:rPr>
              <a:t> chap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biqini</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bilan</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ko‘milgan</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Har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bir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mozorda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bir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yoki</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bir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nechta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sopol</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idishlar</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erkaklar</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mozorida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bronza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buyumlar</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ayollarnikida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esa</a:t>
            </a:r>
            <a:r>
              <a:rPr lang="en-US" sz="2400"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bronza</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b="1" dirty="0" err="1">
                <a:solidFill>
                  <a:srgbClr val="000000"/>
                </a:solidFill>
                <a:latin typeface="Times New Roman" panose="02020603050405020304" pitchFamily="18" charset="0"/>
                <a:ea typeface="Times New Roman"/>
                <a:cs typeface="Times New Roman" panose="02020603050405020304" pitchFamily="18" charset="0"/>
              </a:rPr>
              <a:t>taqinchoqlar</a:t>
            </a:r>
            <a:r>
              <a:rPr lang="en-US" sz="2400" b="1" dirty="0">
                <a:solidFill>
                  <a:srgbClr val="000000"/>
                </a:solidFill>
                <a:latin typeface="Times New Roman" panose="02020603050405020304" pitchFamily="18" charset="0"/>
                <a:ea typeface="Times New Roman"/>
                <a:cs typeface="Times New Roman" panose="02020603050405020304" pitchFamily="18" charset="0"/>
              </a:rPr>
              <a:t> </a:t>
            </a:r>
            <a:r>
              <a:rPr lang="en-US" sz="2400" dirty="0" err="1">
                <a:solidFill>
                  <a:srgbClr val="000000"/>
                </a:solidFill>
                <a:latin typeface="Times New Roman" panose="02020603050405020304" pitchFamily="18" charset="0"/>
                <a:ea typeface="Times New Roman"/>
                <a:cs typeface="Times New Roman" panose="02020603050405020304" pitchFamily="18" charset="0"/>
              </a:rPr>
              <a:t>uchraydi</a:t>
            </a:r>
            <a:r>
              <a:rPr lang="en-US" sz="2400" dirty="0">
                <a:solidFill>
                  <a:srgbClr val="000000"/>
                </a:solidFill>
                <a:latin typeface="Times New Roman" panose="02020603050405020304" pitchFamily="18" charset="0"/>
                <a:ea typeface="Times New Roman"/>
                <a:cs typeface="Times New Roman" panose="02020603050405020304" pitchFamily="18" charset="0"/>
              </a:rPr>
              <a:t>.</a:t>
            </a:r>
            <a:endParaRPr lang="ru-RU" sz="2400" dirty="0">
              <a:effectLst/>
              <a:latin typeface="Times New Roman" panose="02020603050405020304" pitchFamily="18" charset="0"/>
              <a:ea typeface="Times New Roman"/>
              <a:cs typeface="Times New Roman" panose="02020603050405020304" pitchFamily="18" charset="0"/>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u="sng" dirty="0" err="1" smtClean="0">
                <a:solidFill>
                  <a:schemeClr val="tx2">
                    <a:lumMod val="50000"/>
                  </a:schemeClr>
                </a:solidFill>
                <a:latin typeface="Times New Roman" pitchFamily="18" charset="0"/>
                <a:cs typeface="Times New Roman" pitchFamily="18" charset="0"/>
              </a:rPr>
              <a:t>Tozabog’yob</a:t>
            </a:r>
            <a:r>
              <a:rPr lang="en-US" sz="2400" b="1" u="sng" dirty="0" smtClean="0">
                <a:solidFill>
                  <a:schemeClr val="tx2">
                    <a:lumMod val="50000"/>
                  </a:schemeClr>
                </a:solidFill>
                <a:latin typeface="Times New Roman" pitchFamily="18" charset="0"/>
                <a:cs typeface="Times New Roman" pitchFamily="18" charset="0"/>
              </a:rPr>
              <a:t> </a:t>
            </a:r>
            <a:r>
              <a:rPr lang="en-US" sz="2400" b="1" u="sng" dirty="0" err="1" smtClean="0">
                <a:solidFill>
                  <a:schemeClr val="tx2">
                    <a:lumMod val="50000"/>
                  </a:schemeClr>
                </a:solidFill>
                <a:latin typeface="Times New Roman" pitchFamily="18" charset="0"/>
                <a:cs typeface="Times New Roman" pitchFamily="18" charset="0"/>
              </a:rPr>
              <a:t>madaniyati</a:t>
            </a:r>
            <a:endParaRPr lang="ru-RU" sz="2400" b="1" u="sng"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03052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320"/>
            <a:ext cx="9118134" cy="683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1644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49580" algn="just">
              <a:spcAft>
                <a:spcPts val="0"/>
              </a:spcAft>
            </a:pPr>
            <a:r>
              <a:rPr lang="en-US" sz="2600" b="1" dirty="0" err="1">
                <a:solidFill>
                  <a:srgbClr val="000000"/>
                </a:solidFill>
                <a:latin typeface="Times New Roman" panose="02020603050405020304" pitchFamily="18" charset="0"/>
                <a:ea typeface="Times New Roman"/>
                <a:cs typeface="Times New Roman" panose="02020603050405020304" pitchFamily="18" charset="0"/>
              </a:rPr>
              <a:t>Amirobod</a:t>
            </a:r>
            <a:r>
              <a:rPr lang="en-US" sz="2600" b="1" dirty="0">
                <a:solidFill>
                  <a:srgbClr val="000000"/>
                </a:solidFill>
                <a:latin typeface="Times New Roman" panose="02020603050405020304" pitchFamily="18" charset="0"/>
                <a:ea typeface="Times New Roman"/>
                <a:cs typeface="Times New Roman" panose="02020603050405020304" pitchFamily="18" charset="0"/>
              </a:rPr>
              <a:t> </a:t>
            </a:r>
            <a:r>
              <a:rPr lang="en-US" sz="2600" b="1" dirty="0" err="1">
                <a:solidFill>
                  <a:srgbClr val="000000"/>
                </a:solidFill>
                <a:latin typeface="Times New Roman" panose="02020603050405020304" pitchFamily="18" charset="0"/>
                <a:ea typeface="Times New Roman"/>
                <a:cs typeface="Times New Roman" panose="02020603050405020304" pitchFamily="18" charset="0"/>
              </a:rPr>
              <a:t>madaniyati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b="1" dirty="0" err="1">
                <a:solidFill>
                  <a:srgbClr val="FF0000"/>
                </a:solidFill>
                <a:latin typeface="Times New Roman" panose="02020603050405020304" pitchFamily="18" charset="0"/>
                <a:ea typeface="Times New Roman"/>
                <a:cs typeface="Times New Roman" panose="02020603050405020304" pitchFamily="18" charset="0"/>
              </a:rPr>
              <a:t>so‘nggi</a:t>
            </a:r>
            <a:r>
              <a:rPr lang="en-US" sz="2600" b="1" dirty="0">
                <a:solidFill>
                  <a:srgbClr val="FF0000"/>
                </a:solidFill>
                <a:latin typeface="Times New Roman" panose="02020603050405020304" pitchFamily="18" charset="0"/>
                <a:ea typeface="Times New Roman"/>
                <a:cs typeface="Times New Roman" panose="02020603050405020304" pitchFamily="18" charset="0"/>
              </a:rPr>
              <a:t> </a:t>
            </a:r>
            <a:r>
              <a:rPr lang="en-US" sz="2600" b="1" dirty="0" err="1">
                <a:solidFill>
                  <a:srgbClr val="FF0000"/>
                </a:solidFill>
                <a:latin typeface="Times New Roman" panose="02020603050405020304" pitchFamily="18" charset="0"/>
                <a:ea typeface="Times New Roman"/>
                <a:cs typeface="Times New Roman" panose="02020603050405020304" pitchFamily="18" charset="0"/>
              </a:rPr>
              <a:t>bronza</a:t>
            </a:r>
            <a:r>
              <a:rPr lang="en-US" sz="2600" b="1" dirty="0">
                <a:solidFill>
                  <a:srgbClr val="FF0000"/>
                </a:solidFill>
                <a:latin typeface="Times New Roman" panose="02020603050405020304" pitchFamily="18" charset="0"/>
                <a:ea typeface="Times New Roman"/>
                <a:cs typeface="Times New Roman" panose="02020603050405020304" pitchFamily="18" charset="0"/>
              </a:rPr>
              <a:t> </a:t>
            </a:r>
            <a:r>
              <a:rPr lang="en-US" sz="2600" b="1" dirty="0" err="1">
                <a:solidFill>
                  <a:srgbClr val="FF0000"/>
                </a:solidFill>
                <a:latin typeface="Times New Roman" panose="02020603050405020304" pitchFamily="18" charset="0"/>
                <a:ea typeface="Times New Roman"/>
                <a:cs typeface="Times New Roman" panose="02020603050405020304" pitchFamily="18" charset="0"/>
              </a:rPr>
              <a:t>davri</a:t>
            </a:r>
            <a:r>
              <a:rPr lang="en-US" sz="2600" b="1" dirty="0">
                <a:solidFill>
                  <a:srgbClr val="FF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oid</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yodgorlik</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bo‘lib</a:t>
            </a:r>
            <a:r>
              <a:rPr lang="en-US" sz="2600" dirty="0">
                <a:solidFill>
                  <a:srgbClr val="000000"/>
                </a:solidFill>
                <a:latin typeface="Times New Roman" panose="02020603050405020304" pitchFamily="18" charset="0"/>
                <a:ea typeface="Times New Roman"/>
                <a:cs typeface="Times New Roman" panose="02020603050405020304" pitchFamily="18" charset="0"/>
              </a:rPr>
              <a:t>, u </a:t>
            </a:r>
            <a:r>
              <a:rPr lang="en-US" sz="2600" b="1" dirty="0">
                <a:solidFill>
                  <a:srgbClr val="000000"/>
                </a:solidFill>
                <a:latin typeface="Times New Roman" panose="02020603050405020304" pitchFamily="18" charset="0"/>
                <a:ea typeface="Times New Roman"/>
                <a:cs typeface="Times New Roman" panose="02020603050405020304" pitchFamily="18" charset="0"/>
              </a:rPr>
              <a:t>1940 </a:t>
            </a:r>
            <a:r>
              <a:rPr lang="en-US" sz="2600" b="1" dirty="0" err="1">
                <a:solidFill>
                  <a:srgbClr val="000000"/>
                </a:solidFill>
                <a:latin typeface="Times New Roman" panose="02020603050405020304" pitchFamily="18" charset="0"/>
                <a:ea typeface="Times New Roman"/>
                <a:cs typeface="Times New Roman" panose="02020603050405020304" pitchFamily="18" charset="0"/>
              </a:rPr>
              <a:t>yilda</a:t>
            </a:r>
            <a:r>
              <a:rPr lang="en-US" sz="2600" b="1"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Amudaryoning</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quyi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xavzasidagi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Amirobod</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kanali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havzasidan</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topilgan</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b="1" dirty="0">
                <a:solidFill>
                  <a:srgbClr val="000000"/>
                </a:solidFill>
                <a:latin typeface="Times New Roman" panose="02020603050405020304" pitchFamily="18" charset="0"/>
                <a:ea typeface="Times New Roman"/>
                <a:cs typeface="Times New Roman" panose="02020603050405020304" pitchFamily="18" charset="0"/>
              </a:rPr>
              <a:t>1950 </a:t>
            </a:r>
            <a:r>
              <a:rPr lang="en-US" sz="2600" b="1" dirty="0" err="1">
                <a:solidFill>
                  <a:srgbClr val="000000"/>
                </a:solidFill>
                <a:latin typeface="Times New Roman" panose="02020603050405020304" pitchFamily="18" charset="0"/>
                <a:ea typeface="Times New Roman"/>
                <a:cs typeface="Times New Roman" panose="02020603050405020304" pitchFamily="18" charset="0"/>
              </a:rPr>
              <a:t>yillarga</a:t>
            </a:r>
            <a:r>
              <a:rPr lang="en-US" sz="2600" b="1"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kelib</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Amirobod</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madaniyatiga</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doir</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bir</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necha</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yodgorliklar</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topildi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Ularning</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orasida</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eng</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yaxshi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saqlangan</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va</a:t>
            </a:r>
            <a:r>
              <a:rPr lang="en-US" sz="2600" dirty="0">
                <a:solidFill>
                  <a:srgbClr val="000000"/>
                </a:solidFill>
                <a:latin typeface="Times New Roman" panose="02020603050405020304" pitchFamily="18" charset="0"/>
                <a:ea typeface="Times New Roman"/>
                <a:cs typeface="Times New Roman" panose="02020603050405020304" pitchFamily="18" charset="0"/>
              </a:rPr>
              <a:t> boy </a:t>
            </a:r>
            <a:r>
              <a:rPr lang="en-US" sz="2600" dirty="0" err="1">
                <a:solidFill>
                  <a:srgbClr val="000000"/>
                </a:solidFill>
                <a:latin typeface="Times New Roman" panose="02020603050405020304" pitchFamily="18" charset="0"/>
                <a:ea typeface="Times New Roman"/>
                <a:cs typeface="Times New Roman" panose="02020603050405020304" pitchFamily="18" charset="0"/>
              </a:rPr>
              <a:t>arxeologik</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materiaalar</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bergan</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yodgorlik</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b="1" dirty="0" err="1">
                <a:solidFill>
                  <a:srgbClr val="FF0000"/>
                </a:solidFill>
                <a:latin typeface="Times New Roman" panose="02020603050405020304" pitchFamily="18" charset="0"/>
                <a:ea typeface="Times New Roman"/>
                <a:cs typeface="Times New Roman" panose="02020603050405020304" pitchFamily="18" charset="0"/>
              </a:rPr>
              <a:t>Yakka</a:t>
            </a:r>
            <a:r>
              <a:rPr lang="en-US" sz="2600" b="1" dirty="0">
                <a:solidFill>
                  <a:srgbClr val="FF0000"/>
                </a:solidFill>
                <a:latin typeface="Times New Roman" panose="02020603050405020304" pitchFamily="18" charset="0"/>
                <a:ea typeface="Times New Roman"/>
                <a:cs typeface="Times New Roman" panose="02020603050405020304" pitchFamily="18" charset="0"/>
              </a:rPr>
              <a:t> –</a:t>
            </a:r>
            <a:r>
              <a:rPr lang="en-US" sz="2600" b="1" dirty="0" err="1">
                <a:solidFill>
                  <a:srgbClr val="FF0000"/>
                </a:solidFill>
                <a:latin typeface="Times New Roman" panose="02020603050405020304" pitchFamily="18" charset="0"/>
                <a:ea typeface="Times New Roman"/>
                <a:cs typeface="Times New Roman" panose="02020603050405020304" pitchFamily="18" charset="0"/>
              </a:rPr>
              <a:t>Porson</a:t>
            </a:r>
            <a:r>
              <a:rPr lang="en-US" sz="2600" b="1" dirty="0">
                <a:solidFill>
                  <a:srgbClr val="FF0000"/>
                </a:solidFill>
                <a:latin typeface="Times New Roman" panose="02020603050405020304" pitchFamily="18" charset="0"/>
                <a:ea typeface="Times New Roman"/>
                <a:cs typeface="Times New Roman" panose="02020603050405020304" pitchFamily="18" charset="0"/>
              </a:rPr>
              <a:t> 2 </a:t>
            </a:r>
            <a:r>
              <a:rPr lang="en-US" sz="2600" dirty="0" err="1" smtClean="0">
                <a:solidFill>
                  <a:srgbClr val="000000"/>
                </a:solidFill>
                <a:latin typeface="Times New Roman" panose="02020603050405020304" pitchFamily="18" charset="0"/>
                <a:ea typeface="Times New Roman"/>
                <a:cs typeface="Times New Roman" panose="02020603050405020304" pitchFamily="18" charset="0"/>
              </a:rPr>
              <a:t>makoni</a:t>
            </a:r>
            <a:r>
              <a:rPr lang="en-US" sz="2600" dirty="0" smtClean="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hisoblanadi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Makonni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qazish</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vaqtida</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b="1" dirty="0">
                <a:solidFill>
                  <a:srgbClr val="FF0000"/>
                </a:solidFill>
                <a:latin typeface="Times New Roman" panose="02020603050405020304" pitchFamily="18" charset="0"/>
                <a:ea typeface="Times New Roman"/>
                <a:cs typeface="Times New Roman" panose="02020603050405020304" pitchFamily="18" charset="0"/>
              </a:rPr>
              <a:t>20 </a:t>
            </a:r>
            <a:r>
              <a:rPr lang="en-US" sz="2600" b="1" dirty="0" err="1">
                <a:solidFill>
                  <a:srgbClr val="FF0000"/>
                </a:solidFill>
                <a:latin typeface="Times New Roman" panose="02020603050405020304" pitchFamily="18" charset="0"/>
                <a:ea typeface="Times New Roman"/>
                <a:cs typeface="Times New Roman" panose="02020603050405020304" pitchFamily="18" charset="0"/>
              </a:rPr>
              <a:t>yaqin</a:t>
            </a:r>
            <a:r>
              <a:rPr lang="en-US" sz="2600" b="1" dirty="0">
                <a:solidFill>
                  <a:srgbClr val="FF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yerto‘la</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tipidagi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kulbalar</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topildi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Kulbalar</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maydoni</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va</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atrofidan</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g‘alla</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o‘ralari</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omborlar</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o‘choq</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gulxan</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qoldiqlari</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sopol</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parchalari</a:t>
            </a:r>
            <a:r>
              <a:rPr lang="en-US" sz="2600" b="1" i="1" dirty="0">
                <a:solidFill>
                  <a:srgbClr val="10087A"/>
                </a:solidFill>
                <a:latin typeface="Times New Roman" panose="02020603050405020304" pitchFamily="18" charset="0"/>
                <a:ea typeface="Times New Roman"/>
                <a:cs typeface="Times New Roman" panose="02020603050405020304" pitchFamily="18" charset="0"/>
              </a:rPr>
              <a:t>, tosh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yorg‘uchoqlar</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bronzadan</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ishlangan</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bir</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tig‘li</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pichoqlar</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o‘roq</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bigiz</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va</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ko‘plab</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hayvon</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b="1" i="1" dirty="0" err="1">
                <a:solidFill>
                  <a:srgbClr val="10087A"/>
                </a:solidFill>
                <a:latin typeface="Times New Roman" panose="02020603050405020304" pitchFamily="18" charset="0"/>
                <a:ea typeface="Times New Roman"/>
                <a:cs typeface="Times New Roman" panose="02020603050405020304" pitchFamily="18" charset="0"/>
              </a:rPr>
              <a:t>suyaklari</a:t>
            </a:r>
            <a:r>
              <a:rPr lang="en-US" sz="2600" b="1" i="1" dirty="0">
                <a:solidFill>
                  <a:srgbClr val="10087A"/>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topildi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Xar</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bir</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kulbaning</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o‘rtasida</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o‘choq</a:t>
            </a:r>
            <a:r>
              <a:rPr lang="en-US" sz="2600" dirty="0">
                <a:solidFill>
                  <a:srgbClr val="000000"/>
                </a:solidFill>
                <a:latin typeface="Times New Roman" panose="02020603050405020304" pitchFamily="18" charset="0"/>
                <a:ea typeface="Times New Roman"/>
                <a:cs typeface="Times New Roman" panose="02020603050405020304" pitchFamily="18" charset="0"/>
              </a:rPr>
              <a:t> bor. </a:t>
            </a:r>
            <a:r>
              <a:rPr lang="en-US" sz="2600" dirty="0" err="1">
                <a:solidFill>
                  <a:srgbClr val="000000"/>
                </a:solidFill>
                <a:latin typeface="Times New Roman" panose="02020603050405020304" pitchFamily="18" charset="0"/>
                <a:ea typeface="Times New Roman"/>
                <a:cs typeface="Times New Roman" panose="02020603050405020304" pitchFamily="18" charset="0"/>
              </a:rPr>
              <a:t>Ular</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bir</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juft</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oilaga</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tegishli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ekanligidan</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dalolat</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r>
              <a:rPr lang="en-US" sz="2600" dirty="0" err="1">
                <a:solidFill>
                  <a:srgbClr val="000000"/>
                </a:solidFill>
                <a:latin typeface="Times New Roman" panose="02020603050405020304" pitchFamily="18" charset="0"/>
                <a:ea typeface="Times New Roman"/>
                <a:cs typeface="Times New Roman" panose="02020603050405020304" pitchFamily="18" charset="0"/>
              </a:rPr>
              <a:t>beradi</a:t>
            </a:r>
            <a:r>
              <a:rPr lang="en-US" sz="2600" dirty="0">
                <a:solidFill>
                  <a:srgbClr val="000000"/>
                </a:solidFill>
                <a:latin typeface="Times New Roman" panose="02020603050405020304" pitchFamily="18" charset="0"/>
                <a:ea typeface="Times New Roman"/>
                <a:cs typeface="Times New Roman" panose="02020603050405020304" pitchFamily="18" charset="0"/>
              </a:rPr>
              <a:t>. </a:t>
            </a:r>
            <a:endParaRPr lang="ru-RU" sz="2600" dirty="0">
              <a:effectLst/>
              <a:latin typeface="Times New Roman" panose="02020603050405020304" pitchFamily="18" charset="0"/>
              <a:ea typeface="Times New Roman"/>
              <a:cs typeface="Times New Roman" panose="02020603050405020304" pitchFamily="18" charset="0"/>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smtClean="0">
                <a:solidFill>
                  <a:srgbClr val="000000"/>
                </a:solidFill>
                <a:latin typeface="Times New Roman" panose="02020603050405020304" pitchFamily="18" charset="0"/>
                <a:ea typeface="Times New Roman"/>
                <a:cs typeface="Times New Roman" panose="02020603050405020304" pitchFamily="18" charset="0"/>
              </a:rPr>
              <a:t>AMIROBOD MADANIYATI</a:t>
            </a:r>
            <a:endParaRPr lang="ru-RU" sz="2400" b="1" u="sng"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712748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800" dirty="0">
                <a:latin typeface="Times New Roman"/>
                <a:ea typeface="Times New Roman"/>
              </a:rPr>
              <a:t> </a:t>
            </a:r>
            <a:r>
              <a:rPr lang="en-US" sz="2800" dirty="0" smtClean="0">
                <a:latin typeface="Times New Roman"/>
                <a:ea typeface="Times New Roman"/>
              </a:rPr>
              <a:t>	</a:t>
            </a:r>
            <a:r>
              <a:rPr lang="en-US" sz="2800" dirty="0" err="1" smtClean="0">
                <a:latin typeface="Times New Roman"/>
                <a:ea typeface="Times New Roman"/>
              </a:rPr>
              <a:t>Bronza</a:t>
            </a:r>
            <a:r>
              <a:rPr lang="en-US" sz="2800" dirty="0" smtClean="0">
                <a:latin typeface="Times New Roman"/>
                <a:ea typeface="Times New Roman"/>
              </a:rPr>
              <a:t> </a:t>
            </a:r>
            <a:r>
              <a:rPr lang="en-US" sz="2800" dirty="0" err="1">
                <a:latin typeface="Times New Roman"/>
                <a:ea typeface="Times New Roman"/>
              </a:rPr>
              <a:t>davrida</a:t>
            </a:r>
            <a:r>
              <a:rPr lang="en-US" sz="2800" dirty="0">
                <a:latin typeface="Times New Roman"/>
                <a:ea typeface="Times New Roman"/>
              </a:rPr>
              <a:t> </a:t>
            </a:r>
            <a:r>
              <a:rPr lang="en-US" sz="2800" dirty="0" err="1">
                <a:latin typeface="Times New Roman"/>
                <a:ea typeface="Times New Roman"/>
              </a:rPr>
              <a:t>O‘rta</a:t>
            </a:r>
            <a:r>
              <a:rPr lang="en-US" sz="2800" dirty="0">
                <a:latin typeface="Times New Roman"/>
                <a:ea typeface="Times New Roman"/>
              </a:rPr>
              <a:t> </a:t>
            </a:r>
            <a:r>
              <a:rPr lang="en-US" sz="2800" dirty="0" err="1">
                <a:latin typeface="Times New Roman"/>
                <a:ea typeface="Times New Roman"/>
              </a:rPr>
              <a:t>Osiyo</a:t>
            </a:r>
            <a:r>
              <a:rPr lang="en-US" sz="2800" dirty="0">
                <a:latin typeface="Times New Roman"/>
                <a:ea typeface="Times New Roman"/>
              </a:rPr>
              <a:t> </a:t>
            </a:r>
            <a:r>
              <a:rPr lang="en-US" sz="2800" dirty="0" err="1">
                <a:latin typeface="Times New Roman"/>
                <a:ea typeface="Times New Roman"/>
              </a:rPr>
              <a:t>qadimgi</a:t>
            </a:r>
            <a:r>
              <a:rPr lang="en-US" sz="2800" dirty="0">
                <a:latin typeface="Times New Roman"/>
                <a:ea typeface="Times New Roman"/>
              </a:rPr>
              <a:t> </a:t>
            </a:r>
            <a:r>
              <a:rPr lang="en-US" sz="2800" dirty="0" err="1">
                <a:latin typeface="Times New Roman"/>
                <a:ea typeface="Times New Roman"/>
              </a:rPr>
              <a:t>Sharqning</a:t>
            </a:r>
            <a:r>
              <a:rPr lang="en-US" sz="2800" dirty="0">
                <a:latin typeface="Times New Roman"/>
                <a:ea typeface="Times New Roman"/>
              </a:rPr>
              <a:t> </a:t>
            </a:r>
            <a:r>
              <a:rPr lang="en-US" sz="2800" dirty="0" err="1">
                <a:latin typeface="Times New Roman"/>
                <a:ea typeface="Times New Roman"/>
              </a:rPr>
              <a:t>muhim</a:t>
            </a:r>
            <a:r>
              <a:rPr lang="en-US" sz="2800" dirty="0">
                <a:latin typeface="Times New Roman"/>
                <a:ea typeface="Times New Roman"/>
              </a:rPr>
              <a:t> </a:t>
            </a:r>
            <a:r>
              <a:rPr lang="en-US" sz="2800" dirty="0" err="1">
                <a:latin typeface="Times New Roman"/>
                <a:ea typeface="Times New Roman"/>
              </a:rPr>
              <a:t>madaniy</a:t>
            </a:r>
            <a:r>
              <a:rPr lang="en-US" sz="2800" dirty="0">
                <a:latin typeface="Times New Roman"/>
                <a:ea typeface="Times New Roman"/>
              </a:rPr>
              <a:t> </a:t>
            </a:r>
            <a:r>
              <a:rPr lang="en-US" sz="2800" dirty="0" err="1">
                <a:latin typeface="Times New Roman"/>
                <a:ea typeface="Times New Roman"/>
              </a:rPr>
              <a:t>markazlaridan</a:t>
            </a:r>
            <a:r>
              <a:rPr lang="en-US" sz="2800" dirty="0">
                <a:latin typeface="Times New Roman"/>
                <a:ea typeface="Times New Roman"/>
              </a:rPr>
              <a:t> </a:t>
            </a:r>
            <a:r>
              <a:rPr lang="en-US" sz="2800" dirty="0" err="1">
                <a:latin typeface="Times New Roman"/>
                <a:ea typeface="Times New Roman"/>
              </a:rPr>
              <a:t>biriga</a:t>
            </a:r>
            <a:r>
              <a:rPr lang="en-US" sz="2800" dirty="0">
                <a:latin typeface="Times New Roman"/>
                <a:ea typeface="Times New Roman"/>
              </a:rPr>
              <a:t> </a:t>
            </a:r>
            <a:r>
              <a:rPr lang="en-US" sz="2800" dirty="0" err="1">
                <a:latin typeface="Times New Roman"/>
                <a:ea typeface="Times New Roman"/>
              </a:rPr>
              <a:t>aylandi</a:t>
            </a:r>
            <a:r>
              <a:rPr lang="en-US" sz="2800" dirty="0">
                <a:latin typeface="Times New Roman"/>
                <a:ea typeface="Times New Roman"/>
              </a:rPr>
              <a:t>. </a:t>
            </a:r>
            <a:r>
              <a:rPr lang="en-US" sz="2800" dirty="0" err="1">
                <a:latin typeface="Times New Roman"/>
                <a:ea typeface="Times New Roman"/>
              </a:rPr>
              <a:t>Tog‘lar</a:t>
            </a:r>
            <a:r>
              <a:rPr lang="en-US" sz="2800" dirty="0">
                <a:latin typeface="Times New Roman"/>
                <a:ea typeface="Times New Roman"/>
              </a:rPr>
              <a:t> </a:t>
            </a:r>
            <a:r>
              <a:rPr lang="en-US" sz="2800" dirty="0" err="1">
                <a:latin typeface="Times New Roman"/>
                <a:ea typeface="Times New Roman"/>
              </a:rPr>
              <a:t>etaklaridagi</a:t>
            </a:r>
            <a:r>
              <a:rPr lang="en-US" sz="2800" dirty="0">
                <a:latin typeface="Times New Roman"/>
                <a:ea typeface="Times New Roman"/>
              </a:rPr>
              <a:t> </a:t>
            </a:r>
            <a:r>
              <a:rPr lang="en-US" sz="2800" dirty="0" err="1">
                <a:latin typeface="Times New Roman"/>
                <a:ea typeface="Times New Roman"/>
              </a:rPr>
              <a:t>kichik</a:t>
            </a:r>
            <a:r>
              <a:rPr lang="en-US" sz="2800" dirty="0">
                <a:latin typeface="Times New Roman"/>
                <a:ea typeface="Times New Roman"/>
              </a:rPr>
              <a:t> </a:t>
            </a:r>
            <a:r>
              <a:rPr lang="en-US" sz="2800" dirty="0" err="1">
                <a:latin typeface="Times New Roman"/>
                <a:ea typeface="Times New Roman"/>
              </a:rPr>
              <a:t>va</a:t>
            </a:r>
            <a:r>
              <a:rPr lang="en-US" sz="2800" dirty="0">
                <a:latin typeface="Times New Roman"/>
                <a:ea typeface="Times New Roman"/>
              </a:rPr>
              <a:t> </a:t>
            </a:r>
            <a:r>
              <a:rPr lang="en-US" sz="2800" dirty="0" err="1">
                <a:latin typeface="Times New Roman"/>
                <a:ea typeface="Times New Roman"/>
              </a:rPr>
              <a:t>katta</a:t>
            </a:r>
            <a:r>
              <a:rPr lang="en-US" sz="2800" dirty="0">
                <a:latin typeface="Times New Roman"/>
                <a:ea typeface="Times New Roman"/>
              </a:rPr>
              <a:t> </a:t>
            </a:r>
            <a:r>
              <a:rPr lang="en-US" sz="2800" dirty="0" err="1">
                <a:latin typeface="Times New Roman"/>
                <a:ea typeface="Times New Roman"/>
              </a:rPr>
              <a:t>vohalarning</a:t>
            </a:r>
            <a:r>
              <a:rPr lang="en-US" sz="2800" dirty="0">
                <a:latin typeface="Times New Roman"/>
                <a:ea typeface="Times New Roman"/>
              </a:rPr>
              <a:t> </a:t>
            </a:r>
            <a:r>
              <a:rPr lang="en-US" sz="2800" dirty="0" err="1">
                <a:latin typeface="Times New Roman"/>
                <a:ea typeface="Times New Roman"/>
              </a:rPr>
              <a:t>qulay</a:t>
            </a:r>
            <a:r>
              <a:rPr lang="en-US" sz="2800" dirty="0">
                <a:latin typeface="Times New Roman"/>
                <a:ea typeface="Times New Roman"/>
              </a:rPr>
              <a:t> </a:t>
            </a:r>
            <a:r>
              <a:rPr lang="en-US" sz="2800" dirty="0" err="1">
                <a:latin typeface="Times New Roman"/>
                <a:ea typeface="Times New Roman"/>
              </a:rPr>
              <a:t>geografik</a:t>
            </a:r>
            <a:r>
              <a:rPr lang="en-US" sz="2800" dirty="0">
                <a:latin typeface="Times New Roman"/>
                <a:ea typeface="Times New Roman"/>
              </a:rPr>
              <a:t> </a:t>
            </a:r>
            <a:r>
              <a:rPr lang="en-US" sz="2800" dirty="0" err="1">
                <a:latin typeface="Times New Roman"/>
                <a:ea typeface="Times New Roman"/>
              </a:rPr>
              <a:t>sharoitida</a:t>
            </a:r>
            <a:r>
              <a:rPr lang="en-US" sz="2800" dirty="0">
                <a:latin typeface="Times New Roman"/>
                <a:ea typeface="Times New Roman"/>
              </a:rPr>
              <a:t> </a:t>
            </a:r>
            <a:r>
              <a:rPr lang="en-US" sz="2800" dirty="0" err="1">
                <a:latin typeface="Times New Roman"/>
                <a:ea typeface="Times New Roman"/>
              </a:rPr>
              <a:t>rivoj</a:t>
            </a:r>
            <a:r>
              <a:rPr lang="en-US" sz="2800" dirty="0">
                <a:latin typeface="Times New Roman"/>
                <a:ea typeface="Times New Roman"/>
              </a:rPr>
              <a:t> </a:t>
            </a:r>
            <a:r>
              <a:rPr lang="en-US" sz="2800" dirty="0" err="1">
                <a:latin typeface="Times New Roman"/>
                <a:ea typeface="Times New Roman"/>
              </a:rPr>
              <a:t>topgan</a:t>
            </a:r>
            <a:r>
              <a:rPr lang="en-US" sz="2800" dirty="0">
                <a:latin typeface="Times New Roman"/>
                <a:ea typeface="Times New Roman"/>
              </a:rPr>
              <a:t> </a:t>
            </a:r>
            <a:r>
              <a:rPr lang="en-US" sz="2800" b="1" dirty="0" err="1">
                <a:latin typeface="Times New Roman"/>
                <a:ea typeface="Times New Roman"/>
              </a:rPr>
              <a:t>dehqonchilik</a:t>
            </a:r>
            <a:r>
              <a:rPr lang="en-US" sz="2800" b="1" dirty="0">
                <a:latin typeface="Times New Roman"/>
                <a:ea typeface="Times New Roman"/>
              </a:rPr>
              <a:t> </a:t>
            </a:r>
            <a:r>
              <a:rPr lang="en-US" sz="2800" b="1" dirty="0" err="1">
                <a:latin typeface="Times New Roman"/>
                <a:ea typeface="Times New Roman"/>
              </a:rPr>
              <a:t>sun’iy</a:t>
            </a:r>
            <a:r>
              <a:rPr lang="en-US" sz="2800" b="1" dirty="0">
                <a:latin typeface="Times New Roman"/>
                <a:ea typeface="Times New Roman"/>
              </a:rPr>
              <a:t> </a:t>
            </a:r>
            <a:r>
              <a:rPr lang="en-US" sz="2800" b="1" dirty="0" err="1">
                <a:latin typeface="Times New Roman"/>
                <a:ea typeface="Times New Roman"/>
              </a:rPr>
              <a:t>sug‘orishga</a:t>
            </a:r>
            <a:r>
              <a:rPr lang="en-US" sz="2800" b="1" dirty="0">
                <a:latin typeface="Times New Roman"/>
                <a:ea typeface="Times New Roman"/>
              </a:rPr>
              <a:t> </a:t>
            </a:r>
            <a:r>
              <a:rPr lang="en-US" sz="2800" dirty="0" err="1">
                <a:latin typeface="Times New Roman"/>
                <a:ea typeface="Times New Roman"/>
              </a:rPr>
              <a:t>asoslangan</a:t>
            </a:r>
            <a:r>
              <a:rPr lang="en-US" sz="2800" dirty="0">
                <a:latin typeface="Times New Roman"/>
                <a:ea typeface="Times New Roman"/>
              </a:rPr>
              <a:t>. </a:t>
            </a:r>
            <a:r>
              <a:rPr lang="en-US" sz="2800" dirty="0" err="1">
                <a:latin typeface="Times New Roman"/>
                <a:ea typeface="Times New Roman"/>
              </a:rPr>
              <a:t>Qadimgi</a:t>
            </a:r>
            <a:r>
              <a:rPr lang="en-US" sz="2800" dirty="0">
                <a:latin typeface="Times New Roman"/>
                <a:ea typeface="Times New Roman"/>
              </a:rPr>
              <a:t> </a:t>
            </a:r>
            <a:r>
              <a:rPr lang="en-US" sz="2800" dirty="0" err="1">
                <a:latin typeface="Times New Roman"/>
                <a:ea typeface="Times New Roman"/>
              </a:rPr>
              <a:t>manzilgohlarning</a:t>
            </a:r>
            <a:r>
              <a:rPr lang="en-US" sz="2800" dirty="0">
                <a:latin typeface="Times New Roman"/>
                <a:ea typeface="Times New Roman"/>
              </a:rPr>
              <a:t> </a:t>
            </a:r>
            <a:r>
              <a:rPr lang="en-US" sz="2800" dirty="0" err="1">
                <a:latin typeface="Times New Roman"/>
                <a:ea typeface="Times New Roman"/>
              </a:rPr>
              <a:t>atroflarida</a:t>
            </a:r>
            <a:r>
              <a:rPr lang="en-US" sz="2800" dirty="0">
                <a:latin typeface="Times New Roman"/>
                <a:ea typeface="Times New Roman"/>
              </a:rPr>
              <a:t> </a:t>
            </a:r>
            <a:r>
              <a:rPr lang="en-US" sz="2800" dirty="0" err="1">
                <a:latin typeface="Times New Roman"/>
                <a:ea typeface="Times New Roman"/>
              </a:rPr>
              <a:t>sug‘orish</a:t>
            </a:r>
            <a:r>
              <a:rPr lang="en-US" sz="2800" dirty="0">
                <a:latin typeface="Times New Roman"/>
                <a:ea typeface="Times New Roman"/>
              </a:rPr>
              <a:t> </a:t>
            </a:r>
            <a:r>
              <a:rPr lang="en-US" sz="2800" dirty="0" err="1">
                <a:latin typeface="Times New Roman"/>
                <a:ea typeface="Times New Roman"/>
              </a:rPr>
              <a:t>yerlari</a:t>
            </a:r>
            <a:r>
              <a:rPr lang="en-US" sz="2800" dirty="0">
                <a:latin typeface="Times New Roman"/>
                <a:ea typeface="Times New Roman"/>
              </a:rPr>
              <a:t> </a:t>
            </a:r>
            <a:r>
              <a:rPr lang="en-US" sz="2800" dirty="0" err="1">
                <a:latin typeface="Times New Roman"/>
                <a:ea typeface="Times New Roman"/>
              </a:rPr>
              <a:t>keng</a:t>
            </a:r>
            <a:r>
              <a:rPr lang="en-US" sz="2800" dirty="0">
                <a:latin typeface="Times New Roman"/>
                <a:ea typeface="Times New Roman"/>
              </a:rPr>
              <a:t> </a:t>
            </a:r>
            <a:r>
              <a:rPr lang="en-US" sz="2800" dirty="0" err="1">
                <a:latin typeface="Times New Roman"/>
                <a:ea typeface="Times New Roman"/>
              </a:rPr>
              <a:t>maydonlarga</a:t>
            </a:r>
            <a:r>
              <a:rPr lang="en-US" sz="2800" dirty="0">
                <a:latin typeface="Times New Roman"/>
                <a:ea typeface="Times New Roman"/>
              </a:rPr>
              <a:t> </a:t>
            </a:r>
            <a:r>
              <a:rPr lang="en-US" sz="2800" dirty="0" err="1">
                <a:latin typeface="Times New Roman"/>
                <a:ea typeface="Times New Roman"/>
              </a:rPr>
              <a:t>ega</a:t>
            </a:r>
            <a:r>
              <a:rPr lang="en-US" sz="2800" dirty="0">
                <a:latin typeface="Times New Roman"/>
                <a:ea typeface="Times New Roman"/>
              </a:rPr>
              <a:t> </a:t>
            </a:r>
            <a:r>
              <a:rPr lang="en-US" sz="2800" dirty="0" err="1">
                <a:latin typeface="Times New Roman"/>
                <a:ea typeface="Times New Roman"/>
              </a:rPr>
              <a:t>bo‘lgan</a:t>
            </a:r>
            <a:r>
              <a:rPr lang="en-US" sz="2800" dirty="0">
                <a:latin typeface="Times New Roman"/>
                <a:ea typeface="Times New Roman"/>
              </a:rPr>
              <a:t>. </a:t>
            </a:r>
            <a:r>
              <a:rPr lang="en-US" sz="2800" dirty="0" err="1">
                <a:latin typeface="Times New Roman"/>
                <a:ea typeface="Times New Roman"/>
              </a:rPr>
              <a:t>Daryolardan</a:t>
            </a:r>
            <a:r>
              <a:rPr lang="en-US" sz="2800" dirty="0">
                <a:latin typeface="Times New Roman"/>
                <a:ea typeface="Times New Roman"/>
              </a:rPr>
              <a:t> </a:t>
            </a:r>
            <a:r>
              <a:rPr lang="en-US" sz="2800" dirty="0" err="1">
                <a:latin typeface="Times New Roman"/>
                <a:ea typeface="Times New Roman"/>
              </a:rPr>
              <a:t>kanal</a:t>
            </a:r>
            <a:r>
              <a:rPr lang="en-US" sz="2800" dirty="0">
                <a:latin typeface="Times New Roman"/>
                <a:ea typeface="Times New Roman"/>
              </a:rPr>
              <a:t> </a:t>
            </a:r>
            <a:r>
              <a:rPr lang="en-US" sz="2800" dirty="0" err="1">
                <a:latin typeface="Times New Roman"/>
                <a:ea typeface="Times New Roman"/>
              </a:rPr>
              <a:t>chiqarish</a:t>
            </a:r>
            <a:r>
              <a:rPr lang="en-US" sz="2800" dirty="0">
                <a:latin typeface="Times New Roman"/>
                <a:ea typeface="Times New Roman"/>
              </a:rPr>
              <a:t> </a:t>
            </a:r>
            <a:r>
              <a:rPr lang="en-US" sz="2800" dirty="0" err="1">
                <a:latin typeface="Times New Roman"/>
                <a:ea typeface="Times New Roman"/>
              </a:rPr>
              <a:t>usullari</a:t>
            </a:r>
            <a:r>
              <a:rPr lang="en-US" sz="2800" dirty="0">
                <a:latin typeface="Times New Roman"/>
                <a:ea typeface="Times New Roman"/>
              </a:rPr>
              <a:t> </a:t>
            </a:r>
            <a:r>
              <a:rPr lang="en-US" sz="2800" dirty="0" err="1">
                <a:latin typeface="Times New Roman"/>
                <a:ea typeface="Times New Roman"/>
              </a:rPr>
              <a:t>ancha</a:t>
            </a:r>
            <a:r>
              <a:rPr lang="en-US" sz="2800" dirty="0">
                <a:latin typeface="Times New Roman"/>
                <a:ea typeface="Times New Roman"/>
              </a:rPr>
              <a:t> </a:t>
            </a:r>
            <a:r>
              <a:rPr lang="en-US" sz="2800" dirty="0" err="1">
                <a:latin typeface="Times New Roman"/>
                <a:ea typeface="Times New Roman"/>
              </a:rPr>
              <a:t>rivojlanib</a:t>
            </a:r>
            <a:r>
              <a:rPr lang="en-US" sz="2800" dirty="0">
                <a:latin typeface="Times New Roman"/>
                <a:ea typeface="Times New Roman"/>
              </a:rPr>
              <a:t>, </a:t>
            </a:r>
            <a:r>
              <a:rPr lang="en-US" sz="2800" dirty="0" err="1">
                <a:latin typeface="Times New Roman"/>
                <a:ea typeface="Times New Roman"/>
              </a:rPr>
              <a:t>bronza</a:t>
            </a:r>
            <a:r>
              <a:rPr lang="en-US" sz="2800" dirty="0">
                <a:latin typeface="Times New Roman"/>
                <a:ea typeface="Times New Roman"/>
              </a:rPr>
              <a:t> </a:t>
            </a:r>
            <a:r>
              <a:rPr lang="en-US" sz="2800" dirty="0" err="1">
                <a:latin typeface="Times New Roman"/>
                <a:ea typeface="Times New Roman"/>
              </a:rPr>
              <a:t>davri</a:t>
            </a:r>
            <a:r>
              <a:rPr lang="en-US" sz="2800" dirty="0">
                <a:latin typeface="Times New Roman"/>
                <a:ea typeface="Times New Roman"/>
              </a:rPr>
              <a:t> </a:t>
            </a:r>
            <a:r>
              <a:rPr lang="en-US" sz="2800" dirty="0" err="1">
                <a:latin typeface="Times New Roman"/>
                <a:ea typeface="Times New Roman"/>
              </a:rPr>
              <a:t>sug‘orilish</a:t>
            </a:r>
            <a:r>
              <a:rPr lang="en-US" sz="2800" dirty="0">
                <a:latin typeface="Times New Roman"/>
                <a:ea typeface="Times New Roman"/>
              </a:rPr>
              <a:t> </a:t>
            </a:r>
            <a:r>
              <a:rPr lang="en-US" sz="2800" dirty="0" err="1">
                <a:latin typeface="Times New Roman"/>
                <a:ea typeface="Times New Roman"/>
              </a:rPr>
              <a:t>xo‘jaligi</a:t>
            </a:r>
            <a:r>
              <a:rPr lang="en-US" sz="2800" dirty="0">
                <a:latin typeface="Times New Roman"/>
                <a:ea typeface="Times New Roman"/>
              </a:rPr>
              <a:t> </a:t>
            </a:r>
            <a:r>
              <a:rPr lang="en-US" sz="2800" dirty="0" err="1">
                <a:latin typeface="Times New Roman"/>
                <a:ea typeface="Times New Roman"/>
              </a:rPr>
              <a:t>dastlabki</a:t>
            </a:r>
            <a:r>
              <a:rPr lang="en-US" sz="2800" dirty="0">
                <a:latin typeface="Times New Roman"/>
                <a:ea typeface="Times New Roman"/>
              </a:rPr>
              <a:t> </a:t>
            </a:r>
            <a:r>
              <a:rPr lang="en-US" sz="2800" dirty="0" err="1">
                <a:latin typeface="Times New Roman"/>
                <a:ea typeface="Times New Roman"/>
              </a:rPr>
              <a:t>dehqonchilikdan</a:t>
            </a:r>
            <a:r>
              <a:rPr lang="en-US" sz="2800" dirty="0">
                <a:latin typeface="Times New Roman"/>
                <a:ea typeface="Times New Roman"/>
              </a:rPr>
              <a:t> </a:t>
            </a:r>
            <a:r>
              <a:rPr lang="en-US" sz="2800" dirty="0" err="1">
                <a:latin typeface="Times New Roman"/>
                <a:ea typeface="Times New Roman"/>
              </a:rPr>
              <a:t>ancha</a:t>
            </a:r>
            <a:r>
              <a:rPr lang="en-US" sz="2800" dirty="0">
                <a:latin typeface="Times New Roman"/>
                <a:ea typeface="Times New Roman"/>
              </a:rPr>
              <a:t> </a:t>
            </a:r>
            <a:r>
              <a:rPr lang="en-US" sz="2800" dirty="0" err="1">
                <a:latin typeface="Times New Roman"/>
                <a:ea typeface="Times New Roman"/>
              </a:rPr>
              <a:t>farq</a:t>
            </a:r>
            <a:r>
              <a:rPr lang="en-US" sz="2800" dirty="0">
                <a:latin typeface="Times New Roman"/>
                <a:ea typeface="Times New Roman"/>
              </a:rPr>
              <a:t> </a:t>
            </a:r>
            <a:r>
              <a:rPr lang="en-US" sz="2800" dirty="0" err="1">
                <a:latin typeface="Times New Roman"/>
                <a:ea typeface="Times New Roman"/>
              </a:rPr>
              <a:t>qilib</a:t>
            </a:r>
            <a:r>
              <a:rPr lang="en-US" sz="2800" dirty="0">
                <a:latin typeface="Times New Roman"/>
                <a:ea typeface="Times New Roman"/>
              </a:rPr>
              <a:t>, </a:t>
            </a:r>
            <a:r>
              <a:rPr lang="en-US" sz="2800" dirty="0" err="1">
                <a:latin typeface="Times New Roman"/>
                <a:ea typeface="Times New Roman"/>
              </a:rPr>
              <a:t>yerni</a:t>
            </a:r>
            <a:r>
              <a:rPr lang="en-US" sz="2800" dirty="0">
                <a:latin typeface="Times New Roman"/>
                <a:ea typeface="Times New Roman"/>
              </a:rPr>
              <a:t> </a:t>
            </a:r>
            <a:r>
              <a:rPr lang="en-US" sz="2800" dirty="0" err="1">
                <a:latin typeface="Times New Roman"/>
                <a:ea typeface="Times New Roman"/>
              </a:rPr>
              <a:t>haydab</a:t>
            </a:r>
            <a:r>
              <a:rPr lang="en-US" sz="2800" dirty="0">
                <a:latin typeface="Times New Roman"/>
                <a:ea typeface="Times New Roman"/>
              </a:rPr>
              <a:t> </a:t>
            </a:r>
            <a:r>
              <a:rPr lang="en-US" sz="2800" dirty="0" err="1">
                <a:latin typeface="Times New Roman"/>
                <a:ea typeface="Times New Roman"/>
              </a:rPr>
              <a:t>dehqonchilik</a:t>
            </a:r>
            <a:r>
              <a:rPr lang="en-US" sz="2800" dirty="0">
                <a:latin typeface="Times New Roman"/>
                <a:ea typeface="Times New Roman"/>
              </a:rPr>
              <a:t> </a:t>
            </a:r>
            <a:r>
              <a:rPr lang="en-US" sz="2800" dirty="0" err="1">
                <a:latin typeface="Times New Roman"/>
                <a:ea typeface="Times New Roman"/>
              </a:rPr>
              <a:t>qilishga</a:t>
            </a:r>
            <a:r>
              <a:rPr lang="en-US" sz="2800" dirty="0">
                <a:latin typeface="Times New Roman"/>
                <a:ea typeface="Times New Roman"/>
              </a:rPr>
              <a:t> </a:t>
            </a:r>
            <a:r>
              <a:rPr lang="en-US" sz="2800" dirty="0" err="1">
                <a:latin typeface="Times New Roman"/>
                <a:ea typeface="Times New Roman"/>
              </a:rPr>
              <a:t>asoslangan</a:t>
            </a:r>
            <a:endParaRPr lang="ru-RU" sz="2800" dirty="0">
              <a:effectLst/>
              <a:latin typeface="Times New Roman"/>
              <a:ea typeface="Times New Roman"/>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Ijtimoiy</a:t>
            </a:r>
            <a:r>
              <a:rPr lang="en-US" sz="2400" b="1" dirty="0" smtClean="0">
                <a:latin typeface="Times New Roman"/>
                <a:ea typeface="Times New Roman"/>
              </a:rPr>
              <a:t>–</a:t>
            </a:r>
            <a:r>
              <a:rPr lang="en-US" sz="2400" b="1" dirty="0" err="1" smtClean="0">
                <a:latin typeface="Times New Roman"/>
                <a:ea typeface="Times New Roman"/>
              </a:rPr>
              <a:t>iqtisodiy</a:t>
            </a:r>
            <a:r>
              <a:rPr lang="en-US" sz="2400" b="1" dirty="0" smtClean="0">
                <a:latin typeface="Times New Roman"/>
                <a:ea typeface="Times New Roman"/>
              </a:rPr>
              <a:t> </a:t>
            </a:r>
            <a:r>
              <a:rPr lang="en-US" sz="2400" b="1" dirty="0" err="1">
                <a:latin typeface="Times New Roman"/>
                <a:ea typeface="Times New Roman"/>
              </a:rPr>
              <a:t>munosabatlar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294940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400" dirty="0" smtClean="0">
                <a:latin typeface="Times New Roman"/>
                <a:ea typeface="Times New Roman"/>
              </a:rPr>
              <a:t>	</a:t>
            </a:r>
            <a:r>
              <a:rPr lang="en-US" sz="2400" dirty="0" err="1" smtClean="0">
                <a:latin typeface="Times New Roman"/>
                <a:ea typeface="Times New Roman"/>
              </a:rPr>
              <a:t>Dehqonchilik</a:t>
            </a:r>
            <a:r>
              <a:rPr lang="en-US" sz="2400" dirty="0" smtClean="0">
                <a:latin typeface="Times New Roman"/>
                <a:ea typeface="Times New Roman"/>
              </a:rPr>
              <a:t> </a:t>
            </a:r>
            <a:r>
              <a:rPr lang="en-US" sz="2400" dirty="0" err="1" smtClean="0">
                <a:latin typeface="Times New Roman"/>
                <a:ea typeface="Times New Roman"/>
              </a:rPr>
              <a:t>bilan</a:t>
            </a:r>
            <a:r>
              <a:rPr lang="en-US" sz="2400" dirty="0" smtClean="0">
                <a:latin typeface="Times New Roman"/>
                <a:ea typeface="Times New Roman"/>
              </a:rPr>
              <a:t> </a:t>
            </a:r>
            <a:r>
              <a:rPr lang="en-US" sz="2400" dirty="0" err="1" smtClean="0">
                <a:latin typeface="Times New Roman"/>
                <a:ea typeface="Times New Roman"/>
              </a:rPr>
              <a:t>birga</a:t>
            </a:r>
            <a:r>
              <a:rPr lang="en-US" sz="2400" dirty="0" smtClean="0">
                <a:latin typeface="Times New Roman"/>
                <a:ea typeface="Times New Roman"/>
              </a:rPr>
              <a:t> </a:t>
            </a:r>
            <a:r>
              <a:rPr lang="en-US" sz="2400" dirty="0" err="1" smtClean="0">
                <a:latin typeface="Times New Roman"/>
                <a:ea typeface="Times New Roman"/>
              </a:rPr>
              <a:t>odamlar</a:t>
            </a:r>
            <a:r>
              <a:rPr lang="en-US" sz="2400" dirty="0" smtClean="0">
                <a:latin typeface="Times New Roman"/>
                <a:ea typeface="Times New Roman"/>
              </a:rPr>
              <a:t> </a:t>
            </a:r>
            <a:r>
              <a:rPr lang="en-US" sz="2400" dirty="0" err="1" smtClean="0">
                <a:latin typeface="Times New Roman"/>
                <a:ea typeface="Times New Roman"/>
              </a:rPr>
              <a:t>hayotida</a:t>
            </a:r>
            <a:r>
              <a:rPr lang="en-US" sz="2400" dirty="0" smtClean="0">
                <a:latin typeface="Times New Roman"/>
                <a:ea typeface="Times New Roman"/>
              </a:rPr>
              <a:t> </a:t>
            </a:r>
            <a:r>
              <a:rPr lang="en-US" sz="2400" dirty="0" err="1" smtClean="0">
                <a:latin typeface="Times New Roman"/>
                <a:ea typeface="Times New Roman"/>
              </a:rPr>
              <a:t>voha</a:t>
            </a:r>
            <a:r>
              <a:rPr lang="en-US" sz="2400" dirty="0" smtClean="0">
                <a:latin typeface="Times New Roman"/>
                <a:ea typeface="Times New Roman"/>
              </a:rPr>
              <a:t> </a:t>
            </a:r>
            <a:r>
              <a:rPr lang="en-US" sz="2400" dirty="0" err="1" smtClean="0">
                <a:latin typeface="Times New Roman"/>
                <a:ea typeface="Times New Roman"/>
              </a:rPr>
              <a:t>o‘tloqlarida</a:t>
            </a:r>
            <a:r>
              <a:rPr lang="en-US" sz="2400" dirty="0" smtClean="0">
                <a:latin typeface="Times New Roman"/>
                <a:ea typeface="Times New Roman"/>
              </a:rPr>
              <a:t> </a:t>
            </a:r>
            <a:r>
              <a:rPr lang="en-US" sz="2400" dirty="0" err="1" smtClean="0">
                <a:latin typeface="Times New Roman"/>
                <a:ea typeface="Times New Roman"/>
              </a:rPr>
              <a:t>hamda</a:t>
            </a:r>
            <a:r>
              <a:rPr lang="en-US" sz="2400" dirty="0" smtClean="0">
                <a:latin typeface="Times New Roman"/>
                <a:ea typeface="Times New Roman"/>
              </a:rPr>
              <a:t> </a:t>
            </a:r>
            <a:r>
              <a:rPr lang="en-US" sz="2400" dirty="0" err="1" smtClean="0">
                <a:latin typeface="Times New Roman"/>
                <a:ea typeface="Times New Roman"/>
              </a:rPr>
              <a:t>tog‘oldi</a:t>
            </a:r>
            <a:r>
              <a:rPr lang="en-US" sz="2400" dirty="0" smtClean="0">
                <a:latin typeface="Times New Roman"/>
                <a:ea typeface="Times New Roman"/>
              </a:rPr>
              <a:t> </a:t>
            </a:r>
            <a:r>
              <a:rPr lang="en-US" sz="2400" dirty="0" err="1" smtClean="0">
                <a:latin typeface="Times New Roman"/>
                <a:ea typeface="Times New Roman"/>
              </a:rPr>
              <a:t>va</a:t>
            </a:r>
            <a:r>
              <a:rPr lang="en-US" sz="2400" dirty="0" smtClean="0">
                <a:latin typeface="Times New Roman"/>
                <a:ea typeface="Times New Roman"/>
              </a:rPr>
              <a:t> </a:t>
            </a:r>
            <a:r>
              <a:rPr lang="en-US" sz="2400" dirty="0" err="1" smtClean="0">
                <a:latin typeface="Times New Roman"/>
                <a:ea typeface="Times New Roman"/>
              </a:rPr>
              <a:t>dasht</a:t>
            </a:r>
            <a:r>
              <a:rPr lang="en-US" sz="2400" dirty="0" smtClean="0">
                <a:latin typeface="Times New Roman"/>
                <a:ea typeface="Times New Roman"/>
              </a:rPr>
              <a:t> </a:t>
            </a:r>
            <a:r>
              <a:rPr lang="en-US" sz="2400" dirty="0" err="1" smtClean="0">
                <a:latin typeface="Times New Roman"/>
                <a:ea typeface="Times New Roman"/>
              </a:rPr>
              <a:t>yaylovlarida</a:t>
            </a:r>
            <a:r>
              <a:rPr lang="en-US" sz="2400" dirty="0" smtClean="0">
                <a:latin typeface="Times New Roman"/>
                <a:ea typeface="Times New Roman"/>
              </a:rPr>
              <a:t> </a:t>
            </a:r>
            <a:r>
              <a:rPr lang="en-US" sz="2400" dirty="0" err="1" smtClean="0">
                <a:latin typeface="Times New Roman"/>
                <a:ea typeface="Times New Roman"/>
              </a:rPr>
              <a:t>chorvani</a:t>
            </a:r>
            <a:r>
              <a:rPr lang="en-US" sz="2400" dirty="0" smtClean="0">
                <a:latin typeface="Times New Roman"/>
                <a:ea typeface="Times New Roman"/>
              </a:rPr>
              <a:t> </a:t>
            </a:r>
            <a:r>
              <a:rPr lang="en-US" sz="2400" dirty="0" err="1" smtClean="0">
                <a:latin typeface="Times New Roman"/>
                <a:ea typeface="Times New Roman"/>
              </a:rPr>
              <a:t>boqish</a:t>
            </a:r>
            <a:r>
              <a:rPr lang="en-US" sz="2400" dirty="0" smtClean="0">
                <a:latin typeface="Times New Roman"/>
                <a:ea typeface="Times New Roman"/>
              </a:rPr>
              <a:t>  </a:t>
            </a:r>
            <a:r>
              <a:rPr lang="en-US" sz="2400" dirty="0" err="1" smtClean="0">
                <a:latin typeface="Times New Roman"/>
                <a:ea typeface="Times New Roman"/>
              </a:rPr>
              <a:t>muhim</a:t>
            </a:r>
            <a:r>
              <a:rPr lang="en-US" sz="2400" dirty="0" smtClean="0">
                <a:latin typeface="Times New Roman"/>
                <a:ea typeface="Times New Roman"/>
              </a:rPr>
              <a:t> </a:t>
            </a:r>
            <a:r>
              <a:rPr lang="en-US" sz="2400" dirty="0" err="1" smtClean="0">
                <a:latin typeface="Times New Roman"/>
                <a:ea typeface="Times New Roman"/>
              </a:rPr>
              <a:t>ahamiyatga</a:t>
            </a:r>
            <a:r>
              <a:rPr lang="en-US" sz="2400" dirty="0" smtClean="0">
                <a:latin typeface="Times New Roman"/>
                <a:ea typeface="Times New Roman"/>
              </a:rPr>
              <a:t> </a:t>
            </a:r>
            <a:r>
              <a:rPr lang="en-US" sz="2400" dirty="0" err="1" smtClean="0">
                <a:latin typeface="Times New Roman"/>
                <a:ea typeface="Times New Roman"/>
              </a:rPr>
              <a:t>ega</a:t>
            </a:r>
            <a:r>
              <a:rPr lang="en-US" sz="2400" dirty="0" smtClean="0">
                <a:latin typeface="Times New Roman"/>
                <a:ea typeface="Times New Roman"/>
              </a:rPr>
              <a:t> </a:t>
            </a:r>
            <a:r>
              <a:rPr lang="en-US" sz="2400" dirty="0" err="1" smtClean="0">
                <a:latin typeface="Times New Roman"/>
                <a:ea typeface="Times New Roman"/>
              </a:rPr>
              <a:t>edi</a:t>
            </a:r>
            <a:r>
              <a:rPr lang="en-US" sz="2400" dirty="0" smtClean="0">
                <a:latin typeface="Times New Roman"/>
                <a:ea typeface="Times New Roman"/>
              </a:rPr>
              <a:t>. </a:t>
            </a:r>
            <a:r>
              <a:rPr lang="en-US" sz="2400" dirty="0" err="1" smtClean="0">
                <a:latin typeface="Times New Roman"/>
                <a:ea typeface="Times New Roman"/>
              </a:rPr>
              <a:t>Makonlardan</a:t>
            </a:r>
            <a:r>
              <a:rPr lang="en-US" sz="2400" dirty="0" smtClean="0">
                <a:latin typeface="Times New Roman"/>
                <a:ea typeface="Times New Roman"/>
              </a:rPr>
              <a:t> </a:t>
            </a:r>
            <a:r>
              <a:rPr lang="en-US" sz="2400" dirty="0" err="1" smtClean="0">
                <a:latin typeface="Times New Roman"/>
                <a:ea typeface="Times New Roman"/>
              </a:rPr>
              <a:t>qo‘y</a:t>
            </a:r>
            <a:r>
              <a:rPr lang="en-US" sz="2400" dirty="0" smtClean="0">
                <a:latin typeface="Times New Roman"/>
                <a:ea typeface="Times New Roman"/>
              </a:rPr>
              <a:t>, </a:t>
            </a:r>
            <a:r>
              <a:rPr lang="en-US" sz="2400" dirty="0" err="1" smtClean="0">
                <a:latin typeface="Times New Roman"/>
                <a:ea typeface="Times New Roman"/>
              </a:rPr>
              <a:t>echki</a:t>
            </a:r>
            <a:r>
              <a:rPr lang="en-US" sz="2400" dirty="0" smtClean="0">
                <a:latin typeface="Times New Roman"/>
                <a:ea typeface="Times New Roman"/>
              </a:rPr>
              <a:t> </a:t>
            </a:r>
            <a:r>
              <a:rPr lang="en-US" sz="2400" dirty="0" err="1" smtClean="0">
                <a:latin typeface="Times New Roman"/>
                <a:ea typeface="Times New Roman"/>
              </a:rPr>
              <a:t>va</a:t>
            </a:r>
            <a:r>
              <a:rPr lang="en-US" sz="2400" dirty="0" smtClean="0">
                <a:latin typeface="Times New Roman"/>
                <a:ea typeface="Times New Roman"/>
              </a:rPr>
              <a:t> </a:t>
            </a:r>
            <a:r>
              <a:rPr lang="en-US" sz="2400" dirty="0" err="1" smtClean="0">
                <a:latin typeface="Times New Roman"/>
                <a:ea typeface="Times New Roman"/>
              </a:rPr>
              <a:t>sigir</a:t>
            </a:r>
            <a:r>
              <a:rPr lang="en-US" sz="2400" dirty="0" smtClean="0">
                <a:latin typeface="Times New Roman"/>
                <a:ea typeface="Times New Roman"/>
              </a:rPr>
              <a:t> </a:t>
            </a:r>
            <a:r>
              <a:rPr lang="en-US" sz="2400" dirty="0" err="1" smtClean="0">
                <a:latin typeface="Times New Roman"/>
                <a:ea typeface="Times New Roman"/>
              </a:rPr>
              <a:t>suyaklari</a:t>
            </a:r>
            <a:r>
              <a:rPr lang="en-US" sz="2400" dirty="0" smtClean="0">
                <a:latin typeface="Times New Roman"/>
                <a:ea typeface="Times New Roman"/>
              </a:rPr>
              <a:t> </a:t>
            </a:r>
            <a:r>
              <a:rPr lang="en-US" sz="2400" dirty="0" err="1" smtClean="0">
                <a:latin typeface="Times New Roman"/>
                <a:ea typeface="Times New Roman"/>
              </a:rPr>
              <a:t>topildi</a:t>
            </a:r>
            <a:r>
              <a:rPr lang="en-US" sz="2400" dirty="0" smtClean="0">
                <a:latin typeface="Times New Roman"/>
                <a:ea typeface="Times New Roman"/>
              </a:rPr>
              <a:t>. </a:t>
            </a:r>
            <a:r>
              <a:rPr lang="en-US" sz="2400" dirty="0" err="1" smtClean="0">
                <a:latin typeface="Times New Roman"/>
                <a:ea typeface="Times New Roman"/>
              </a:rPr>
              <a:t>Misol</a:t>
            </a:r>
            <a:r>
              <a:rPr lang="en-US" sz="2400" dirty="0" smtClean="0">
                <a:latin typeface="Times New Roman"/>
                <a:ea typeface="Times New Roman"/>
              </a:rPr>
              <a:t> </a:t>
            </a:r>
            <a:r>
              <a:rPr lang="en-US" sz="2400" dirty="0" err="1" smtClean="0">
                <a:latin typeface="Times New Roman"/>
                <a:ea typeface="Times New Roman"/>
              </a:rPr>
              <a:t>tariqasida</a:t>
            </a:r>
            <a:r>
              <a:rPr lang="en-US" sz="2400" dirty="0" smtClean="0">
                <a:latin typeface="Times New Roman"/>
                <a:ea typeface="Times New Roman"/>
              </a:rPr>
              <a:t>, </a:t>
            </a:r>
            <a:r>
              <a:rPr lang="en-US" sz="2400" b="1" dirty="0" err="1" smtClean="0">
                <a:latin typeface="Times New Roman"/>
                <a:ea typeface="Times New Roman"/>
              </a:rPr>
              <a:t>Sopollitepada</a:t>
            </a:r>
            <a:r>
              <a:rPr lang="en-US" sz="2400" dirty="0" smtClean="0">
                <a:latin typeface="Times New Roman"/>
                <a:ea typeface="Times New Roman"/>
              </a:rPr>
              <a:t> </a:t>
            </a:r>
            <a:r>
              <a:rPr lang="en-US" sz="2400" b="1" dirty="0" smtClean="0">
                <a:solidFill>
                  <a:srgbClr val="FF0000"/>
                </a:solidFill>
                <a:latin typeface="Times New Roman"/>
                <a:ea typeface="Times New Roman"/>
              </a:rPr>
              <a:t>16 </a:t>
            </a:r>
            <a:r>
              <a:rPr lang="en-US" sz="2400" b="1" dirty="0" err="1" smtClean="0">
                <a:solidFill>
                  <a:srgbClr val="FF0000"/>
                </a:solidFill>
                <a:latin typeface="Times New Roman"/>
                <a:ea typeface="Times New Roman"/>
              </a:rPr>
              <a:t>mingtacha</a:t>
            </a:r>
            <a:r>
              <a:rPr lang="en-US" sz="2400" b="1" dirty="0" smtClean="0">
                <a:solidFill>
                  <a:srgbClr val="FF0000"/>
                </a:solidFill>
                <a:latin typeface="Times New Roman"/>
                <a:ea typeface="Times New Roman"/>
              </a:rPr>
              <a:t> </a:t>
            </a:r>
            <a:r>
              <a:rPr lang="en-US" sz="2400" dirty="0" err="1" smtClean="0">
                <a:latin typeface="Times New Roman"/>
                <a:ea typeface="Times New Roman"/>
              </a:rPr>
              <a:t>hayvon</a:t>
            </a:r>
            <a:r>
              <a:rPr lang="en-US" sz="2400" dirty="0" smtClean="0">
                <a:latin typeface="Times New Roman"/>
                <a:ea typeface="Times New Roman"/>
              </a:rPr>
              <a:t> </a:t>
            </a:r>
            <a:r>
              <a:rPr lang="en-US" sz="2400" dirty="0" err="1" smtClean="0">
                <a:latin typeface="Times New Roman"/>
                <a:ea typeface="Times New Roman"/>
              </a:rPr>
              <a:t>suyaklari</a:t>
            </a:r>
            <a:r>
              <a:rPr lang="en-US" sz="2400" dirty="0" smtClean="0">
                <a:latin typeface="Times New Roman"/>
                <a:ea typeface="Times New Roman"/>
              </a:rPr>
              <a:t> </a:t>
            </a:r>
            <a:r>
              <a:rPr lang="en-US" sz="2400" dirty="0" err="1" smtClean="0">
                <a:latin typeface="Times New Roman"/>
                <a:ea typeface="Times New Roman"/>
              </a:rPr>
              <a:t>topildi</a:t>
            </a:r>
            <a:r>
              <a:rPr lang="en-US" sz="2400" dirty="0" smtClean="0">
                <a:latin typeface="Times New Roman"/>
                <a:ea typeface="Times New Roman"/>
              </a:rPr>
              <a:t>, </a:t>
            </a:r>
            <a:r>
              <a:rPr lang="en-US" sz="2400" dirty="0" err="1" smtClean="0">
                <a:latin typeface="Times New Roman"/>
                <a:ea typeface="Times New Roman"/>
              </a:rPr>
              <a:t>ularning</a:t>
            </a:r>
            <a:r>
              <a:rPr lang="en-US" sz="2400" dirty="0" smtClean="0">
                <a:latin typeface="Times New Roman"/>
                <a:ea typeface="Times New Roman"/>
              </a:rPr>
              <a:t> </a:t>
            </a:r>
            <a:r>
              <a:rPr lang="en-US" sz="2400" dirty="0" err="1" smtClean="0">
                <a:latin typeface="Times New Roman"/>
                <a:ea typeface="Times New Roman"/>
              </a:rPr>
              <a:t>asosiy</a:t>
            </a:r>
            <a:r>
              <a:rPr lang="en-US" sz="2400" dirty="0" smtClean="0">
                <a:latin typeface="Times New Roman"/>
                <a:ea typeface="Times New Roman"/>
              </a:rPr>
              <a:t> </a:t>
            </a:r>
            <a:r>
              <a:rPr lang="en-US" sz="2400" dirty="0" err="1" smtClean="0">
                <a:latin typeface="Times New Roman"/>
                <a:ea typeface="Times New Roman"/>
              </a:rPr>
              <a:t>qismi</a:t>
            </a:r>
            <a:r>
              <a:rPr lang="en-US" sz="2400" dirty="0" smtClean="0">
                <a:latin typeface="Times New Roman"/>
                <a:ea typeface="Times New Roman"/>
              </a:rPr>
              <a:t> </a:t>
            </a:r>
            <a:r>
              <a:rPr lang="en-US" sz="2400" dirty="0" err="1" smtClean="0">
                <a:latin typeface="Times New Roman"/>
                <a:ea typeface="Times New Roman"/>
              </a:rPr>
              <a:t>qo‘y</a:t>
            </a:r>
            <a:r>
              <a:rPr lang="en-US" sz="2400" dirty="0" smtClean="0">
                <a:latin typeface="Times New Roman"/>
                <a:ea typeface="Times New Roman"/>
              </a:rPr>
              <a:t> </a:t>
            </a:r>
            <a:r>
              <a:rPr lang="en-US" sz="2400" dirty="0" err="1" smtClean="0">
                <a:latin typeface="Times New Roman"/>
                <a:ea typeface="Times New Roman"/>
              </a:rPr>
              <a:t>va</a:t>
            </a:r>
            <a:r>
              <a:rPr lang="en-US" sz="2400" dirty="0" smtClean="0">
                <a:latin typeface="Times New Roman"/>
                <a:ea typeface="Times New Roman"/>
              </a:rPr>
              <a:t> </a:t>
            </a:r>
            <a:r>
              <a:rPr lang="en-US" sz="2400" dirty="0" err="1" smtClean="0">
                <a:latin typeface="Times New Roman"/>
                <a:ea typeface="Times New Roman"/>
              </a:rPr>
              <a:t>echki</a:t>
            </a:r>
            <a:r>
              <a:rPr lang="en-US" sz="2400" dirty="0" smtClean="0">
                <a:latin typeface="Times New Roman"/>
                <a:ea typeface="Times New Roman"/>
              </a:rPr>
              <a:t> </a:t>
            </a:r>
            <a:r>
              <a:rPr lang="en-US" sz="2400" dirty="0" err="1" smtClean="0">
                <a:latin typeface="Times New Roman"/>
                <a:ea typeface="Times New Roman"/>
              </a:rPr>
              <a:t>suyaklari</a:t>
            </a:r>
            <a:r>
              <a:rPr lang="en-US" sz="2400" dirty="0" smtClean="0">
                <a:latin typeface="Times New Roman"/>
                <a:ea typeface="Times New Roman"/>
              </a:rPr>
              <a:t>, </a:t>
            </a:r>
            <a:r>
              <a:rPr lang="en-US" sz="2400" dirty="0" err="1" smtClean="0">
                <a:latin typeface="Times New Roman"/>
                <a:ea typeface="Times New Roman"/>
              </a:rPr>
              <a:t>boshqalari</a:t>
            </a:r>
            <a:r>
              <a:rPr lang="en-US" sz="2400" dirty="0" smtClean="0">
                <a:latin typeface="Times New Roman"/>
                <a:ea typeface="Times New Roman"/>
              </a:rPr>
              <a:t> </a:t>
            </a:r>
            <a:r>
              <a:rPr lang="en-US" sz="2400" b="1" dirty="0" err="1" smtClean="0">
                <a:latin typeface="Times New Roman"/>
                <a:ea typeface="Times New Roman"/>
              </a:rPr>
              <a:t>tuya</a:t>
            </a:r>
            <a:r>
              <a:rPr lang="en-US" sz="2400" b="1" dirty="0" smtClean="0">
                <a:latin typeface="Times New Roman"/>
                <a:ea typeface="Times New Roman"/>
              </a:rPr>
              <a:t> </a:t>
            </a:r>
            <a:r>
              <a:rPr lang="en-US" sz="2400" b="1" dirty="0" err="1" smtClean="0">
                <a:latin typeface="Times New Roman"/>
                <a:ea typeface="Times New Roman"/>
              </a:rPr>
              <a:t>va</a:t>
            </a:r>
            <a:r>
              <a:rPr lang="en-US" sz="2400" b="1" dirty="0" smtClean="0">
                <a:latin typeface="Times New Roman"/>
                <a:ea typeface="Times New Roman"/>
              </a:rPr>
              <a:t> </a:t>
            </a:r>
            <a:r>
              <a:rPr lang="en-US" sz="2400" b="1" dirty="0" err="1" smtClean="0">
                <a:latin typeface="Times New Roman"/>
                <a:ea typeface="Times New Roman"/>
              </a:rPr>
              <a:t>sigir</a:t>
            </a:r>
            <a:r>
              <a:rPr lang="en-US" sz="2400" b="1" dirty="0" smtClean="0">
                <a:latin typeface="Times New Roman"/>
                <a:ea typeface="Times New Roman"/>
              </a:rPr>
              <a:t> </a:t>
            </a:r>
            <a:r>
              <a:rPr lang="en-US" sz="2400" b="1" dirty="0" err="1" smtClean="0">
                <a:latin typeface="Times New Roman"/>
                <a:ea typeface="Times New Roman"/>
              </a:rPr>
              <a:t>suyaklaridir</a:t>
            </a:r>
            <a:r>
              <a:rPr lang="en-US" sz="2400" dirty="0" smtClean="0">
                <a:latin typeface="Times New Roman"/>
                <a:ea typeface="Times New Roman"/>
              </a:rPr>
              <a:t>. Shu </a:t>
            </a:r>
            <a:r>
              <a:rPr lang="en-US" sz="2400" dirty="0" err="1" smtClean="0">
                <a:latin typeface="Times New Roman"/>
                <a:ea typeface="Times New Roman"/>
              </a:rPr>
              <a:t>bilan</a:t>
            </a:r>
            <a:r>
              <a:rPr lang="en-US" sz="2400" dirty="0" smtClean="0">
                <a:latin typeface="Times New Roman"/>
                <a:ea typeface="Times New Roman"/>
              </a:rPr>
              <a:t> </a:t>
            </a:r>
            <a:r>
              <a:rPr lang="en-US" sz="2400" dirty="0" err="1" smtClean="0">
                <a:latin typeface="Times New Roman"/>
                <a:ea typeface="Times New Roman"/>
              </a:rPr>
              <a:t>birga</a:t>
            </a:r>
            <a:r>
              <a:rPr lang="en-US" sz="2400" dirty="0" smtClean="0">
                <a:latin typeface="Times New Roman"/>
                <a:ea typeface="Times New Roman"/>
              </a:rPr>
              <a:t> </a:t>
            </a:r>
            <a:r>
              <a:rPr lang="en-US" sz="2400" dirty="0" err="1" smtClean="0">
                <a:latin typeface="Times New Roman"/>
                <a:ea typeface="Times New Roman"/>
              </a:rPr>
              <a:t>odamlar</a:t>
            </a:r>
            <a:r>
              <a:rPr lang="en-US" sz="2400" dirty="0" smtClean="0">
                <a:latin typeface="Times New Roman"/>
                <a:ea typeface="Times New Roman"/>
              </a:rPr>
              <a:t> </a:t>
            </a:r>
            <a:r>
              <a:rPr lang="en-US" sz="2400" dirty="0" err="1" smtClean="0">
                <a:latin typeface="Times New Roman"/>
                <a:ea typeface="Times New Roman"/>
              </a:rPr>
              <a:t>hayotida</a:t>
            </a:r>
            <a:r>
              <a:rPr lang="en-US" sz="2400" dirty="0" smtClean="0">
                <a:latin typeface="Times New Roman"/>
                <a:ea typeface="Times New Roman"/>
              </a:rPr>
              <a:t> </a:t>
            </a:r>
            <a:r>
              <a:rPr lang="en-US" sz="2400" b="1" dirty="0" err="1" smtClean="0">
                <a:latin typeface="Times New Roman"/>
                <a:ea typeface="Times New Roman"/>
              </a:rPr>
              <a:t>yovvoyi</a:t>
            </a:r>
            <a:r>
              <a:rPr lang="en-US" sz="2400" b="1" dirty="0" smtClean="0">
                <a:latin typeface="Times New Roman"/>
                <a:ea typeface="Times New Roman"/>
              </a:rPr>
              <a:t> </a:t>
            </a:r>
            <a:r>
              <a:rPr lang="en-US" sz="2400" b="1" dirty="0" err="1" smtClean="0">
                <a:latin typeface="Times New Roman"/>
                <a:ea typeface="Times New Roman"/>
              </a:rPr>
              <a:t>qushlar</a:t>
            </a:r>
            <a:r>
              <a:rPr lang="en-US" sz="2400" b="1" dirty="0" smtClean="0">
                <a:latin typeface="Times New Roman"/>
                <a:ea typeface="Times New Roman"/>
              </a:rPr>
              <a:t> </a:t>
            </a:r>
            <a:r>
              <a:rPr lang="en-US" sz="2400" b="1" dirty="0" err="1" smtClean="0">
                <a:latin typeface="Times New Roman"/>
                <a:ea typeface="Times New Roman"/>
              </a:rPr>
              <a:t>va</a:t>
            </a:r>
            <a:r>
              <a:rPr lang="en-US" sz="2400" b="1" dirty="0" smtClean="0">
                <a:latin typeface="Times New Roman"/>
                <a:ea typeface="Times New Roman"/>
              </a:rPr>
              <a:t> </a:t>
            </a:r>
            <a:r>
              <a:rPr lang="en-US" sz="2400" b="1" dirty="0" err="1" smtClean="0">
                <a:latin typeface="Times New Roman"/>
                <a:ea typeface="Times New Roman"/>
              </a:rPr>
              <a:t>hayvonlarni</a:t>
            </a:r>
            <a:r>
              <a:rPr lang="en-US" sz="2400" b="1" dirty="0" smtClean="0">
                <a:latin typeface="Times New Roman"/>
                <a:ea typeface="Times New Roman"/>
              </a:rPr>
              <a:t> </a:t>
            </a:r>
            <a:r>
              <a:rPr lang="en-US" sz="2400" b="1" dirty="0" err="1" smtClean="0">
                <a:latin typeface="Times New Roman"/>
                <a:ea typeface="Times New Roman"/>
              </a:rPr>
              <a:t>ovlash</a:t>
            </a:r>
            <a:r>
              <a:rPr lang="en-US" sz="2400" b="1" dirty="0" smtClean="0">
                <a:latin typeface="Times New Roman"/>
                <a:ea typeface="Times New Roman"/>
              </a:rPr>
              <a:t> </a:t>
            </a:r>
            <a:r>
              <a:rPr lang="en-US" sz="2400" dirty="0" err="1" smtClean="0">
                <a:latin typeface="Times New Roman"/>
                <a:ea typeface="Times New Roman"/>
              </a:rPr>
              <a:t>o‘z</a:t>
            </a:r>
            <a:r>
              <a:rPr lang="en-US" sz="2400" dirty="0" smtClean="0">
                <a:latin typeface="Times New Roman"/>
                <a:ea typeface="Times New Roman"/>
              </a:rPr>
              <a:t> </a:t>
            </a:r>
            <a:r>
              <a:rPr lang="en-US" sz="2400" dirty="0" err="1" smtClean="0">
                <a:latin typeface="Times New Roman"/>
                <a:ea typeface="Times New Roman"/>
              </a:rPr>
              <a:t>ahamiyatini</a:t>
            </a:r>
            <a:r>
              <a:rPr lang="en-US" sz="2400" dirty="0" smtClean="0">
                <a:latin typeface="Times New Roman"/>
                <a:ea typeface="Times New Roman"/>
              </a:rPr>
              <a:t> </a:t>
            </a:r>
            <a:r>
              <a:rPr lang="en-US" sz="2400" dirty="0" err="1" smtClean="0">
                <a:latin typeface="Times New Roman"/>
                <a:ea typeface="Times New Roman"/>
              </a:rPr>
              <a:t>yo‘qotmagan</a:t>
            </a:r>
            <a:r>
              <a:rPr lang="en-US" sz="2400" dirty="0" smtClean="0">
                <a:latin typeface="Times New Roman"/>
                <a:ea typeface="Times New Roman"/>
              </a:rPr>
              <a:t>. </a:t>
            </a:r>
            <a:r>
              <a:rPr lang="en-US" sz="2400" dirty="0" err="1" smtClean="0">
                <a:latin typeface="Times New Roman"/>
                <a:ea typeface="Times New Roman"/>
              </a:rPr>
              <a:t>Sopollitepada</a:t>
            </a:r>
            <a:r>
              <a:rPr lang="en-US" sz="2400" dirty="0" smtClean="0">
                <a:latin typeface="Times New Roman"/>
                <a:ea typeface="Times New Roman"/>
              </a:rPr>
              <a:t> </a:t>
            </a:r>
            <a:r>
              <a:rPr lang="en-US" sz="2400" dirty="0" err="1" smtClean="0">
                <a:latin typeface="Times New Roman"/>
                <a:ea typeface="Times New Roman"/>
              </a:rPr>
              <a:t>topilgan</a:t>
            </a:r>
            <a:r>
              <a:rPr lang="en-US" sz="2400" dirty="0" smtClean="0">
                <a:latin typeface="Times New Roman"/>
                <a:ea typeface="Times New Roman"/>
              </a:rPr>
              <a:t> </a:t>
            </a:r>
            <a:r>
              <a:rPr lang="en-US" sz="2400" dirty="0" err="1" smtClean="0">
                <a:latin typeface="Times New Roman"/>
                <a:ea typeface="Times New Roman"/>
              </a:rPr>
              <a:t>bug‘u</a:t>
            </a:r>
            <a:r>
              <a:rPr lang="en-US" sz="2400" dirty="0" smtClean="0">
                <a:latin typeface="Times New Roman"/>
                <a:ea typeface="Times New Roman"/>
              </a:rPr>
              <a:t>, </a:t>
            </a:r>
            <a:r>
              <a:rPr lang="en-US" sz="2400" dirty="0" err="1" smtClean="0">
                <a:latin typeface="Times New Roman"/>
                <a:ea typeface="Times New Roman"/>
              </a:rPr>
              <a:t>jayron</a:t>
            </a:r>
            <a:r>
              <a:rPr lang="en-US" sz="2400" dirty="0" smtClean="0">
                <a:latin typeface="Times New Roman"/>
                <a:ea typeface="Times New Roman"/>
              </a:rPr>
              <a:t>, </a:t>
            </a:r>
            <a:r>
              <a:rPr lang="en-US" sz="2400" dirty="0" err="1" smtClean="0">
                <a:latin typeface="Times New Roman"/>
                <a:ea typeface="Times New Roman"/>
              </a:rPr>
              <a:t>qulon</a:t>
            </a:r>
            <a:r>
              <a:rPr lang="en-US" sz="2400" dirty="0" smtClean="0">
                <a:latin typeface="Times New Roman"/>
                <a:ea typeface="Times New Roman"/>
              </a:rPr>
              <a:t>, </a:t>
            </a:r>
            <a:r>
              <a:rPr lang="en-US" sz="2400" dirty="0" err="1" smtClean="0">
                <a:latin typeface="Times New Roman"/>
                <a:ea typeface="Times New Roman"/>
              </a:rPr>
              <a:t>yovvoyi</a:t>
            </a:r>
            <a:r>
              <a:rPr lang="en-US" sz="2400" dirty="0" smtClean="0">
                <a:latin typeface="Times New Roman"/>
                <a:ea typeface="Times New Roman"/>
              </a:rPr>
              <a:t> </a:t>
            </a:r>
            <a:r>
              <a:rPr lang="en-US" sz="2400" dirty="0" err="1" smtClean="0">
                <a:latin typeface="Times New Roman"/>
                <a:ea typeface="Times New Roman"/>
              </a:rPr>
              <a:t>cho‘chqa</a:t>
            </a:r>
            <a:r>
              <a:rPr lang="en-US" sz="2400" dirty="0" smtClean="0">
                <a:latin typeface="Times New Roman"/>
                <a:ea typeface="Times New Roman"/>
              </a:rPr>
              <a:t>, </a:t>
            </a:r>
            <a:r>
              <a:rPr lang="en-US" sz="2400" dirty="0" err="1" smtClean="0">
                <a:latin typeface="Times New Roman"/>
                <a:ea typeface="Times New Roman"/>
              </a:rPr>
              <a:t>quyon</a:t>
            </a:r>
            <a:r>
              <a:rPr lang="en-US" sz="2400" dirty="0" smtClean="0">
                <a:latin typeface="Times New Roman"/>
                <a:ea typeface="Times New Roman"/>
              </a:rPr>
              <a:t>, </a:t>
            </a:r>
            <a:r>
              <a:rPr lang="en-US" sz="2400" dirty="0" err="1" smtClean="0">
                <a:latin typeface="Times New Roman"/>
                <a:ea typeface="Times New Roman"/>
              </a:rPr>
              <a:t>o‘rdak</a:t>
            </a:r>
            <a:r>
              <a:rPr lang="en-US" sz="2400" dirty="0" smtClean="0">
                <a:latin typeface="Times New Roman"/>
                <a:ea typeface="Times New Roman"/>
              </a:rPr>
              <a:t>, </a:t>
            </a:r>
            <a:r>
              <a:rPr lang="en-US" sz="2400" dirty="0" err="1" smtClean="0">
                <a:latin typeface="Times New Roman"/>
                <a:ea typeface="Times New Roman"/>
              </a:rPr>
              <a:t>kaptar</a:t>
            </a:r>
            <a:r>
              <a:rPr lang="en-US" sz="2400" dirty="0" smtClean="0">
                <a:latin typeface="Times New Roman"/>
                <a:ea typeface="Times New Roman"/>
              </a:rPr>
              <a:t> </a:t>
            </a:r>
            <a:r>
              <a:rPr lang="en-US" sz="2400" dirty="0" err="1" smtClean="0">
                <a:latin typeface="Times New Roman"/>
                <a:ea typeface="Times New Roman"/>
              </a:rPr>
              <a:t>va</a:t>
            </a:r>
            <a:r>
              <a:rPr lang="en-US" sz="2400" dirty="0" smtClean="0">
                <a:latin typeface="Times New Roman"/>
                <a:ea typeface="Times New Roman"/>
              </a:rPr>
              <a:t> </a:t>
            </a:r>
            <a:r>
              <a:rPr lang="en-US" sz="2400" dirty="0" err="1" smtClean="0">
                <a:latin typeface="Times New Roman"/>
                <a:ea typeface="Times New Roman"/>
              </a:rPr>
              <a:t>boshqa</a:t>
            </a:r>
            <a:r>
              <a:rPr lang="en-US" sz="2400" dirty="0" smtClean="0">
                <a:latin typeface="Times New Roman"/>
                <a:ea typeface="Times New Roman"/>
              </a:rPr>
              <a:t> </a:t>
            </a:r>
            <a:r>
              <a:rPr lang="en-US" sz="2400" dirty="0" err="1" smtClean="0">
                <a:latin typeface="Times New Roman"/>
                <a:ea typeface="Times New Roman"/>
              </a:rPr>
              <a:t>ko‘pgina</a:t>
            </a:r>
            <a:r>
              <a:rPr lang="en-US" sz="2400" dirty="0" smtClean="0">
                <a:latin typeface="Times New Roman"/>
                <a:ea typeface="Times New Roman"/>
              </a:rPr>
              <a:t> </a:t>
            </a:r>
            <a:r>
              <a:rPr lang="en-US" sz="2400" dirty="0" err="1" smtClean="0">
                <a:latin typeface="Times New Roman"/>
                <a:ea typeface="Times New Roman"/>
              </a:rPr>
              <a:t>hayvon</a:t>
            </a:r>
            <a:r>
              <a:rPr lang="en-US" sz="2400" dirty="0" smtClean="0">
                <a:latin typeface="Times New Roman"/>
                <a:ea typeface="Times New Roman"/>
              </a:rPr>
              <a:t> </a:t>
            </a:r>
            <a:r>
              <a:rPr lang="en-US" sz="2400" dirty="0" err="1" smtClean="0">
                <a:latin typeface="Times New Roman"/>
                <a:ea typeface="Times New Roman"/>
              </a:rPr>
              <a:t>va</a:t>
            </a:r>
            <a:r>
              <a:rPr lang="en-US" sz="2400" dirty="0" smtClean="0">
                <a:latin typeface="Times New Roman"/>
                <a:ea typeface="Times New Roman"/>
              </a:rPr>
              <a:t> </a:t>
            </a:r>
            <a:r>
              <a:rPr lang="en-US" sz="2400" dirty="0" err="1" smtClean="0">
                <a:latin typeface="Times New Roman"/>
                <a:ea typeface="Times New Roman"/>
              </a:rPr>
              <a:t>parranda</a:t>
            </a:r>
            <a:r>
              <a:rPr lang="en-US" sz="2400" dirty="0" smtClean="0">
                <a:latin typeface="Times New Roman"/>
                <a:ea typeface="Times New Roman"/>
              </a:rPr>
              <a:t> </a:t>
            </a:r>
            <a:r>
              <a:rPr lang="en-US" sz="2400" dirty="0" err="1" smtClean="0">
                <a:latin typeface="Times New Roman"/>
                <a:ea typeface="Times New Roman"/>
              </a:rPr>
              <a:t>suyaklari</a:t>
            </a:r>
            <a:r>
              <a:rPr lang="en-US" sz="2400" dirty="0" smtClean="0">
                <a:latin typeface="Times New Roman"/>
                <a:ea typeface="Times New Roman"/>
              </a:rPr>
              <a:t> </a:t>
            </a:r>
            <a:r>
              <a:rPr lang="en-US" sz="2400" dirty="0" err="1" smtClean="0">
                <a:latin typeface="Times New Roman"/>
                <a:ea typeface="Times New Roman"/>
              </a:rPr>
              <a:t>qoldiqlari</a:t>
            </a:r>
            <a:r>
              <a:rPr lang="en-US" sz="2400" dirty="0" smtClean="0">
                <a:latin typeface="Times New Roman"/>
                <a:ea typeface="Times New Roman"/>
              </a:rPr>
              <a:t> </a:t>
            </a:r>
            <a:r>
              <a:rPr lang="en-US" sz="2400" dirty="0" err="1" smtClean="0">
                <a:latin typeface="Times New Roman"/>
                <a:ea typeface="Times New Roman"/>
              </a:rPr>
              <a:t>bu</a:t>
            </a:r>
            <a:r>
              <a:rPr lang="en-US" sz="2400" dirty="0" smtClean="0">
                <a:latin typeface="Times New Roman"/>
                <a:ea typeface="Times New Roman"/>
              </a:rPr>
              <a:t> </a:t>
            </a:r>
            <a:r>
              <a:rPr lang="en-US" sz="2400" dirty="0" err="1" smtClean="0">
                <a:latin typeface="Times New Roman"/>
                <a:ea typeface="Times New Roman"/>
              </a:rPr>
              <a:t>fikrni</a:t>
            </a:r>
            <a:r>
              <a:rPr lang="en-US" sz="2400" dirty="0" smtClean="0">
                <a:latin typeface="Times New Roman"/>
                <a:ea typeface="Times New Roman"/>
              </a:rPr>
              <a:t> </a:t>
            </a:r>
            <a:r>
              <a:rPr lang="en-US" sz="2400" dirty="0" err="1" smtClean="0">
                <a:latin typeface="Times New Roman"/>
                <a:ea typeface="Times New Roman"/>
              </a:rPr>
              <a:t>tasdiqlaydi</a:t>
            </a:r>
            <a:r>
              <a:rPr lang="en-US" sz="2400" dirty="0" smtClean="0">
                <a:latin typeface="Times New Roman"/>
                <a:ea typeface="Times New Roman"/>
              </a:rPr>
              <a:t>. </a:t>
            </a:r>
            <a:r>
              <a:rPr lang="en-US" sz="2400" dirty="0" err="1" smtClean="0">
                <a:latin typeface="Times New Roman"/>
                <a:ea typeface="Times New Roman"/>
              </a:rPr>
              <a:t>Ovchilik</a:t>
            </a:r>
            <a:r>
              <a:rPr lang="en-US" sz="2400" dirty="0" smtClean="0">
                <a:latin typeface="Times New Roman"/>
                <a:ea typeface="Times New Roman"/>
              </a:rPr>
              <a:t> </a:t>
            </a:r>
            <a:r>
              <a:rPr lang="en-US" sz="2400" dirty="0" err="1" smtClean="0">
                <a:latin typeface="Times New Roman"/>
                <a:ea typeface="Times New Roman"/>
              </a:rPr>
              <a:t>odamlarning</a:t>
            </a:r>
            <a:r>
              <a:rPr lang="en-US" sz="2400" dirty="0" smtClean="0">
                <a:latin typeface="Times New Roman"/>
                <a:ea typeface="Times New Roman"/>
              </a:rPr>
              <a:t> </a:t>
            </a:r>
            <a:r>
              <a:rPr lang="en-US" sz="2400" dirty="0" err="1" smtClean="0">
                <a:latin typeface="Times New Roman"/>
                <a:ea typeface="Times New Roman"/>
              </a:rPr>
              <a:t>qo‘shimcha</a:t>
            </a:r>
            <a:r>
              <a:rPr lang="en-US" sz="2400" dirty="0" smtClean="0">
                <a:latin typeface="Times New Roman"/>
                <a:ea typeface="Times New Roman"/>
              </a:rPr>
              <a:t> </a:t>
            </a:r>
            <a:r>
              <a:rPr lang="en-US" sz="2400" dirty="0" err="1" smtClean="0">
                <a:latin typeface="Times New Roman"/>
                <a:ea typeface="Times New Roman"/>
              </a:rPr>
              <a:t>mashg‘uloti</a:t>
            </a:r>
            <a:r>
              <a:rPr lang="en-US" sz="2400" dirty="0" smtClean="0">
                <a:latin typeface="Times New Roman"/>
                <a:ea typeface="Times New Roman"/>
              </a:rPr>
              <a:t> </a:t>
            </a:r>
            <a:r>
              <a:rPr lang="en-US" sz="2400" dirty="0" err="1" smtClean="0">
                <a:latin typeface="Times New Roman"/>
                <a:ea typeface="Times New Roman"/>
              </a:rPr>
              <a:t>bo‘lgan</a:t>
            </a:r>
            <a:r>
              <a:rPr lang="en-US" sz="2400" dirty="0" smtClean="0">
                <a:latin typeface="Times New Roman"/>
                <a:ea typeface="Times New Roman"/>
              </a:rPr>
              <a:t>. </a:t>
            </a:r>
            <a:r>
              <a:rPr lang="en-US" sz="2400" dirty="0" err="1" smtClean="0">
                <a:latin typeface="Times New Roman"/>
                <a:ea typeface="Times New Roman"/>
              </a:rPr>
              <a:t>Ular</a:t>
            </a:r>
            <a:r>
              <a:rPr lang="en-US" sz="2400" dirty="0" smtClean="0">
                <a:latin typeface="Times New Roman"/>
                <a:ea typeface="Times New Roman"/>
              </a:rPr>
              <a:t> </a:t>
            </a:r>
            <a:r>
              <a:rPr lang="en-US" sz="2400" dirty="0" err="1" smtClean="0">
                <a:latin typeface="Times New Roman"/>
                <a:ea typeface="Times New Roman"/>
              </a:rPr>
              <a:t>asosan</a:t>
            </a:r>
            <a:r>
              <a:rPr lang="en-US" sz="2400" dirty="0" smtClean="0">
                <a:latin typeface="Times New Roman"/>
                <a:ea typeface="Times New Roman"/>
              </a:rPr>
              <a:t> </a:t>
            </a:r>
            <a:r>
              <a:rPr lang="en-US" sz="2400" b="1" dirty="0" err="1" smtClean="0">
                <a:solidFill>
                  <a:srgbClr val="FF0000"/>
                </a:solidFill>
                <a:latin typeface="Times New Roman"/>
                <a:ea typeface="Times New Roman"/>
              </a:rPr>
              <a:t>yovvoyi</a:t>
            </a:r>
            <a:r>
              <a:rPr lang="en-US" sz="2400" b="1" dirty="0" smtClean="0">
                <a:solidFill>
                  <a:srgbClr val="FF0000"/>
                </a:solidFill>
                <a:latin typeface="Times New Roman"/>
                <a:ea typeface="Times New Roman"/>
              </a:rPr>
              <a:t> </a:t>
            </a:r>
            <a:r>
              <a:rPr lang="en-US" sz="2400" b="1" dirty="0" err="1" smtClean="0">
                <a:solidFill>
                  <a:srgbClr val="FF0000"/>
                </a:solidFill>
                <a:latin typeface="Times New Roman"/>
                <a:ea typeface="Times New Roman"/>
              </a:rPr>
              <a:t>cho‘chqa</a:t>
            </a:r>
            <a:r>
              <a:rPr lang="en-US" sz="2400" b="1" dirty="0" smtClean="0">
                <a:solidFill>
                  <a:srgbClr val="FF0000"/>
                </a:solidFill>
                <a:latin typeface="Times New Roman"/>
                <a:ea typeface="Times New Roman"/>
              </a:rPr>
              <a:t>, </a:t>
            </a:r>
            <a:r>
              <a:rPr lang="en-US" sz="2400" b="1" dirty="0" err="1" smtClean="0">
                <a:solidFill>
                  <a:srgbClr val="FF0000"/>
                </a:solidFill>
                <a:latin typeface="Times New Roman"/>
                <a:ea typeface="Times New Roman"/>
              </a:rPr>
              <a:t>bug‘u</a:t>
            </a:r>
            <a:r>
              <a:rPr lang="en-US" sz="2400" b="1" dirty="0" smtClean="0">
                <a:solidFill>
                  <a:srgbClr val="FF0000"/>
                </a:solidFill>
                <a:latin typeface="Times New Roman"/>
                <a:ea typeface="Times New Roman"/>
              </a:rPr>
              <a:t> </a:t>
            </a:r>
            <a:r>
              <a:rPr lang="en-US" sz="2400" b="1" dirty="0" err="1" smtClean="0">
                <a:solidFill>
                  <a:srgbClr val="FF0000"/>
                </a:solidFill>
                <a:latin typeface="Times New Roman"/>
                <a:ea typeface="Times New Roman"/>
              </a:rPr>
              <a:t>va</a:t>
            </a:r>
            <a:r>
              <a:rPr lang="en-US" sz="2400" b="1" dirty="0" smtClean="0">
                <a:solidFill>
                  <a:srgbClr val="FF0000"/>
                </a:solidFill>
                <a:latin typeface="Times New Roman"/>
                <a:ea typeface="Times New Roman"/>
              </a:rPr>
              <a:t> </a:t>
            </a:r>
            <a:r>
              <a:rPr lang="en-US" sz="2400" b="1" dirty="0" err="1" smtClean="0">
                <a:solidFill>
                  <a:srgbClr val="FF0000"/>
                </a:solidFill>
                <a:latin typeface="Times New Roman"/>
                <a:ea typeface="Times New Roman"/>
              </a:rPr>
              <a:t>qulonni</a:t>
            </a:r>
            <a:r>
              <a:rPr lang="en-US" sz="2400" b="1" dirty="0" smtClean="0">
                <a:solidFill>
                  <a:srgbClr val="FF0000"/>
                </a:solidFill>
                <a:latin typeface="Times New Roman"/>
                <a:ea typeface="Times New Roman"/>
              </a:rPr>
              <a:t> </a:t>
            </a:r>
            <a:r>
              <a:rPr lang="en-US" sz="2400" dirty="0" err="1" smtClean="0">
                <a:latin typeface="Times New Roman"/>
                <a:ea typeface="Times New Roman"/>
              </a:rPr>
              <a:t>ovlaganlar</a:t>
            </a:r>
            <a:r>
              <a:rPr lang="en-US" sz="2400" dirty="0" smtClean="0">
                <a:latin typeface="Times New Roman"/>
                <a:ea typeface="Times New Roman"/>
              </a:rPr>
              <a:t>.</a:t>
            </a:r>
            <a:endParaRPr lang="ru-RU" sz="2400" dirty="0">
              <a:effectLst/>
              <a:latin typeface="Times New Roman"/>
              <a:ea typeface="Times New Roman"/>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Ijtimoiy</a:t>
            </a:r>
            <a:r>
              <a:rPr lang="en-US" sz="2400" b="1" dirty="0" smtClean="0">
                <a:latin typeface="Times New Roman"/>
                <a:ea typeface="Times New Roman"/>
              </a:rPr>
              <a:t>–</a:t>
            </a:r>
            <a:r>
              <a:rPr lang="en-US" sz="2400" b="1" dirty="0" err="1" smtClean="0">
                <a:latin typeface="Times New Roman"/>
                <a:ea typeface="Times New Roman"/>
              </a:rPr>
              <a:t>iqtisodiy</a:t>
            </a:r>
            <a:r>
              <a:rPr lang="en-US" sz="2400" b="1" dirty="0" smtClean="0">
                <a:latin typeface="Times New Roman"/>
                <a:ea typeface="Times New Roman"/>
              </a:rPr>
              <a:t> </a:t>
            </a:r>
            <a:r>
              <a:rPr lang="en-US" sz="2400" b="1" dirty="0" err="1">
                <a:latin typeface="Times New Roman"/>
                <a:ea typeface="Times New Roman"/>
              </a:rPr>
              <a:t>munosabatlar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3333664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800" dirty="0">
                <a:latin typeface="Times New Roman"/>
                <a:ea typeface="Times New Roman"/>
              </a:rPr>
              <a:t>	</a:t>
            </a:r>
            <a:r>
              <a:rPr lang="en-US" sz="2800" dirty="0" err="1">
                <a:latin typeface="Times New Roman"/>
                <a:ea typeface="Times New Roman"/>
              </a:rPr>
              <a:t>Arxeologik</a:t>
            </a:r>
            <a:r>
              <a:rPr lang="en-US" sz="2800" dirty="0">
                <a:latin typeface="Times New Roman"/>
                <a:ea typeface="Times New Roman"/>
              </a:rPr>
              <a:t> </a:t>
            </a:r>
            <a:r>
              <a:rPr lang="en-US" sz="2800" dirty="0" err="1">
                <a:latin typeface="Times New Roman"/>
                <a:ea typeface="Times New Roman"/>
              </a:rPr>
              <a:t>topilmalar</a:t>
            </a:r>
            <a:r>
              <a:rPr lang="en-US" sz="2800" dirty="0">
                <a:latin typeface="Times New Roman"/>
                <a:ea typeface="Times New Roman"/>
              </a:rPr>
              <a:t> </a:t>
            </a:r>
            <a:r>
              <a:rPr lang="en-US" sz="2800" dirty="0" err="1">
                <a:latin typeface="Times New Roman"/>
                <a:ea typeface="Times New Roman"/>
              </a:rPr>
              <a:t>bronza</a:t>
            </a:r>
            <a:r>
              <a:rPr lang="en-US" sz="2800" dirty="0">
                <a:latin typeface="Times New Roman"/>
                <a:ea typeface="Times New Roman"/>
              </a:rPr>
              <a:t> </a:t>
            </a:r>
            <a:r>
              <a:rPr lang="en-US" sz="2800" dirty="0" err="1">
                <a:latin typeface="Times New Roman"/>
                <a:ea typeface="Times New Roman"/>
              </a:rPr>
              <a:t>davri</a:t>
            </a:r>
            <a:r>
              <a:rPr lang="en-US" sz="2800" dirty="0">
                <a:latin typeface="Times New Roman"/>
                <a:ea typeface="Times New Roman"/>
              </a:rPr>
              <a:t> </a:t>
            </a:r>
            <a:r>
              <a:rPr lang="en-US" sz="2800" dirty="0" err="1">
                <a:latin typeface="Times New Roman"/>
                <a:ea typeface="Times New Roman"/>
              </a:rPr>
              <a:t>hayvonot</a:t>
            </a:r>
            <a:r>
              <a:rPr lang="en-US" sz="2800" dirty="0">
                <a:latin typeface="Times New Roman"/>
                <a:ea typeface="Times New Roman"/>
              </a:rPr>
              <a:t> </a:t>
            </a:r>
            <a:r>
              <a:rPr lang="en-US" sz="2800" dirty="0" err="1">
                <a:latin typeface="Times New Roman"/>
                <a:ea typeface="Times New Roman"/>
              </a:rPr>
              <a:t>dunyosi</a:t>
            </a:r>
            <a:r>
              <a:rPr lang="en-US" sz="2800" dirty="0">
                <a:latin typeface="Times New Roman"/>
                <a:ea typeface="Times New Roman"/>
              </a:rPr>
              <a:t> </a:t>
            </a:r>
            <a:r>
              <a:rPr lang="en-US" sz="2800" dirty="0" err="1">
                <a:latin typeface="Times New Roman"/>
                <a:ea typeface="Times New Roman"/>
              </a:rPr>
              <a:t>hozirgi</a:t>
            </a:r>
            <a:r>
              <a:rPr lang="en-US" sz="2800" dirty="0">
                <a:latin typeface="Times New Roman"/>
                <a:ea typeface="Times New Roman"/>
              </a:rPr>
              <a:t> </a:t>
            </a:r>
            <a:r>
              <a:rPr lang="en-US" sz="2800" dirty="0" err="1">
                <a:latin typeface="Times New Roman"/>
                <a:ea typeface="Times New Roman"/>
              </a:rPr>
              <a:t>faunaga</a:t>
            </a:r>
            <a:r>
              <a:rPr lang="en-US" sz="2800" dirty="0">
                <a:latin typeface="Times New Roman"/>
                <a:ea typeface="Times New Roman"/>
              </a:rPr>
              <a:t> </a:t>
            </a:r>
            <a:r>
              <a:rPr lang="en-US" sz="2800" dirty="0" err="1">
                <a:latin typeface="Times New Roman"/>
                <a:ea typeface="Times New Roman"/>
              </a:rPr>
              <a:t>nisbatan</a:t>
            </a:r>
            <a:r>
              <a:rPr lang="en-US" sz="2800" dirty="0">
                <a:latin typeface="Times New Roman"/>
                <a:ea typeface="Times New Roman"/>
              </a:rPr>
              <a:t> </a:t>
            </a:r>
            <a:r>
              <a:rPr lang="en-US" sz="2800" dirty="0" err="1">
                <a:latin typeface="Times New Roman"/>
                <a:ea typeface="Times New Roman"/>
              </a:rPr>
              <a:t>ancha</a:t>
            </a:r>
            <a:r>
              <a:rPr lang="en-US" sz="2800" dirty="0">
                <a:latin typeface="Times New Roman"/>
                <a:ea typeface="Times New Roman"/>
              </a:rPr>
              <a:t> boy </a:t>
            </a:r>
            <a:r>
              <a:rPr lang="en-US" sz="2800" dirty="0" err="1">
                <a:latin typeface="Times New Roman"/>
                <a:ea typeface="Times New Roman"/>
              </a:rPr>
              <a:t>bo‘lganligini</a:t>
            </a:r>
            <a:r>
              <a:rPr lang="en-US" sz="2800" dirty="0">
                <a:latin typeface="Times New Roman"/>
                <a:ea typeface="Times New Roman"/>
              </a:rPr>
              <a:t> </a:t>
            </a:r>
            <a:r>
              <a:rPr lang="en-US" sz="2800" dirty="0" err="1">
                <a:latin typeface="Times New Roman"/>
                <a:ea typeface="Times New Roman"/>
              </a:rPr>
              <a:t>ko‘rsatadi</a:t>
            </a:r>
            <a:r>
              <a:rPr lang="en-US" sz="2800" dirty="0">
                <a:latin typeface="Times New Roman"/>
                <a:ea typeface="Times New Roman"/>
              </a:rPr>
              <a:t>. </a:t>
            </a:r>
            <a:r>
              <a:rPr lang="en-US" sz="2800" dirty="0" err="1">
                <a:latin typeface="Times New Roman"/>
                <a:ea typeface="Times New Roman"/>
              </a:rPr>
              <a:t>Daryo</a:t>
            </a:r>
            <a:r>
              <a:rPr lang="en-US" sz="2800" dirty="0">
                <a:latin typeface="Times New Roman"/>
                <a:ea typeface="Times New Roman"/>
              </a:rPr>
              <a:t> </a:t>
            </a:r>
            <a:r>
              <a:rPr lang="en-US" sz="2800" dirty="0" err="1">
                <a:latin typeface="Times New Roman"/>
                <a:ea typeface="Times New Roman"/>
              </a:rPr>
              <a:t>vohalari</a:t>
            </a:r>
            <a:r>
              <a:rPr lang="en-US" sz="2800" dirty="0">
                <a:latin typeface="Times New Roman"/>
                <a:ea typeface="Times New Roman"/>
              </a:rPr>
              <a:t>, </a:t>
            </a:r>
            <a:r>
              <a:rPr lang="en-US" sz="2800" dirty="0" err="1">
                <a:latin typeface="Times New Roman"/>
                <a:ea typeface="Times New Roman"/>
              </a:rPr>
              <a:t>tog‘lar</a:t>
            </a:r>
            <a:r>
              <a:rPr lang="en-US" sz="2800" dirty="0">
                <a:latin typeface="Times New Roman"/>
                <a:ea typeface="Times New Roman"/>
              </a:rPr>
              <a:t> </a:t>
            </a:r>
            <a:r>
              <a:rPr lang="en-US" sz="2800" dirty="0" err="1">
                <a:latin typeface="Times New Roman"/>
                <a:ea typeface="Times New Roman"/>
              </a:rPr>
              <a:t>va</a:t>
            </a:r>
            <a:r>
              <a:rPr lang="en-US" sz="2800" dirty="0">
                <a:latin typeface="Times New Roman"/>
                <a:ea typeface="Times New Roman"/>
              </a:rPr>
              <a:t> </a:t>
            </a:r>
            <a:r>
              <a:rPr lang="en-US" sz="2800" dirty="0" err="1">
                <a:latin typeface="Times New Roman"/>
                <a:ea typeface="Times New Roman"/>
              </a:rPr>
              <a:t>dashtlar</a:t>
            </a:r>
            <a:r>
              <a:rPr lang="en-US" sz="2800" dirty="0">
                <a:latin typeface="Times New Roman"/>
                <a:ea typeface="Times New Roman"/>
              </a:rPr>
              <a:t> </a:t>
            </a:r>
            <a:r>
              <a:rPr lang="en-US" sz="2800" dirty="0" err="1">
                <a:latin typeface="Times New Roman"/>
                <a:ea typeface="Times New Roman"/>
              </a:rPr>
              <a:t>xilma</a:t>
            </a:r>
            <a:r>
              <a:rPr lang="en-US" sz="2800" dirty="0">
                <a:latin typeface="Times New Roman"/>
                <a:ea typeface="Times New Roman"/>
              </a:rPr>
              <a:t>–</a:t>
            </a:r>
            <a:r>
              <a:rPr lang="en-US" sz="2800" dirty="0" err="1">
                <a:latin typeface="Times New Roman"/>
                <a:ea typeface="Times New Roman"/>
              </a:rPr>
              <a:t>xil</a:t>
            </a:r>
            <a:r>
              <a:rPr lang="en-US" sz="2800" dirty="0">
                <a:latin typeface="Times New Roman"/>
                <a:ea typeface="Times New Roman"/>
              </a:rPr>
              <a:t> </a:t>
            </a:r>
            <a:r>
              <a:rPr lang="en-US" sz="2800" dirty="0" err="1">
                <a:latin typeface="Times New Roman"/>
                <a:ea typeface="Times New Roman"/>
              </a:rPr>
              <a:t>hayvonlar</a:t>
            </a:r>
            <a:r>
              <a:rPr lang="en-US" sz="2800" dirty="0">
                <a:latin typeface="Times New Roman"/>
                <a:ea typeface="Times New Roman"/>
              </a:rPr>
              <a:t> </a:t>
            </a:r>
            <a:r>
              <a:rPr lang="en-US" sz="2800" dirty="0" err="1">
                <a:latin typeface="Times New Roman"/>
                <a:ea typeface="Times New Roman"/>
              </a:rPr>
              <a:t>va</a:t>
            </a:r>
            <a:r>
              <a:rPr lang="en-US" sz="2800" dirty="0">
                <a:latin typeface="Times New Roman"/>
                <a:ea typeface="Times New Roman"/>
              </a:rPr>
              <a:t> </a:t>
            </a:r>
            <a:r>
              <a:rPr lang="en-US" sz="2800" dirty="0" err="1">
                <a:latin typeface="Times New Roman"/>
                <a:ea typeface="Times New Roman"/>
              </a:rPr>
              <a:t>qushlar</a:t>
            </a:r>
            <a:r>
              <a:rPr lang="en-US" sz="2800" dirty="0">
                <a:latin typeface="Times New Roman"/>
                <a:ea typeface="Times New Roman"/>
              </a:rPr>
              <a:t> </a:t>
            </a:r>
            <a:r>
              <a:rPr lang="en-US" sz="2800" dirty="0" err="1">
                <a:latin typeface="Times New Roman"/>
                <a:ea typeface="Times New Roman"/>
              </a:rPr>
              <a:t>tarqalishi</a:t>
            </a:r>
            <a:r>
              <a:rPr lang="en-US" sz="2800" dirty="0">
                <a:latin typeface="Times New Roman"/>
                <a:ea typeface="Times New Roman"/>
              </a:rPr>
              <a:t> </a:t>
            </a:r>
            <a:r>
              <a:rPr lang="en-US" sz="2800" dirty="0" err="1">
                <a:latin typeface="Times New Roman"/>
                <a:ea typeface="Times New Roman"/>
              </a:rPr>
              <a:t>uchun</a:t>
            </a:r>
            <a:r>
              <a:rPr lang="en-US" sz="2800" dirty="0">
                <a:latin typeface="Times New Roman"/>
                <a:ea typeface="Times New Roman"/>
              </a:rPr>
              <a:t> </a:t>
            </a:r>
            <a:r>
              <a:rPr lang="en-US" sz="2800" dirty="0" err="1">
                <a:latin typeface="Times New Roman"/>
                <a:ea typeface="Times New Roman"/>
              </a:rPr>
              <a:t>qulay</a:t>
            </a:r>
            <a:r>
              <a:rPr lang="en-US" sz="2800" dirty="0">
                <a:latin typeface="Times New Roman"/>
                <a:ea typeface="Times New Roman"/>
              </a:rPr>
              <a:t> </a:t>
            </a:r>
            <a:r>
              <a:rPr lang="en-US" sz="2800" dirty="0" err="1">
                <a:latin typeface="Times New Roman"/>
                <a:ea typeface="Times New Roman"/>
              </a:rPr>
              <a:t>tabiiy</a:t>
            </a:r>
            <a:r>
              <a:rPr lang="en-US" sz="2800" dirty="0">
                <a:latin typeface="Times New Roman"/>
                <a:ea typeface="Times New Roman"/>
              </a:rPr>
              <a:t> </a:t>
            </a:r>
            <a:r>
              <a:rPr lang="en-US" sz="2800" dirty="0" err="1">
                <a:latin typeface="Times New Roman"/>
                <a:ea typeface="Times New Roman"/>
              </a:rPr>
              <a:t>muhit</a:t>
            </a:r>
            <a:r>
              <a:rPr lang="en-US" sz="2800" dirty="0">
                <a:latin typeface="Times New Roman"/>
                <a:ea typeface="Times New Roman"/>
              </a:rPr>
              <a:t> </a:t>
            </a:r>
            <a:r>
              <a:rPr lang="en-US" sz="2800" dirty="0" err="1">
                <a:latin typeface="Times New Roman"/>
                <a:ea typeface="Times New Roman"/>
              </a:rPr>
              <a:t>yaratgan</a:t>
            </a:r>
            <a:r>
              <a:rPr lang="en-US" sz="2800" dirty="0">
                <a:latin typeface="Times New Roman"/>
                <a:ea typeface="Times New Roman"/>
              </a:rPr>
              <a:t>.</a:t>
            </a:r>
          </a:p>
          <a:p>
            <a:pPr algn="just">
              <a:lnSpc>
                <a:spcPct val="115000"/>
              </a:lnSpc>
              <a:spcAft>
                <a:spcPts val="0"/>
              </a:spcAft>
            </a:pPr>
            <a:r>
              <a:rPr lang="en-US" sz="2800" dirty="0" smtClean="0">
                <a:latin typeface="Times New Roman"/>
                <a:ea typeface="Times New Roman"/>
              </a:rPr>
              <a:t>	</a:t>
            </a:r>
            <a:r>
              <a:rPr lang="en-US" sz="2800" dirty="0" err="1" smtClean="0">
                <a:latin typeface="Times New Roman"/>
                <a:ea typeface="Times New Roman"/>
              </a:rPr>
              <a:t>Tog‘oldi</a:t>
            </a:r>
            <a:r>
              <a:rPr lang="en-US" sz="2800" dirty="0" smtClean="0">
                <a:latin typeface="Times New Roman"/>
                <a:ea typeface="Times New Roman"/>
              </a:rPr>
              <a:t> </a:t>
            </a:r>
            <a:r>
              <a:rPr lang="en-US" sz="2800" dirty="0" err="1">
                <a:latin typeface="Times New Roman"/>
                <a:ea typeface="Times New Roman"/>
              </a:rPr>
              <a:t>va</a:t>
            </a:r>
            <a:r>
              <a:rPr lang="en-US" sz="2800" dirty="0">
                <a:latin typeface="Times New Roman"/>
                <a:ea typeface="Times New Roman"/>
              </a:rPr>
              <a:t> </a:t>
            </a:r>
            <a:r>
              <a:rPr lang="en-US" sz="2800" dirty="0" err="1">
                <a:latin typeface="Times New Roman"/>
                <a:ea typeface="Times New Roman"/>
              </a:rPr>
              <a:t>dashtlarda</a:t>
            </a:r>
            <a:r>
              <a:rPr lang="en-US" sz="2800" dirty="0">
                <a:latin typeface="Times New Roman"/>
                <a:ea typeface="Times New Roman"/>
              </a:rPr>
              <a:t> </a:t>
            </a:r>
            <a:r>
              <a:rPr lang="en-US" sz="2800" dirty="0" err="1">
                <a:latin typeface="Times New Roman"/>
                <a:ea typeface="Times New Roman"/>
              </a:rPr>
              <a:t>yashovchi</a:t>
            </a:r>
            <a:r>
              <a:rPr lang="en-US" sz="2800" dirty="0">
                <a:latin typeface="Times New Roman"/>
                <a:ea typeface="Times New Roman"/>
              </a:rPr>
              <a:t> </a:t>
            </a:r>
            <a:r>
              <a:rPr lang="en-US" sz="2800" dirty="0" err="1">
                <a:latin typeface="Times New Roman"/>
                <a:ea typeface="Times New Roman"/>
              </a:rPr>
              <a:t>aholining</a:t>
            </a:r>
            <a:r>
              <a:rPr lang="en-US" sz="2800" dirty="0">
                <a:latin typeface="Times New Roman"/>
                <a:ea typeface="Times New Roman"/>
              </a:rPr>
              <a:t> </a:t>
            </a:r>
            <a:r>
              <a:rPr lang="en-US" sz="2800" dirty="0" err="1">
                <a:latin typeface="Times New Roman"/>
                <a:ea typeface="Times New Roman"/>
              </a:rPr>
              <a:t>asosiy</a:t>
            </a:r>
            <a:r>
              <a:rPr lang="en-US" sz="2800" dirty="0">
                <a:latin typeface="Times New Roman"/>
                <a:ea typeface="Times New Roman"/>
              </a:rPr>
              <a:t> </a:t>
            </a:r>
            <a:r>
              <a:rPr lang="en-US" sz="2800" dirty="0" err="1">
                <a:latin typeface="Times New Roman"/>
                <a:ea typeface="Times New Roman"/>
              </a:rPr>
              <a:t>tirikchilik</a:t>
            </a:r>
            <a:r>
              <a:rPr lang="en-US" sz="2800" dirty="0">
                <a:latin typeface="Times New Roman"/>
                <a:ea typeface="Times New Roman"/>
              </a:rPr>
              <a:t> </a:t>
            </a:r>
            <a:r>
              <a:rPr lang="en-US" sz="2800" dirty="0" err="1">
                <a:latin typeface="Times New Roman"/>
                <a:ea typeface="Times New Roman"/>
              </a:rPr>
              <a:t>manbai</a:t>
            </a:r>
            <a:r>
              <a:rPr lang="en-US" sz="2800" dirty="0">
                <a:latin typeface="Times New Roman"/>
                <a:ea typeface="Times New Roman"/>
              </a:rPr>
              <a:t> </a:t>
            </a:r>
            <a:r>
              <a:rPr lang="en-US" sz="2800" dirty="0" err="1">
                <a:latin typeface="Times New Roman"/>
                <a:ea typeface="Times New Roman"/>
              </a:rPr>
              <a:t>chorvachilik</a:t>
            </a:r>
            <a:r>
              <a:rPr lang="en-US" sz="2800" dirty="0">
                <a:latin typeface="Times New Roman"/>
                <a:ea typeface="Times New Roman"/>
              </a:rPr>
              <a:t> </a:t>
            </a:r>
            <a:r>
              <a:rPr lang="en-US" sz="2800" dirty="0" err="1">
                <a:latin typeface="Times New Roman"/>
                <a:ea typeface="Times New Roman"/>
              </a:rPr>
              <a:t>edi</a:t>
            </a:r>
            <a:r>
              <a:rPr lang="en-US" sz="2800" dirty="0">
                <a:latin typeface="Times New Roman"/>
                <a:ea typeface="Times New Roman"/>
              </a:rPr>
              <a:t>. </a:t>
            </a:r>
            <a:r>
              <a:rPr lang="en-US" sz="2800" dirty="0" err="1">
                <a:latin typeface="Times New Roman"/>
                <a:ea typeface="Times New Roman"/>
              </a:rPr>
              <a:t>Ayniqsa</a:t>
            </a:r>
            <a:r>
              <a:rPr lang="en-US" sz="2800" dirty="0">
                <a:latin typeface="Times New Roman"/>
                <a:ea typeface="Times New Roman"/>
              </a:rPr>
              <a:t>, </a:t>
            </a:r>
            <a:r>
              <a:rPr lang="en-US" sz="2800" b="1" dirty="0" err="1">
                <a:latin typeface="Times New Roman"/>
                <a:ea typeface="Times New Roman"/>
              </a:rPr>
              <a:t>Orol</a:t>
            </a:r>
            <a:r>
              <a:rPr lang="en-US" sz="2800" b="1" dirty="0">
                <a:latin typeface="Times New Roman"/>
                <a:ea typeface="Times New Roman"/>
              </a:rPr>
              <a:t> </a:t>
            </a:r>
            <a:r>
              <a:rPr lang="en-US" sz="2800" b="1" dirty="0" err="1">
                <a:latin typeface="Times New Roman"/>
                <a:ea typeface="Times New Roman"/>
              </a:rPr>
              <a:t>dengizi</a:t>
            </a:r>
            <a:r>
              <a:rPr lang="en-US" sz="2800" b="1" dirty="0">
                <a:latin typeface="Times New Roman"/>
                <a:ea typeface="Times New Roman"/>
              </a:rPr>
              <a:t> </a:t>
            </a:r>
            <a:r>
              <a:rPr lang="en-US" sz="2800" b="1" dirty="0" err="1">
                <a:latin typeface="Times New Roman"/>
                <a:ea typeface="Times New Roman"/>
              </a:rPr>
              <a:t>sohillariga</a:t>
            </a:r>
            <a:r>
              <a:rPr lang="en-US" sz="2800" b="1" dirty="0">
                <a:latin typeface="Times New Roman"/>
                <a:ea typeface="Times New Roman"/>
              </a:rPr>
              <a:t> </a:t>
            </a:r>
            <a:r>
              <a:rPr lang="en-US" sz="2800" b="1" dirty="0" err="1">
                <a:latin typeface="Times New Roman"/>
                <a:ea typeface="Times New Roman"/>
              </a:rPr>
              <a:t>yaqin</a:t>
            </a:r>
            <a:r>
              <a:rPr lang="en-US" sz="2800" b="1" dirty="0">
                <a:latin typeface="Times New Roman"/>
                <a:ea typeface="Times New Roman"/>
              </a:rPr>
              <a:t> </a:t>
            </a:r>
            <a:r>
              <a:rPr lang="en-US" sz="2800" b="1" dirty="0" err="1">
                <a:latin typeface="Times New Roman"/>
                <a:ea typeface="Times New Roman"/>
              </a:rPr>
              <a:t>dashtlarda</a:t>
            </a:r>
            <a:r>
              <a:rPr lang="en-US" sz="2800" b="1" dirty="0">
                <a:latin typeface="Times New Roman"/>
                <a:ea typeface="Times New Roman"/>
              </a:rPr>
              <a:t> </a:t>
            </a:r>
            <a:r>
              <a:rPr lang="en-US" sz="2800" b="1" dirty="0" err="1">
                <a:latin typeface="Times New Roman"/>
                <a:ea typeface="Times New Roman"/>
              </a:rPr>
              <a:t>va</a:t>
            </a:r>
            <a:r>
              <a:rPr lang="en-US" sz="2800" b="1" dirty="0">
                <a:latin typeface="Times New Roman"/>
                <a:ea typeface="Times New Roman"/>
              </a:rPr>
              <a:t> </a:t>
            </a:r>
            <a:r>
              <a:rPr lang="en-US" sz="2800" b="1" dirty="0" err="1">
                <a:latin typeface="Times New Roman"/>
                <a:ea typeface="Times New Roman"/>
              </a:rPr>
              <a:t>Qo‘yi</a:t>
            </a:r>
            <a:r>
              <a:rPr lang="en-US" sz="2800" b="1" dirty="0">
                <a:latin typeface="Times New Roman"/>
                <a:ea typeface="Times New Roman"/>
              </a:rPr>
              <a:t> </a:t>
            </a:r>
            <a:r>
              <a:rPr lang="en-US" sz="2800" b="1" dirty="0" err="1">
                <a:latin typeface="Times New Roman"/>
                <a:ea typeface="Times New Roman"/>
              </a:rPr>
              <a:t>Zarafshon</a:t>
            </a:r>
            <a:r>
              <a:rPr lang="en-US" sz="2800" b="1" dirty="0">
                <a:latin typeface="Times New Roman"/>
                <a:ea typeface="Times New Roman"/>
              </a:rPr>
              <a:t> </a:t>
            </a:r>
            <a:r>
              <a:rPr lang="en-US" sz="2800" b="1" dirty="0" err="1">
                <a:latin typeface="Times New Roman"/>
                <a:ea typeface="Times New Roman"/>
              </a:rPr>
              <a:t>dashtlarida</a:t>
            </a:r>
            <a:r>
              <a:rPr lang="en-US" sz="2800" b="1" dirty="0">
                <a:latin typeface="Times New Roman"/>
                <a:ea typeface="Times New Roman"/>
              </a:rPr>
              <a:t> </a:t>
            </a:r>
            <a:r>
              <a:rPr lang="en-US" sz="2800" dirty="0" err="1">
                <a:latin typeface="Times New Roman"/>
                <a:ea typeface="Times New Roman"/>
              </a:rPr>
              <a:t>yashovchi</a:t>
            </a:r>
            <a:r>
              <a:rPr lang="en-US" sz="2800" dirty="0">
                <a:latin typeface="Times New Roman"/>
                <a:ea typeface="Times New Roman"/>
              </a:rPr>
              <a:t> </a:t>
            </a:r>
            <a:r>
              <a:rPr lang="en-US" sz="2800" dirty="0" err="1">
                <a:latin typeface="Times New Roman"/>
                <a:ea typeface="Times New Roman"/>
              </a:rPr>
              <a:t>aholining</a:t>
            </a:r>
            <a:r>
              <a:rPr lang="en-US" sz="2800" dirty="0">
                <a:latin typeface="Times New Roman"/>
                <a:ea typeface="Times New Roman"/>
              </a:rPr>
              <a:t> </a:t>
            </a:r>
            <a:r>
              <a:rPr lang="en-US" sz="2800" dirty="0" err="1">
                <a:latin typeface="Times New Roman"/>
                <a:ea typeface="Times New Roman"/>
              </a:rPr>
              <a:t>iqtisodiy</a:t>
            </a:r>
            <a:r>
              <a:rPr lang="en-US" sz="2800" dirty="0">
                <a:latin typeface="Times New Roman"/>
                <a:ea typeface="Times New Roman"/>
              </a:rPr>
              <a:t> </a:t>
            </a:r>
            <a:r>
              <a:rPr lang="en-US" sz="2800" dirty="0" err="1">
                <a:latin typeface="Times New Roman"/>
                <a:ea typeface="Times New Roman"/>
              </a:rPr>
              <a:t>hayotida</a:t>
            </a:r>
            <a:r>
              <a:rPr lang="en-US" sz="2800" dirty="0">
                <a:latin typeface="Times New Roman"/>
                <a:ea typeface="Times New Roman"/>
              </a:rPr>
              <a:t> </a:t>
            </a:r>
            <a:r>
              <a:rPr lang="en-US" sz="2800" dirty="0" err="1">
                <a:latin typeface="Times New Roman"/>
                <a:ea typeface="Times New Roman"/>
              </a:rPr>
              <a:t>chorvachilik</a:t>
            </a:r>
            <a:r>
              <a:rPr lang="en-US" sz="2800" dirty="0">
                <a:latin typeface="Times New Roman"/>
                <a:ea typeface="Times New Roman"/>
              </a:rPr>
              <a:t> </a:t>
            </a:r>
            <a:r>
              <a:rPr lang="en-US" sz="2800" dirty="0" err="1">
                <a:latin typeface="Times New Roman"/>
                <a:ea typeface="Times New Roman"/>
              </a:rPr>
              <a:t>muhim</a:t>
            </a:r>
            <a:r>
              <a:rPr lang="en-US" sz="2800" dirty="0">
                <a:latin typeface="Times New Roman"/>
                <a:ea typeface="Times New Roman"/>
              </a:rPr>
              <a:t> </a:t>
            </a:r>
            <a:r>
              <a:rPr lang="en-US" sz="2800" dirty="0" err="1">
                <a:latin typeface="Times New Roman"/>
                <a:ea typeface="Times New Roman"/>
              </a:rPr>
              <a:t>ahamiyat</a:t>
            </a:r>
            <a:r>
              <a:rPr lang="en-US" sz="2800" dirty="0">
                <a:latin typeface="Times New Roman"/>
                <a:ea typeface="Times New Roman"/>
              </a:rPr>
              <a:t> </a:t>
            </a:r>
            <a:r>
              <a:rPr lang="en-US" sz="2800" dirty="0" err="1">
                <a:latin typeface="Times New Roman"/>
                <a:ea typeface="Times New Roman"/>
              </a:rPr>
              <a:t>kasb</a:t>
            </a:r>
            <a:r>
              <a:rPr lang="en-US" sz="2800" dirty="0">
                <a:latin typeface="Times New Roman"/>
                <a:ea typeface="Times New Roman"/>
              </a:rPr>
              <a:t> </a:t>
            </a:r>
            <a:r>
              <a:rPr lang="en-US" sz="2800" dirty="0" err="1">
                <a:latin typeface="Times New Roman"/>
                <a:ea typeface="Times New Roman"/>
              </a:rPr>
              <a:t>etgan</a:t>
            </a:r>
            <a:r>
              <a:rPr lang="en-US" sz="2800" dirty="0">
                <a:latin typeface="Times New Roman"/>
                <a:ea typeface="Times New Roman"/>
              </a:rPr>
              <a:t>. Bu </a:t>
            </a:r>
            <a:r>
              <a:rPr lang="en-US" sz="2800" dirty="0" err="1">
                <a:latin typeface="Times New Roman"/>
                <a:ea typeface="Times New Roman"/>
              </a:rPr>
              <a:t>qabilalar</a:t>
            </a:r>
            <a:r>
              <a:rPr lang="en-US" sz="2800" dirty="0">
                <a:latin typeface="Times New Roman"/>
                <a:ea typeface="Times New Roman"/>
              </a:rPr>
              <a:t> </a:t>
            </a:r>
            <a:r>
              <a:rPr lang="en-US" sz="2800" dirty="0" err="1">
                <a:latin typeface="Times New Roman"/>
                <a:ea typeface="Times New Roman"/>
              </a:rPr>
              <a:t>asosan</a:t>
            </a:r>
            <a:r>
              <a:rPr lang="en-US" sz="2800" dirty="0">
                <a:latin typeface="Times New Roman"/>
                <a:ea typeface="Times New Roman"/>
              </a:rPr>
              <a:t> </a:t>
            </a:r>
            <a:r>
              <a:rPr lang="en-US" sz="2800" dirty="0" err="1">
                <a:latin typeface="Times New Roman"/>
                <a:ea typeface="Times New Roman"/>
              </a:rPr>
              <a:t>mayda</a:t>
            </a:r>
            <a:r>
              <a:rPr lang="en-US" sz="2800" dirty="0">
                <a:latin typeface="Times New Roman"/>
                <a:ea typeface="Times New Roman"/>
              </a:rPr>
              <a:t> </a:t>
            </a:r>
            <a:r>
              <a:rPr lang="en-US" sz="2800" dirty="0" err="1">
                <a:latin typeface="Times New Roman"/>
                <a:ea typeface="Times New Roman"/>
              </a:rPr>
              <a:t>chorva</a:t>
            </a:r>
            <a:r>
              <a:rPr lang="en-US" sz="2800" dirty="0">
                <a:latin typeface="Times New Roman"/>
                <a:ea typeface="Times New Roman"/>
              </a:rPr>
              <a:t>, </a:t>
            </a:r>
            <a:r>
              <a:rPr lang="en-US" sz="2800" dirty="0" err="1">
                <a:latin typeface="Times New Roman"/>
                <a:ea typeface="Times New Roman"/>
              </a:rPr>
              <a:t>qoramol</a:t>
            </a:r>
            <a:r>
              <a:rPr lang="en-US" sz="2800" dirty="0">
                <a:latin typeface="Times New Roman"/>
                <a:ea typeface="Times New Roman"/>
              </a:rPr>
              <a:t> </a:t>
            </a:r>
            <a:r>
              <a:rPr lang="en-US" sz="2800" dirty="0" err="1">
                <a:latin typeface="Times New Roman"/>
                <a:ea typeface="Times New Roman"/>
              </a:rPr>
              <a:t>va</a:t>
            </a:r>
            <a:r>
              <a:rPr lang="en-US" sz="2800" dirty="0">
                <a:latin typeface="Times New Roman"/>
                <a:ea typeface="Times New Roman"/>
              </a:rPr>
              <a:t> </a:t>
            </a:r>
            <a:r>
              <a:rPr lang="en-US" sz="2800" dirty="0" err="1">
                <a:latin typeface="Times New Roman"/>
                <a:ea typeface="Times New Roman"/>
              </a:rPr>
              <a:t>otlarni</a:t>
            </a:r>
            <a:r>
              <a:rPr lang="en-US" sz="2800" dirty="0">
                <a:latin typeface="Times New Roman"/>
                <a:ea typeface="Times New Roman"/>
              </a:rPr>
              <a:t> ham </a:t>
            </a:r>
            <a:r>
              <a:rPr lang="en-US" sz="2800" dirty="0" err="1">
                <a:latin typeface="Times New Roman"/>
                <a:ea typeface="Times New Roman"/>
              </a:rPr>
              <a:t>boqqanlar</a:t>
            </a:r>
            <a:r>
              <a:rPr lang="en-US" sz="2800" dirty="0">
                <a:latin typeface="Times New Roman"/>
                <a:ea typeface="Times New Roman"/>
              </a:rPr>
              <a:t>.</a:t>
            </a:r>
            <a:endParaRPr lang="en-US" sz="2800" dirty="0" smtClean="0">
              <a:latin typeface="Times New Roman"/>
              <a:ea typeface="Times New Roman"/>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Ijtimoiy</a:t>
            </a:r>
            <a:r>
              <a:rPr lang="en-US" sz="2400" b="1" dirty="0" smtClean="0">
                <a:latin typeface="Times New Roman"/>
                <a:ea typeface="Times New Roman"/>
              </a:rPr>
              <a:t>–</a:t>
            </a:r>
            <a:r>
              <a:rPr lang="en-US" sz="2400" b="1" dirty="0" err="1" smtClean="0">
                <a:latin typeface="Times New Roman"/>
                <a:ea typeface="Times New Roman"/>
              </a:rPr>
              <a:t>iqtisodiy</a:t>
            </a:r>
            <a:r>
              <a:rPr lang="en-US" sz="2400" b="1" dirty="0" smtClean="0">
                <a:latin typeface="Times New Roman"/>
                <a:ea typeface="Times New Roman"/>
              </a:rPr>
              <a:t> </a:t>
            </a:r>
            <a:r>
              <a:rPr lang="en-US" sz="2400" b="1" dirty="0" err="1">
                <a:latin typeface="Times New Roman"/>
                <a:ea typeface="Times New Roman"/>
              </a:rPr>
              <a:t>munosabatlar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237610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600" dirty="0" smtClean="0">
                <a:latin typeface="Times New Roman"/>
                <a:ea typeface="Times New Roman"/>
              </a:rPr>
              <a:t>	</a:t>
            </a:r>
            <a:r>
              <a:rPr lang="en-US" sz="2600" dirty="0" err="1" smtClean="0">
                <a:latin typeface="Times New Roman"/>
                <a:ea typeface="Times New Roman"/>
              </a:rPr>
              <a:t>Metallurgiya</a:t>
            </a:r>
            <a:r>
              <a:rPr lang="en-US" sz="2600" dirty="0" smtClean="0">
                <a:latin typeface="Times New Roman"/>
                <a:ea typeface="Times New Roman"/>
              </a:rPr>
              <a:t> </a:t>
            </a:r>
            <a:r>
              <a:rPr lang="en-US" sz="2600" dirty="0" err="1">
                <a:latin typeface="Times New Roman"/>
                <a:ea typeface="Times New Roman"/>
              </a:rPr>
              <a:t>rivojlashshsh</a:t>
            </a:r>
            <a:r>
              <a:rPr lang="en-US" sz="2600" dirty="0">
                <a:latin typeface="Times New Roman"/>
                <a:ea typeface="Times New Roman"/>
              </a:rPr>
              <a:t> </a:t>
            </a:r>
            <a:r>
              <a:rPr lang="en-US" sz="2600" dirty="0" err="1">
                <a:latin typeface="Times New Roman"/>
                <a:ea typeface="Times New Roman"/>
              </a:rPr>
              <a:t>uchun</a:t>
            </a:r>
            <a:r>
              <a:rPr lang="en-US" sz="2600" dirty="0">
                <a:latin typeface="Times New Roman"/>
                <a:ea typeface="Times New Roman"/>
              </a:rPr>
              <a:t> </a:t>
            </a:r>
            <a:r>
              <a:rPr lang="en-US" sz="2600" dirty="0" err="1">
                <a:latin typeface="Times New Roman"/>
                <a:ea typeface="Times New Roman"/>
              </a:rPr>
              <a:t>xomashyo</a:t>
            </a:r>
            <a:r>
              <a:rPr lang="en-US" sz="2600" dirty="0">
                <a:latin typeface="Times New Roman"/>
                <a:ea typeface="Times New Roman"/>
              </a:rPr>
              <a:t> </a:t>
            </a:r>
            <a:r>
              <a:rPr lang="en-US" sz="2600" dirty="0" err="1">
                <a:latin typeface="Times New Roman"/>
                <a:ea typeface="Times New Roman"/>
              </a:rPr>
              <a:t>konlari</a:t>
            </a:r>
            <a:r>
              <a:rPr lang="en-US" sz="2600" dirty="0">
                <a:latin typeface="Times New Roman"/>
                <a:ea typeface="Times New Roman"/>
              </a:rPr>
              <a:t> </a:t>
            </a:r>
            <a:r>
              <a:rPr lang="en-US" sz="2600" dirty="0" err="1">
                <a:latin typeface="Times New Roman"/>
                <a:ea typeface="Times New Roman"/>
              </a:rPr>
              <a:t>zarur</a:t>
            </a:r>
            <a:r>
              <a:rPr lang="en-US" sz="2600" dirty="0">
                <a:latin typeface="Times New Roman"/>
                <a:ea typeface="Times New Roman"/>
              </a:rPr>
              <a:t> </a:t>
            </a:r>
            <a:r>
              <a:rPr lang="en-US" sz="2600" dirty="0" err="1">
                <a:latin typeface="Times New Roman"/>
                <a:ea typeface="Times New Roman"/>
              </a:rPr>
              <a:t>bo‘lgan</a:t>
            </a:r>
            <a:r>
              <a:rPr lang="en-US" sz="2600" dirty="0">
                <a:latin typeface="Times New Roman"/>
                <a:ea typeface="Times New Roman"/>
              </a:rPr>
              <a:t>. </a:t>
            </a:r>
            <a:r>
              <a:rPr lang="en-US" sz="2600" b="1" dirty="0" err="1">
                <a:latin typeface="Times New Roman"/>
                <a:ea typeface="Times New Roman"/>
              </a:rPr>
              <a:t>Qizilqumda</a:t>
            </a:r>
            <a:r>
              <a:rPr lang="en-US" sz="2600" dirty="0">
                <a:latin typeface="Times New Roman"/>
                <a:ea typeface="Times New Roman"/>
              </a:rPr>
              <a:t> </a:t>
            </a:r>
            <a:r>
              <a:rPr lang="en-US" sz="2600" dirty="0" err="1">
                <a:latin typeface="Times New Roman"/>
                <a:ea typeface="Times New Roman"/>
              </a:rPr>
              <a:t>bronza</a:t>
            </a:r>
            <a:r>
              <a:rPr lang="en-US" sz="2600" dirty="0">
                <a:latin typeface="Times New Roman"/>
                <a:ea typeface="Times New Roman"/>
              </a:rPr>
              <a:t> </a:t>
            </a:r>
            <a:r>
              <a:rPr lang="en-US" sz="2600" dirty="0" err="1">
                <a:latin typeface="Times New Roman"/>
                <a:ea typeface="Times New Roman"/>
              </a:rPr>
              <a:t>davriga</a:t>
            </a:r>
            <a:r>
              <a:rPr lang="en-US" sz="2600" dirty="0">
                <a:latin typeface="Times New Roman"/>
                <a:ea typeface="Times New Roman"/>
              </a:rPr>
              <a:t> </a:t>
            </a:r>
            <a:r>
              <a:rPr lang="en-US" sz="2600" dirty="0" err="1">
                <a:latin typeface="Times New Roman"/>
                <a:ea typeface="Times New Roman"/>
              </a:rPr>
              <a:t>mansub</a:t>
            </a:r>
            <a:r>
              <a:rPr lang="en-US" sz="2600" dirty="0">
                <a:latin typeface="Times New Roman"/>
                <a:ea typeface="Times New Roman"/>
              </a:rPr>
              <a:t> </a:t>
            </a:r>
            <a:r>
              <a:rPr lang="en-US" sz="2600" b="1" i="1" dirty="0" err="1">
                <a:latin typeface="Times New Roman"/>
                <a:ea typeface="Times New Roman"/>
              </a:rPr>
              <a:t>qadimgi</a:t>
            </a:r>
            <a:r>
              <a:rPr lang="en-US" sz="2600" b="1" i="1" dirty="0">
                <a:latin typeface="Times New Roman"/>
                <a:ea typeface="Times New Roman"/>
              </a:rPr>
              <a:t> </a:t>
            </a:r>
            <a:r>
              <a:rPr lang="en-US" sz="2600" b="1" i="1" dirty="0" err="1">
                <a:latin typeface="Times New Roman"/>
                <a:ea typeface="Times New Roman"/>
              </a:rPr>
              <a:t>mis</a:t>
            </a:r>
            <a:r>
              <a:rPr lang="en-US" sz="2600" b="1" i="1" dirty="0">
                <a:latin typeface="Times New Roman"/>
                <a:ea typeface="Times New Roman"/>
              </a:rPr>
              <a:t> </a:t>
            </a:r>
            <a:r>
              <a:rPr lang="en-US" sz="2600" b="1" i="1" dirty="0" err="1">
                <a:latin typeface="Times New Roman"/>
                <a:ea typeface="Times New Roman"/>
              </a:rPr>
              <a:t>konlari</a:t>
            </a:r>
            <a:r>
              <a:rPr lang="en-US" sz="2600" b="1" i="1" dirty="0">
                <a:latin typeface="Times New Roman"/>
                <a:ea typeface="Times New Roman"/>
              </a:rPr>
              <a:t> </a:t>
            </a:r>
            <a:r>
              <a:rPr lang="en-US" sz="2600" b="1" i="1" dirty="0" err="1">
                <a:latin typeface="Times New Roman"/>
                <a:ea typeface="Times New Roman"/>
              </a:rPr>
              <a:t>va</a:t>
            </a:r>
            <a:r>
              <a:rPr lang="en-US" sz="2600" b="1" i="1" dirty="0">
                <a:latin typeface="Times New Roman"/>
                <a:ea typeface="Times New Roman"/>
              </a:rPr>
              <a:t> </a:t>
            </a:r>
            <a:r>
              <a:rPr lang="en-US" sz="2600" b="1" i="1" dirty="0" err="1">
                <a:latin typeface="Times New Roman"/>
                <a:ea typeface="Times New Roman"/>
              </a:rPr>
              <a:t>ma’dan</a:t>
            </a:r>
            <a:r>
              <a:rPr lang="en-US" sz="2600" b="1" i="1" dirty="0">
                <a:latin typeface="Times New Roman"/>
                <a:ea typeface="Times New Roman"/>
              </a:rPr>
              <a:t> </a:t>
            </a:r>
            <a:r>
              <a:rPr lang="en-US" sz="2600" b="1" i="1" dirty="0" err="1">
                <a:latin typeface="Times New Roman"/>
                <a:ea typeface="Times New Roman"/>
              </a:rPr>
              <a:t>eritish</a:t>
            </a:r>
            <a:r>
              <a:rPr lang="en-US" sz="2600" b="1" i="1" dirty="0">
                <a:latin typeface="Times New Roman"/>
                <a:ea typeface="Times New Roman"/>
              </a:rPr>
              <a:t> </a:t>
            </a:r>
            <a:r>
              <a:rPr lang="en-US" sz="2600" b="1" i="1" dirty="0" err="1">
                <a:latin typeface="Times New Roman"/>
                <a:ea typeface="Times New Roman"/>
              </a:rPr>
              <a:t>xumdonlar</a:t>
            </a:r>
            <a:r>
              <a:rPr lang="en-US" sz="2600" dirty="0" err="1">
                <a:latin typeface="Times New Roman"/>
                <a:ea typeface="Times New Roman"/>
              </a:rPr>
              <a:t>i</a:t>
            </a:r>
            <a:r>
              <a:rPr lang="en-US" sz="2600" dirty="0">
                <a:latin typeface="Times New Roman"/>
                <a:ea typeface="Times New Roman"/>
              </a:rPr>
              <a:t> </a:t>
            </a:r>
            <a:r>
              <a:rPr lang="en-US" sz="2600" dirty="0" err="1">
                <a:latin typeface="Times New Roman"/>
                <a:ea typeface="Times New Roman"/>
              </a:rPr>
              <a:t>topib</a:t>
            </a:r>
            <a:r>
              <a:rPr lang="en-US" sz="2600" dirty="0">
                <a:latin typeface="Times New Roman"/>
                <a:ea typeface="Times New Roman"/>
              </a:rPr>
              <a:t> </a:t>
            </a:r>
            <a:r>
              <a:rPr lang="en-US" sz="2600" dirty="0" err="1">
                <a:latin typeface="Times New Roman"/>
                <a:ea typeface="Times New Roman"/>
              </a:rPr>
              <a:t>tekshirilgan</a:t>
            </a:r>
            <a:r>
              <a:rPr lang="en-US" sz="2600" dirty="0">
                <a:latin typeface="Times New Roman"/>
                <a:ea typeface="Times New Roman"/>
              </a:rPr>
              <a:t>.</a:t>
            </a:r>
          </a:p>
          <a:p>
            <a:pPr algn="just">
              <a:lnSpc>
                <a:spcPct val="115000"/>
              </a:lnSpc>
              <a:spcAft>
                <a:spcPts val="0"/>
              </a:spcAft>
            </a:pPr>
            <a:r>
              <a:rPr lang="en-US" sz="2600" dirty="0" smtClean="0">
                <a:latin typeface="Times New Roman"/>
                <a:ea typeface="Times New Roman"/>
              </a:rPr>
              <a:t>	</a:t>
            </a:r>
            <a:r>
              <a:rPr lang="en-US" sz="2600" dirty="0" err="1" smtClean="0">
                <a:latin typeface="Times New Roman"/>
                <a:ea typeface="Times New Roman"/>
              </a:rPr>
              <a:t>Bronza</a:t>
            </a:r>
            <a:r>
              <a:rPr lang="en-US" sz="2600" dirty="0" smtClean="0">
                <a:latin typeface="Times New Roman"/>
                <a:ea typeface="Times New Roman"/>
              </a:rPr>
              <a:t> </a:t>
            </a:r>
            <a:r>
              <a:rPr lang="en-US" sz="2600" dirty="0" err="1">
                <a:latin typeface="Times New Roman"/>
                <a:ea typeface="Times New Roman"/>
              </a:rPr>
              <a:t>asrida</a:t>
            </a:r>
            <a:r>
              <a:rPr lang="en-US" sz="2600" dirty="0">
                <a:latin typeface="Times New Roman"/>
                <a:ea typeface="Times New Roman"/>
              </a:rPr>
              <a:t> </a:t>
            </a:r>
            <a:r>
              <a:rPr lang="en-US" sz="2600" dirty="0" err="1">
                <a:latin typeface="Times New Roman"/>
                <a:ea typeface="Times New Roman"/>
              </a:rPr>
              <a:t>metallchilikning</a:t>
            </a:r>
            <a:r>
              <a:rPr lang="en-US" sz="2600" dirty="0">
                <a:latin typeface="Times New Roman"/>
                <a:ea typeface="Times New Roman"/>
              </a:rPr>
              <a:t> </a:t>
            </a:r>
            <a:r>
              <a:rPr lang="en-US" sz="2600" dirty="0" err="1">
                <a:latin typeface="Times New Roman"/>
                <a:ea typeface="Times New Roman"/>
              </a:rPr>
              <a:t>keng</a:t>
            </a:r>
            <a:r>
              <a:rPr lang="en-US" sz="2600" dirty="0">
                <a:latin typeface="Times New Roman"/>
                <a:ea typeface="Times New Roman"/>
              </a:rPr>
              <a:t> </a:t>
            </a:r>
            <a:r>
              <a:rPr lang="en-US" sz="2600" dirty="0" err="1">
                <a:latin typeface="Times New Roman"/>
                <a:ea typeface="Times New Roman"/>
              </a:rPr>
              <a:t>yoyilishi</a:t>
            </a:r>
            <a:r>
              <a:rPr lang="en-US" sz="2600" dirty="0">
                <a:latin typeface="Times New Roman"/>
                <a:ea typeface="Times New Roman"/>
              </a:rPr>
              <a:t> </a:t>
            </a:r>
            <a:r>
              <a:rPr lang="en-US" sz="2600" dirty="0" err="1">
                <a:latin typeface="Times New Roman"/>
                <a:ea typeface="Times New Roman"/>
              </a:rPr>
              <a:t>va</a:t>
            </a:r>
            <a:r>
              <a:rPr lang="en-US" sz="2600" dirty="0">
                <a:latin typeface="Times New Roman"/>
                <a:ea typeface="Times New Roman"/>
              </a:rPr>
              <a:t> </a:t>
            </a:r>
            <a:r>
              <a:rPr lang="en-US" sz="2600" dirty="0" err="1">
                <a:latin typeface="Times New Roman"/>
                <a:ea typeface="Times New Roman"/>
              </a:rPr>
              <a:t>mehnat</a:t>
            </a:r>
            <a:r>
              <a:rPr lang="en-US" sz="2600" dirty="0">
                <a:latin typeface="Times New Roman"/>
                <a:ea typeface="Times New Roman"/>
              </a:rPr>
              <a:t> </a:t>
            </a:r>
            <a:r>
              <a:rPr lang="en-US" sz="2600" dirty="0" err="1">
                <a:latin typeface="Times New Roman"/>
                <a:ea typeface="Times New Roman"/>
              </a:rPr>
              <a:t>qurollarini</a:t>
            </a:r>
            <a:r>
              <a:rPr lang="en-US" sz="2600" dirty="0">
                <a:latin typeface="Times New Roman"/>
                <a:ea typeface="Times New Roman"/>
              </a:rPr>
              <a:t> </a:t>
            </a:r>
            <a:r>
              <a:rPr lang="en-US" sz="2600" dirty="0" err="1">
                <a:latin typeface="Times New Roman"/>
                <a:ea typeface="Times New Roman"/>
              </a:rPr>
              <a:t>ishlab</a:t>
            </a:r>
            <a:r>
              <a:rPr lang="en-US" sz="2600" dirty="0">
                <a:latin typeface="Times New Roman"/>
                <a:ea typeface="Times New Roman"/>
              </a:rPr>
              <a:t> </a:t>
            </a:r>
            <a:r>
              <a:rPr lang="en-US" sz="2600" dirty="0" err="1">
                <a:latin typeface="Times New Roman"/>
                <a:ea typeface="Times New Roman"/>
              </a:rPr>
              <a:t>chiqarish</a:t>
            </a:r>
            <a:r>
              <a:rPr lang="en-US" sz="2600" dirty="0">
                <a:latin typeface="Times New Roman"/>
                <a:ea typeface="Times New Roman"/>
              </a:rPr>
              <a:t> </a:t>
            </a:r>
            <a:r>
              <a:rPr lang="en-US" sz="2600" dirty="0" err="1">
                <a:latin typeface="Times New Roman"/>
                <a:ea typeface="Times New Roman"/>
              </a:rPr>
              <a:t>uslublari</a:t>
            </a:r>
            <a:r>
              <a:rPr lang="en-US" sz="2600" dirty="0">
                <a:latin typeface="Times New Roman"/>
                <a:ea typeface="Times New Roman"/>
              </a:rPr>
              <a:t> </a:t>
            </a:r>
            <a:r>
              <a:rPr lang="en-US" sz="2600" dirty="0" err="1">
                <a:latin typeface="Times New Roman"/>
                <a:ea typeface="Times New Roman"/>
              </a:rPr>
              <a:t>ancha</a:t>
            </a:r>
            <a:r>
              <a:rPr lang="en-US" sz="2600" dirty="0">
                <a:latin typeface="Times New Roman"/>
                <a:ea typeface="Times New Roman"/>
              </a:rPr>
              <a:t> </a:t>
            </a:r>
            <a:r>
              <a:rPr lang="en-US" sz="2600" dirty="0" err="1">
                <a:latin typeface="Times New Roman"/>
                <a:ea typeface="Times New Roman"/>
              </a:rPr>
              <a:t>o‘zgarishi</a:t>
            </a:r>
            <a:r>
              <a:rPr lang="en-US" sz="2600" dirty="0">
                <a:latin typeface="Times New Roman"/>
                <a:ea typeface="Times New Roman"/>
              </a:rPr>
              <a:t> </a:t>
            </a:r>
            <a:r>
              <a:rPr lang="en-US" sz="2600" dirty="0" err="1">
                <a:latin typeface="Times New Roman"/>
                <a:ea typeface="Times New Roman"/>
              </a:rPr>
              <a:t>bilan</a:t>
            </a:r>
            <a:r>
              <a:rPr lang="en-US" sz="2600" dirty="0">
                <a:latin typeface="Times New Roman"/>
                <a:ea typeface="Times New Roman"/>
              </a:rPr>
              <a:t> </a:t>
            </a:r>
            <a:r>
              <a:rPr lang="en-US" sz="2600" dirty="0" err="1">
                <a:latin typeface="Times New Roman"/>
                <a:ea typeface="Times New Roman"/>
              </a:rPr>
              <a:t>odamlar</a:t>
            </a:r>
            <a:r>
              <a:rPr lang="en-US" sz="2600" dirty="0">
                <a:latin typeface="Times New Roman"/>
                <a:ea typeface="Times New Roman"/>
              </a:rPr>
              <a:t> </a:t>
            </a:r>
            <a:r>
              <a:rPr lang="en-US" sz="2600" dirty="0" err="1">
                <a:latin typeface="Times New Roman"/>
                <a:ea typeface="Times New Roman"/>
              </a:rPr>
              <a:t>yangi</a:t>
            </a:r>
            <a:r>
              <a:rPr lang="en-US" sz="2600" dirty="0">
                <a:latin typeface="Times New Roman"/>
                <a:ea typeface="Times New Roman"/>
              </a:rPr>
              <a:t> </a:t>
            </a:r>
            <a:r>
              <a:rPr lang="en-US" sz="2600" dirty="0" err="1">
                <a:latin typeface="Times New Roman"/>
                <a:ea typeface="Times New Roman"/>
              </a:rPr>
              <a:t>mis</a:t>
            </a:r>
            <a:r>
              <a:rPr lang="en-US" sz="2600" dirty="0">
                <a:latin typeface="Times New Roman"/>
                <a:ea typeface="Times New Roman"/>
              </a:rPr>
              <a:t> </a:t>
            </a:r>
            <a:r>
              <a:rPr lang="en-US" sz="2600" dirty="0" err="1">
                <a:latin typeface="Times New Roman"/>
                <a:ea typeface="Times New Roman"/>
              </a:rPr>
              <a:t>konlarini</a:t>
            </a:r>
            <a:r>
              <a:rPr lang="en-US" sz="2600" dirty="0">
                <a:latin typeface="Times New Roman"/>
                <a:ea typeface="Times New Roman"/>
              </a:rPr>
              <a:t> </a:t>
            </a:r>
            <a:r>
              <a:rPr lang="en-US" sz="2600" dirty="0" err="1">
                <a:latin typeface="Times New Roman"/>
                <a:ea typeface="Times New Roman"/>
              </a:rPr>
              <a:t>qidirishga</a:t>
            </a:r>
            <a:r>
              <a:rPr lang="en-US" sz="2600" dirty="0">
                <a:latin typeface="Times New Roman"/>
                <a:ea typeface="Times New Roman"/>
              </a:rPr>
              <a:t> </a:t>
            </a:r>
            <a:r>
              <a:rPr lang="en-US" sz="2600" dirty="0" err="1">
                <a:latin typeface="Times New Roman"/>
                <a:ea typeface="Times New Roman"/>
              </a:rPr>
              <a:t>majbur</a:t>
            </a:r>
            <a:r>
              <a:rPr lang="en-US" sz="2600" dirty="0">
                <a:latin typeface="Times New Roman"/>
                <a:ea typeface="Times New Roman"/>
              </a:rPr>
              <a:t> </a:t>
            </a:r>
            <a:r>
              <a:rPr lang="en-US" sz="2600" dirty="0" err="1">
                <a:latin typeface="Times New Roman"/>
                <a:ea typeface="Times New Roman"/>
              </a:rPr>
              <a:t>bo‘lganlar</a:t>
            </a:r>
            <a:r>
              <a:rPr lang="en-US" sz="2600" dirty="0">
                <a:latin typeface="Times New Roman"/>
                <a:ea typeface="Times New Roman"/>
              </a:rPr>
              <a:t> (</a:t>
            </a:r>
            <a:r>
              <a:rPr lang="en-US" sz="2600" dirty="0" err="1">
                <a:latin typeface="Times New Roman"/>
                <a:ea typeface="Times New Roman"/>
              </a:rPr>
              <a:t>ayniqsa</a:t>
            </a:r>
            <a:r>
              <a:rPr lang="en-US" sz="2600" dirty="0">
                <a:latin typeface="Times New Roman"/>
                <a:ea typeface="Times New Roman"/>
              </a:rPr>
              <a:t>, </a:t>
            </a:r>
            <a:r>
              <a:rPr lang="en-US" sz="2600" b="1" dirty="0" err="1">
                <a:latin typeface="Times New Roman"/>
                <a:ea typeface="Times New Roman"/>
              </a:rPr>
              <a:t>misni</a:t>
            </a:r>
            <a:r>
              <a:rPr lang="en-US" sz="2600" b="1" dirty="0">
                <a:latin typeface="Times New Roman"/>
                <a:ea typeface="Times New Roman"/>
              </a:rPr>
              <a:t> </a:t>
            </a:r>
            <a:r>
              <a:rPr lang="en-US" sz="2600" b="1" dirty="0" err="1">
                <a:latin typeface="Times New Roman"/>
                <a:ea typeface="Times New Roman"/>
              </a:rPr>
              <a:t>qalay</a:t>
            </a:r>
            <a:r>
              <a:rPr lang="en-US" sz="2600" b="1" dirty="0">
                <a:latin typeface="Times New Roman"/>
                <a:ea typeface="Times New Roman"/>
              </a:rPr>
              <a:t> </a:t>
            </a:r>
            <a:r>
              <a:rPr lang="en-US" sz="2600" b="1" dirty="0" err="1">
                <a:latin typeface="Times New Roman"/>
                <a:ea typeface="Times New Roman"/>
              </a:rPr>
              <a:t>va</a:t>
            </a:r>
            <a:r>
              <a:rPr lang="en-US" sz="2600" b="1" dirty="0">
                <a:latin typeface="Times New Roman"/>
                <a:ea typeface="Times New Roman"/>
              </a:rPr>
              <a:t> </a:t>
            </a:r>
            <a:r>
              <a:rPr lang="en-US" sz="2600" b="1" dirty="0" err="1">
                <a:latin typeface="Times New Roman"/>
                <a:ea typeface="Times New Roman"/>
              </a:rPr>
              <a:t>qo‘rg‘oshin</a:t>
            </a:r>
            <a:r>
              <a:rPr lang="en-US" sz="2600" b="1" dirty="0">
                <a:latin typeface="Times New Roman"/>
                <a:ea typeface="Times New Roman"/>
              </a:rPr>
              <a:t> </a:t>
            </a:r>
            <a:r>
              <a:rPr lang="en-US" sz="2600" dirty="0" err="1">
                <a:latin typeface="Times New Roman"/>
                <a:ea typeface="Times New Roman"/>
              </a:rPr>
              <a:t>bilan</a:t>
            </a:r>
            <a:r>
              <a:rPr lang="en-US" sz="2600" dirty="0">
                <a:latin typeface="Times New Roman"/>
                <a:ea typeface="Times New Roman"/>
              </a:rPr>
              <a:t> </a:t>
            </a:r>
            <a:r>
              <a:rPr lang="en-US" sz="2600" dirty="0" err="1">
                <a:latin typeface="Times New Roman"/>
                <a:ea typeface="Times New Roman"/>
              </a:rPr>
              <a:t>birga</a:t>
            </a:r>
            <a:r>
              <a:rPr lang="en-US" sz="2600" dirty="0">
                <a:latin typeface="Times New Roman"/>
                <a:ea typeface="Times New Roman"/>
              </a:rPr>
              <a:t> </a:t>
            </a:r>
            <a:r>
              <a:rPr lang="en-US" sz="2600" dirty="0" err="1">
                <a:latin typeface="Times New Roman"/>
                <a:ea typeface="Times New Roman"/>
              </a:rPr>
              <a:t>eritib</a:t>
            </a:r>
            <a:r>
              <a:rPr lang="en-US" sz="2600" dirty="0">
                <a:latin typeface="Times New Roman"/>
                <a:ea typeface="Times New Roman"/>
              </a:rPr>
              <a:t> </a:t>
            </a:r>
            <a:r>
              <a:rPr lang="en-US" sz="2600" dirty="0" err="1">
                <a:latin typeface="Times New Roman"/>
                <a:ea typeface="Times New Roman"/>
              </a:rPr>
              <a:t>qotirish</a:t>
            </a:r>
            <a:r>
              <a:rPr lang="en-US" sz="2600" dirty="0">
                <a:latin typeface="Times New Roman"/>
                <a:ea typeface="Times New Roman"/>
              </a:rPr>
              <a:t> </a:t>
            </a:r>
            <a:r>
              <a:rPr lang="en-US" sz="2600" dirty="0" err="1">
                <a:latin typeface="Times New Roman"/>
                <a:ea typeface="Times New Roman"/>
              </a:rPr>
              <a:t>uslubini</a:t>
            </a:r>
            <a:r>
              <a:rPr lang="en-US" sz="2600" dirty="0">
                <a:latin typeface="Times New Roman"/>
                <a:ea typeface="Times New Roman"/>
              </a:rPr>
              <a:t> </a:t>
            </a:r>
            <a:r>
              <a:rPr lang="en-US" sz="2600" dirty="0" err="1">
                <a:latin typeface="Times New Roman"/>
                <a:ea typeface="Times New Roman"/>
              </a:rPr>
              <a:t>o‘rganib</a:t>
            </a:r>
            <a:r>
              <a:rPr lang="en-US" sz="2600" dirty="0">
                <a:latin typeface="Times New Roman"/>
                <a:ea typeface="Times New Roman"/>
              </a:rPr>
              <a:t> </a:t>
            </a:r>
            <a:r>
              <a:rPr lang="en-US" sz="2600" dirty="0" err="1">
                <a:latin typeface="Times New Roman"/>
                <a:ea typeface="Times New Roman"/>
              </a:rPr>
              <a:t>olgandan</a:t>
            </a:r>
            <a:r>
              <a:rPr lang="en-US" sz="2600" dirty="0">
                <a:latin typeface="Times New Roman"/>
                <a:ea typeface="Times New Roman"/>
              </a:rPr>
              <a:t> </a:t>
            </a:r>
            <a:r>
              <a:rPr lang="en-US" sz="2600" dirty="0" err="1">
                <a:latin typeface="Times New Roman"/>
                <a:ea typeface="Times New Roman"/>
              </a:rPr>
              <a:t>so‘ng</a:t>
            </a:r>
            <a:r>
              <a:rPr lang="en-US" sz="2600" dirty="0">
                <a:latin typeface="Times New Roman"/>
                <a:ea typeface="Times New Roman"/>
              </a:rPr>
              <a:t>). </a:t>
            </a:r>
            <a:r>
              <a:rPr lang="en-US" sz="2600" dirty="0" err="1">
                <a:latin typeface="Times New Roman"/>
                <a:ea typeface="Times New Roman"/>
              </a:rPr>
              <a:t>Lekin</a:t>
            </a:r>
            <a:r>
              <a:rPr lang="en-US" sz="2600" dirty="0">
                <a:latin typeface="Times New Roman"/>
                <a:ea typeface="Times New Roman"/>
              </a:rPr>
              <a:t> ilk </a:t>
            </a:r>
            <a:r>
              <a:rPr lang="en-US" sz="2600" dirty="0" err="1">
                <a:latin typeface="Times New Roman"/>
                <a:ea typeface="Times New Roman"/>
              </a:rPr>
              <a:t>metall</a:t>
            </a:r>
            <a:r>
              <a:rPr lang="en-US" sz="2600" dirty="0">
                <a:latin typeface="Times New Roman"/>
                <a:ea typeface="Times New Roman"/>
              </a:rPr>
              <a:t> </a:t>
            </a:r>
            <a:r>
              <a:rPr lang="en-US" sz="2600" dirty="0" err="1">
                <a:latin typeface="Times New Roman"/>
                <a:ea typeface="Times New Roman"/>
              </a:rPr>
              <a:t>davrida</a:t>
            </a:r>
            <a:r>
              <a:rPr lang="en-US" sz="2600" dirty="0">
                <a:latin typeface="Times New Roman"/>
                <a:ea typeface="Times New Roman"/>
              </a:rPr>
              <a:t> </a:t>
            </a:r>
            <a:r>
              <a:rPr lang="en-US" sz="2600" dirty="0" err="1">
                <a:latin typeface="Times New Roman"/>
                <a:ea typeface="Times New Roman"/>
              </a:rPr>
              <a:t>mis</a:t>
            </a:r>
            <a:r>
              <a:rPr lang="en-US" sz="2600" dirty="0">
                <a:latin typeface="Times New Roman"/>
                <a:ea typeface="Times New Roman"/>
              </a:rPr>
              <a:t> </a:t>
            </a:r>
            <a:r>
              <a:rPr lang="en-US" sz="2600" dirty="0" err="1">
                <a:latin typeface="Times New Roman"/>
                <a:ea typeface="Times New Roman"/>
              </a:rPr>
              <a:t>qimmatli</a:t>
            </a:r>
            <a:r>
              <a:rPr lang="en-US" sz="2600" dirty="0">
                <a:latin typeface="Times New Roman"/>
                <a:ea typeface="Times New Roman"/>
              </a:rPr>
              <a:t> </a:t>
            </a:r>
            <a:r>
              <a:rPr lang="en-US" sz="2600" dirty="0" err="1">
                <a:latin typeface="Times New Roman"/>
                <a:ea typeface="Times New Roman"/>
              </a:rPr>
              <a:t>ashyo</a:t>
            </a:r>
            <a:r>
              <a:rPr lang="en-US" sz="2600" dirty="0">
                <a:latin typeface="Times New Roman"/>
                <a:ea typeface="Times New Roman"/>
              </a:rPr>
              <a:t> </a:t>
            </a:r>
            <a:r>
              <a:rPr lang="en-US" sz="2600" dirty="0" err="1">
                <a:latin typeface="Times New Roman"/>
                <a:ea typeface="Times New Roman"/>
              </a:rPr>
              <a:t>bo‘lib</a:t>
            </a:r>
            <a:r>
              <a:rPr lang="en-US" sz="2600" dirty="0">
                <a:latin typeface="Times New Roman"/>
                <a:ea typeface="Times New Roman"/>
              </a:rPr>
              <a:t>, </a:t>
            </a:r>
            <a:r>
              <a:rPr lang="en-US" sz="2600" dirty="0" err="1">
                <a:latin typeface="Times New Roman"/>
                <a:ea typeface="Times New Roman"/>
              </a:rPr>
              <a:t>sof</a:t>
            </a:r>
            <a:r>
              <a:rPr lang="en-US" sz="2600" dirty="0">
                <a:latin typeface="Times New Roman"/>
                <a:ea typeface="Times New Roman"/>
              </a:rPr>
              <a:t> </a:t>
            </a:r>
            <a:r>
              <a:rPr lang="en-US" sz="2600" dirty="0" err="1">
                <a:latin typeface="Times New Roman"/>
                <a:ea typeface="Times New Roman"/>
              </a:rPr>
              <a:t>mis</a:t>
            </a:r>
            <a:r>
              <a:rPr lang="en-US" sz="2600" dirty="0">
                <a:latin typeface="Times New Roman"/>
                <a:ea typeface="Times New Roman"/>
              </a:rPr>
              <a:t> </a:t>
            </a:r>
            <a:r>
              <a:rPr lang="en-US" sz="2600" dirty="0" err="1">
                <a:latin typeface="Times New Roman"/>
                <a:ea typeface="Times New Roman"/>
              </a:rPr>
              <a:t>faqat</a:t>
            </a:r>
            <a:r>
              <a:rPr lang="en-US" sz="2600" dirty="0">
                <a:latin typeface="Times New Roman"/>
                <a:ea typeface="Times New Roman"/>
              </a:rPr>
              <a:t> </a:t>
            </a:r>
            <a:r>
              <a:rPr lang="en-US" sz="2600" dirty="0" err="1">
                <a:latin typeface="Times New Roman"/>
                <a:ea typeface="Times New Roman"/>
              </a:rPr>
              <a:t>ayrim</a:t>
            </a:r>
            <a:r>
              <a:rPr lang="en-US" sz="2600" dirty="0">
                <a:latin typeface="Times New Roman"/>
                <a:ea typeface="Times New Roman"/>
              </a:rPr>
              <a:t> </a:t>
            </a:r>
            <a:r>
              <a:rPr lang="en-US" sz="2600" dirty="0" err="1">
                <a:latin typeface="Times New Roman"/>
                <a:ea typeface="Times New Roman"/>
              </a:rPr>
              <a:t>joylarda</a:t>
            </a:r>
            <a:r>
              <a:rPr lang="en-US" sz="2600" dirty="0">
                <a:latin typeface="Times New Roman"/>
                <a:ea typeface="Times New Roman"/>
              </a:rPr>
              <a:t> </a:t>
            </a:r>
            <a:r>
              <a:rPr lang="en-US" sz="2600" dirty="0" err="1">
                <a:latin typeface="Times New Roman"/>
                <a:ea typeface="Times New Roman"/>
              </a:rPr>
              <a:t>uchragan</a:t>
            </a:r>
            <a:r>
              <a:rPr lang="en-US" sz="2600" dirty="0">
                <a:latin typeface="Times New Roman"/>
                <a:ea typeface="Times New Roman"/>
              </a:rPr>
              <a:t>. </a:t>
            </a:r>
            <a:r>
              <a:rPr lang="en-US" sz="2600" dirty="0" err="1">
                <a:latin typeface="Times New Roman"/>
                <a:ea typeface="Times New Roman"/>
              </a:rPr>
              <a:t>Qabilalarning</a:t>
            </a:r>
            <a:r>
              <a:rPr lang="en-US" sz="2600" dirty="0">
                <a:latin typeface="Times New Roman"/>
                <a:ea typeface="Times New Roman"/>
              </a:rPr>
              <a:t> </a:t>
            </a:r>
            <a:r>
              <a:rPr lang="en-US" sz="2600" dirty="0" err="1">
                <a:latin typeface="Times New Roman"/>
                <a:ea typeface="Times New Roman"/>
              </a:rPr>
              <a:t>uzoq</a:t>
            </a:r>
            <a:r>
              <a:rPr lang="en-US" sz="2600" dirty="0">
                <a:latin typeface="Times New Roman"/>
                <a:ea typeface="Times New Roman"/>
              </a:rPr>
              <a:t> </a:t>
            </a:r>
            <a:r>
              <a:rPr lang="en-US" sz="2600" dirty="0" err="1">
                <a:latin typeface="Times New Roman"/>
                <a:ea typeface="Times New Roman"/>
              </a:rPr>
              <a:t>viloyatlarga</a:t>
            </a:r>
            <a:r>
              <a:rPr lang="en-US" sz="2600" dirty="0">
                <a:latin typeface="Times New Roman"/>
                <a:ea typeface="Times New Roman"/>
              </a:rPr>
              <a:t> </a:t>
            </a:r>
            <a:r>
              <a:rPr lang="en-US" sz="2600" dirty="0" err="1">
                <a:latin typeface="Times New Roman"/>
                <a:ea typeface="Times New Roman"/>
              </a:rPr>
              <a:t>yoyilishi</a:t>
            </a:r>
            <a:r>
              <a:rPr lang="en-US" sz="2600" dirty="0">
                <a:latin typeface="Times New Roman"/>
                <a:ea typeface="Times New Roman"/>
              </a:rPr>
              <a:t>, </a:t>
            </a:r>
            <a:r>
              <a:rPr lang="en-US" sz="2600" dirty="0" err="1">
                <a:latin typeface="Times New Roman"/>
                <a:ea typeface="Times New Roman"/>
              </a:rPr>
              <a:t>yangi</a:t>
            </a:r>
            <a:r>
              <a:rPr lang="en-US" sz="2600" dirty="0">
                <a:latin typeface="Times New Roman"/>
                <a:ea typeface="Times New Roman"/>
              </a:rPr>
              <a:t> </a:t>
            </a:r>
            <a:r>
              <a:rPr lang="en-US" sz="2600" dirty="0" err="1">
                <a:latin typeface="Times New Roman"/>
                <a:ea typeface="Times New Roman"/>
              </a:rPr>
              <a:t>yerlarni</a:t>
            </a:r>
            <a:r>
              <a:rPr lang="en-US" sz="2600" dirty="0">
                <a:latin typeface="Times New Roman"/>
                <a:ea typeface="Times New Roman"/>
              </a:rPr>
              <a:t> </a:t>
            </a:r>
            <a:r>
              <a:rPr lang="en-US" sz="2600" dirty="0" err="1">
                <a:latin typeface="Times New Roman"/>
                <a:ea typeface="Times New Roman"/>
              </a:rPr>
              <a:t>o‘zlashtirishdan</a:t>
            </a:r>
            <a:r>
              <a:rPr lang="en-US" sz="2600" dirty="0">
                <a:latin typeface="Times New Roman"/>
                <a:ea typeface="Times New Roman"/>
              </a:rPr>
              <a:t> </a:t>
            </a:r>
            <a:r>
              <a:rPr lang="en-US" sz="2600" dirty="0" err="1">
                <a:latin typeface="Times New Roman"/>
                <a:ea typeface="Times New Roman"/>
              </a:rPr>
              <a:t>tashqari</a:t>
            </a:r>
            <a:r>
              <a:rPr lang="en-US" sz="2600" dirty="0">
                <a:latin typeface="Times New Roman"/>
                <a:ea typeface="Times New Roman"/>
              </a:rPr>
              <a:t>, </a:t>
            </a:r>
            <a:r>
              <a:rPr lang="en-US" sz="2600" b="1" dirty="0" err="1">
                <a:latin typeface="Times New Roman"/>
                <a:ea typeface="Times New Roman"/>
              </a:rPr>
              <a:t>mis</a:t>
            </a:r>
            <a:r>
              <a:rPr lang="en-US" sz="2600" b="1" dirty="0">
                <a:latin typeface="Times New Roman"/>
                <a:ea typeface="Times New Roman"/>
              </a:rPr>
              <a:t>, </a:t>
            </a:r>
            <a:r>
              <a:rPr lang="en-US" sz="2600" b="1" dirty="0" err="1">
                <a:latin typeface="Times New Roman"/>
                <a:ea typeface="Times New Roman"/>
              </a:rPr>
              <a:t>qalay</a:t>
            </a:r>
            <a:r>
              <a:rPr lang="en-US" sz="2600" b="1" dirty="0">
                <a:latin typeface="Times New Roman"/>
                <a:ea typeface="Times New Roman"/>
              </a:rPr>
              <a:t> </a:t>
            </a:r>
            <a:r>
              <a:rPr lang="en-US" sz="2600" b="1" dirty="0" err="1">
                <a:latin typeface="Times New Roman"/>
                <a:ea typeface="Times New Roman"/>
              </a:rPr>
              <a:t>va</a:t>
            </a:r>
            <a:r>
              <a:rPr lang="en-US" sz="2600" b="1" dirty="0">
                <a:latin typeface="Times New Roman"/>
                <a:ea typeface="Times New Roman"/>
              </a:rPr>
              <a:t> </a:t>
            </a:r>
            <a:r>
              <a:rPr lang="en-US" sz="2600" b="1" dirty="0" err="1">
                <a:latin typeface="Times New Roman"/>
                <a:ea typeface="Times New Roman"/>
              </a:rPr>
              <a:t>qo‘rg‘oshin</a:t>
            </a:r>
            <a:r>
              <a:rPr lang="en-US" sz="2600" b="1" dirty="0">
                <a:latin typeface="Times New Roman"/>
                <a:ea typeface="Times New Roman"/>
              </a:rPr>
              <a:t> </a:t>
            </a:r>
            <a:r>
              <a:rPr lang="en-US" sz="2600" dirty="0" err="1">
                <a:latin typeface="Times New Roman"/>
                <a:ea typeface="Times New Roman"/>
              </a:rPr>
              <a:t>konlarini</a:t>
            </a:r>
            <a:r>
              <a:rPr lang="en-US" sz="2600" dirty="0">
                <a:latin typeface="Times New Roman"/>
                <a:ea typeface="Times New Roman"/>
              </a:rPr>
              <a:t> </a:t>
            </a:r>
            <a:r>
              <a:rPr lang="en-US" sz="2600" dirty="0" err="1">
                <a:latin typeface="Times New Roman"/>
                <a:ea typeface="Times New Roman"/>
              </a:rPr>
              <a:t>kashf</a:t>
            </a:r>
            <a:r>
              <a:rPr lang="en-US" sz="2600" dirty="0">
                <a:latin typeface="Times New Roman"/>
                <a:ea typeface="Times New Roman"/>
              </a:rPr>
              <a:t> </a:t>
            </a:r>
            <a:r>
              <a:rPr lang="en-US" sz="2600" dirty="0" err="1">
                <a:latin typeface="Times New Roman"/>
                <a:ea typeface="Times New Roman"/>
              </a:rPr>
              <a:t>etish</a:t>
            </a:r>
            <a:r>
              <a:rPr lang="en-US" sz="2600" dirty="0">
                <a:latin typeface="Times New Roman"/>
                <a:ea typeface="Times New Roman"/>
              </a:rPr>
              <a:t> </a:t>
            </a:r>
            <a:r>
              <a:rPr lang="en-US" sz="2600" dirty="0" err="1">
                <a:latin typeface="Times New Roman"/>
                <a:ea typeface="Times New Roman"/>
              </a:rPr>
              <a:t>bilan</a:t>
            </a:r>
            <a:r>
              <a:rPr lang="en-US" sz="2600" dirty="0">
                <a:latin typeface="Times New Roman"/>
                <a:ea typeface="Times New Roman"/>
              </a:rPr>
              <a:t> </a:t>
            </a:r>
            <a:r>
              <a:rPr lang="en-US" sz="2600" dirty="0" err="1">
                <a:latin typeface="Times New Roman"/>
                <a:ea typeface="Times New Roman"/>
              </a:rPr>
              <a:t>bog‘langan</a:t>
            </a:r>
            <a:r>
              <a:rPr lang="en-US" sz="2600" dirty="0">
                <a:latin typeface="Times New Roman"/>
                <a:ea typeface="Times New Roman"/>
              </a:rPr>
              <a:t>.</a:t>
            </a: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Ijtimoiy</a:t>
            </a:r>
            <a:r>
              <a:rPr lang="en-US" sz="2400" b="1" dirty="0" smtClean="0">
                <a:latin typeface="Times New Roman"/>
                <a:ea typeface="Times New Roman"/>
              </a:rPr>
              <a:t>–</a:t>
            </a:r>
            <a:r>
              <a:rPr lang="en-US" sz="2400" b="1" dirty="0" err="1" smtClean="0">
                <a:latin typeface="Times New Roman"/>
                <a:ea typeface="Times New Roman"/>
              </a:rPr>
              <a:t>iqtisodiy</a:t>
            </a:r>
            <a:r>
              <a:rPr lang="en-US" sz="2400" b="1" dirty="0" smtClean="0">
                <a:latin typeface="Times New Roman"/>
                <a:ea typeface="Times New Roman"/>
              </a:rPr>
              <a:t> </a:t>
            </a:r>
            <a:r>
              <a:rPr lang="en-US" sz="2400" b="1" dirty="0" err="1">
                <a:latin typeface="Times New Roman"/>
                <a:ea typeface="Times New Roman"/>
              </a:rPr>
              <a:t>munosabatlar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1927768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400" dirty="0">
                <a:latin typeface="Times New Roman"/>
                <a:ea typeface="Times New Roman"/>
              </a:rPr>
              <a:t>	</a:t>
            </a:r>
            <a:r>
              <a:rPr lang="en-US" sz="2400" dirty="0" err="1">
                <a:latin typeface="Times New Roman"/>
                <a:ea typeface="Times New Roman"/>
              </a:rPr>
              <a:t>Bronza</a:t>
            </a:r>
            <a:r>
              <a:rPr lang="en-US" sz="2400" dirty="0">
                <a:latin typeface="Times New Roman"/>
                <a:ea typeface="Times New Roman"/>
              </a:rPr>
              <a:t> </a:t>
            </a:r>
            <a:r>
              <a:rPr lang="en-US" sz="2400" dirty="0" err="1">
                <a:latin typeface="Times New Roman"/>
                <a:ea typeface="Times New Roman"/>
              </a:rPr>
              <a:t>davrida</a:t>
            </a:r>
            <a:r>
              <a:rPr lang="en-US" sz="2400" dirty="0">
                <a:latin typeface="Times New Roman"/>
                <a:ea typeface="Times New Roman"/>
              </a:rPr>
              <a:t> </a:t>
            </a:r>
            <a:r>
              <a:rPr lang="en-US" sz="2400" dirty="0" err="1">
                <a:latin typeface="Times New Roman"/>
                <a:ea typeface="Times New Roman"/>
              </a:rPr>
              <a:t>manzilgohlar</a:t>
            </a:r>
            <a:r>
              <a:rPr lang="en-US" sz="2400" dirty="0">
                <a:latin typeface="Times New Roman"/>
                <a:ea typeface="Times New Roman"/>
              </a:rPr>
              <a:t> </a:t>
            </a:r>
            <a:r>
              <a:rPr lang="en-US" sz="2400" dirty="0" err="1">
                <a:latin typeface="Times New Roman"/>
                <a:ea typeface="Times New Roman"/>
              </a:rPr>
              <a:t>yangi</a:t>
            </a:r>
            <a:r>
              <a:rPr lang="en-US" sz="2400" dirty="0">
                <a:latin typeface="Times New Roman"/>
                <a:ea typeface="Times New Roman"/>
              </a:rPr>
              <a:t> </a:t>
            </a:r>
            <a:r>
              <a:rPr lang="en-US" sz="2400" dirty="0" err="1">
                <a:latin typeface="Times New Roman"/>
                <a:ea typeface="Times New Roman"/>
              </a:rPr>
              <a:t>yerlarda</a:t>
            </a:r>
            <a:r>
              <a:rPr lang="en-US" sz="2400" dirty="0">
                <a:latin typeface="Times New Roman"/>
                <a:ea typeface="Times New Roman"/>
              </a:rPr>
              <a:t> </a:t>
            </a:r>
            <a:r>
              <a:rPr lang="en-US" sz="2400" dirty="0" err="1">
                <a:latin typeface="Times New Roman"/>
                <a:ea typeface="Times New Roman"/>
              </a:rPr>
              <a:t>ko‘plab</a:t>
            </a:r>
            <a:r>
              <a:rPr lang="en-US" sz="2400" dirty="0">
                <a:latin typeface="Times New Roman"/>
                <a:ea typeface="Times New Roman"/>
              </a:rPr>
              <a:t> </a:t>
            </a:r>
            <a:r>
              <a:rPr lang="en-US" sz="2400" dirty="0" err="1">
                <a:latin typeface="Times New Roman"/>
                <a:ea typeface="Times New Roman"/>
              </a:rPr>
              <a:t>qurilgan</a:t>
            </a:r>
            <a:r>
              <a:rPr lang="en-US" sz="2400" dirty="0">
                <a:latin typeface="Times New Roman"/>
                <a:ea typeface="Times New Roman"/>
              </a:rPr>
              <a:t>. </a:t>
            </a:r>
            <a:r>
              <a:rPr lang="en-US" sz="2400" b="1" dirty="0" err="1">
                <a:latin typeface="Times New Roman"/>
                <a:ea typeface="Times New Roman"/>
              </a:rPr>
              <a:t>Xorazm</a:t>
            </a:r>
            <a:r>
              <a:rPr lang="en-US" sz="2400" b="1" dirty="0">
                <a:latin typeface="Times New Roman"/>
                <a:ea typeface="Times New Roman"/>
              </a:rPr>
              <a:t> </a:t>
            </a:r>
            <a:r>
              <a:rPr lang="en-US" sz="2400" b="1" dirty="0" err="1">
                <a:latin typeface="Times New Roman"/>
                <a:ea typeface="Times New Roman"/>
              </a:rPr>
              <a:t>vohasi</a:t>
            </a:r>
            <a:r>
              <a:rPr lang="en-US" sz="2400" b="1" dirty="0">
                <a:latin typeface="Times New Roman"/>
                <a:ea typeface="Times New Roman"/>
              </a:rPr>
              <a:t>, </a:t>
            </a:r>
            <a:r>
              <a:rPr lang="en-US" sz="2400" b="1" dirty="0" err="1">
                <a:latin typeface="Times New Roman"/>
                <a:ea typeface="Times New Roman"/>
              </a:rPr>
              <a:t>Farg‘ona</a:t>
            </a:r>
            <a:r>
              <a:rPr lang="en-US" sz="2400" b="1" dirty="0">
                <a:latin typeface="Times New Roman"/>
                <a:ea typeface="Times New Roman"/>
              </a:rPr>
              <a:t> </a:t>
            </a:r>
            <a:r>
              <a:rPr lang="en-US" sz="2400" b="1" dirty="0" err="1">
                <a:latin typeface="Times New Roman"/>
                <a:ea typeface="Times New Roman"/>
              </a:rPr>
              <a:t>vodiysi</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Surxandaryo</a:t>
            </a:r>
            <a:r>
              <a:rPr lang="en-US" sz="2400" b="1" dirty="0">
                <a:latin typeface="Times New Roman"/>
                <a:ea typeface="Times New Roman"/>
              </a:rPr>
              <a:t> </a:t>
            </a:r>
            <a:r>
              <a:rPr lang="en-US" sz="2400" b="1" dirty="0" err="1">
                <a:latin typeface="Times New Roman"/>
                <a:ea typeface="Times New Roman"/>
              </a:rPr>
              <a:t>vohasidagi</a:t>
            </a:r>
            <a:r>
              <a:rPr lang="en-US" sz="2400" dirty="0">
                <a:latin typeface="Times New Roman"/>
                <a:ea typeface="Times New Roman"/>
              </a:rPr>
              <a:t> </a:t>
            </a:r>
            <a:r>
              <a:rPr lang="en-US" sz="2400" dirty="0" err="1">
                <a:latin typeface="Times New Roman"/>
                <a:ea typeface="Times New Roman"/>
              </a:rPr>
              <a:t>ma’lum</a:t>
            </a:r>
            <a:r>
              <a:rPr lang="en-US" sz="2400" dirty="0">
                <a:latin typeface="Times New Roman"/>
                <a:ea typeface="Times New Roman"/>
              </a:rPr>
              <a:t> </a:t>
            </a:r>
            <a:r>
              <a:rPr lang="en-US" sz="2400" dirty="0" err="1">
                <a:latin typeface="Times New Roman"/>
                <a:ea typeface="Times New Roman"/>
              </a:rPr>
              <a:t>yodgorliklarning</a:t>
            </a:r>
            <a:r>
              <a:rPr lang="en-US" sz="2400" dirty="0">
                <a:latin typeface="Times New Roman"/>
                <a:ea typeface="Times New Roman"/>
              </a:rPr>
              <a:t> </a:t>
            </a:r>
            <a:r>
              <a:rPr lang="en-US" sz="2400" dirty="0" err="1">
                <a:latin typeface="Times New Roman"/>
                <a:ea typeface="Times New Roman"/>
              </a:rPr>
              <a:t>asosiy</a:t>
            </a:r>
            <a:r>
              <a:rPr lang="en-US" sz="2400" dirty="0">
                <a:latin typeface="Times New Roman"/>
                <a:ea typeface="Times New Roman"/>
              </a:rPr>
              <a:t> </a:t>
            </a:r>
            <a:r>
              <a:rPr lang="en-US" sz="2400" dirty="0" err="1">
                <a:latin typeface="Times New Roman"/>
                <a:ea typeface="Times New Roman"/>
              </a:rPr>
              <a:t>qismi</a:t>
            </a:r>
            <a:r>
              <a:rPr lang="en-US" sz="2400" dirty="0">
                <a:latin typeface="Times New Roman"/>
                <a:ea typeface="Times New Roman"/>
              </a:rPr>
              <a:t> </a:t>
            </a:r>
            <a:r>
              <a:rPr lang="en-US" sz="2400" dirty="0" err="1">
                <a:latin typeface="Times New Roman"/>
                <a:ea typeface="Times New Roman"/>
              </a:rPr>
              <a:t>daryo</a:t>
            </a:r>
            <a:r>
              <a:rPr lang="en-US" sz="2400" dirty="0">
                <a:latin typeface="Times New Roman"/>
                <a:ea typeface="Times New Roman"/>
              </a:rPr>
              <a:t> </a:t>
            </a:r>
            <a:r>
              <a:rPr lang="en-US" sz="2400" dirty="0" err="1">
                <a:latin typeface="Times New Roman"/>
                <a:ea typeface="Times New Roman"/>
              </a:rPr>
              <a:t>irmoqlari</a:t>
            </a:r>
            <a:r>
              <a:rPr lang="en-US" sz="2400" dirty="0">
                <a:latin typeface="Times New Roman"/>
                <a:ea typeface="Times New Roman"/>
              </a:rPr>
              <a:t> </a:t>
            </a:r>
            <a:r>
              <a:rPr lang="en-US" sz="2400" dirty="0" err="1">
                <a:latin typeface="Times New Roman"/>
                <a:ea typeface="Times New Roman"/>
              </a:rPr>
              <a:t>yaqinida</a:t>
            </a:r>
            <a:r>
              <a:rPr lang="en-US" sz="2400" dirty="0">
                <a:latin typeface="Times New Roman"/>
                <a:ea typeface="Times New Roman"/>
              </a:rPr>
              <a:t> </a:t>
            </a:r>
            <a:r>
              <a:rPr lang="en-US" sz="2400" dirty="0" err="1">
                <a:latin typeface="Times New Roman"/>
                <a:ea typeface="Times New Roman"/>
              </a:rPr>
              <a:t>joylashgan</a:t>
            </a:r>
            <a:r>
              <a:rPr lang="en-US" sz="2400" dirty="0">
                <a:latin typeface="Times New Roman"/>
                <a:ea typeface="Times New Roman"/>
              </a:rPr>
              <a:t>. </a:t>
            </a:r>
            <a:r>
              <a:rPr lang="en-US" sz="2400" dirty="0" err="1">
                <a:latin typeface="Times New Roman"/>
                <a:ea typeface="Times New Roman"/>
              </a:rPr>
              <a:t>Ular</a:t>
            </a:r>
            <a:r>
              <a:rPr lang="en-US" sz="2400" dirty="0">
                <a:latin typeface="Times New Roman"/>
                <a:ea typeface="Times New Roman"/>
              </a:rPr>
              <a:t> </a:t>
            </a:r>
            <a:r>
              <a:rPr lang="en-US" sz="2400" dirty="0" err="1">
                <a:latin typeface="Times New Roman"/>
                <a:ea typeface="Times New Roman"/>
              </a:rPr>
              <a:t>qadimiy</a:t>
            </a:r>
            <a:r>
              <a:rPr lang="en-US" sz="2400" dirty="0">
                <a:latin typeface="Times New Roman"/>
                <a:ea typeface="Times New Roman"/>
              </a:rPr>
              <a:t> </a:t>
            </a:r>
            <a:r>
              <a:rPr lang="en-US" sz="2400" dirty="0" err="1">
                <a:latin typeface="Times New Roman"/>
                <a:ea typeface="Times New Roman"/>
              </a:rPr>
              <a:t>ayirboshlash</a:t>
            </a:r>
            <a:r>
              <a:rPr lang="en-US" sz="2400" dirty="0">
                <a:latin typeface="Times New Roman"/>
                <a:ea typeface="Times New Roman"/>
              </a:rPr>
              <a:t>, </a:t>
            </a:r>
            <a:r>
              <a:rPr lang="en-US" sz="2400" dirty="0" err="1">
                <a:latin typeface="Times New Roman"/>
                <a:ea typeface="Times New Roman"/>
              </a:rPr>
              <a:t>savdo</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madaniy</a:t>
            </a:r>
            <a:r>
              <a:rPr lang="en-US" sz="2400" dirty="0">
                <a:latin typeface="Times New Roman"/>
                <a:ea typeface="Times New Roman"/>
              </a:rPr>
              <a:t> </a:t>
            </a:r>
            <a:r>
              <a:rPr lang="en-US" sz="2400" dirty="0" err="1">
                <a:latin typeface="Times New Roman"/>
                <a:ea typeface="Times New Roman"/>
              </a:rPr>
              <a:t>aloqalar</a:t>
            </a:r>
            <a:r>
              <a:rPr lang="en-US" sz="2400" dirty="0">
                <a:latin typeface="Times New Roman"/>
                <a:ea typeface="Times New Roman"/>
              </a:rPr>
              <a:t> </a:t>
            </a:r>
            <a:r>
              <a:rPr lang="en-US" sz="2400" dirty="0" err="1">
                <a:latin typeface="Times New Roman"/>
                <a:ea typeface="Times New Roman"/>
              </a:rPr>
              <a:t>markazlari</a:t>
            </a:r>
            <a:r>
              <a:rPr lang="en-US" sz="2400" dirty="0">
                <a:latin typeface="Times New Roman"/>
                <a:ea typeface="Times New Roman"/>
              </a:rPr>
              <a:t> </a:t>
            </a:r>
            <a:r>
              <a:rPr lang="en-US" sz="2400" dirty="0" err="1">
                <a:latin typeface="Times New Roman"/>
                <a:ea typeface="Times New Roman"/>
              </a:rPr>
              <a:t>bo‘lgan</a:t>
            </a:r>
            <a:r>
              <a:rPr lang="en-US" sz="2400" dirty="0">
                <a:latin typeface="Times New Roman"/>
                <a:ea typeface="Times New Roman"/>
              </a:rPr>
              <a:t>. Tog‘ </a:t>
            </a:r>
            <a:r>
              <a:rPr lang="en-US" sz="2400" dirty="0" err="1">
                <a:latin typeface="Times New Roman"/>
                <a:ea typeface="Times New Roman"/>
              </a:rPr>
              <a:t>oldi</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dasht</a:t>
            </a:r>
            <a:r>
              <a:rPr lang="en-US" sz="2400" dirty="0">
                <a:latin typeface="Times New Roman"/>
                <a:ea typeface="Times New Roman"/>
              </a:rPr>
              <a:t> </a:t>
            </a:r>
            <a:r>
              <a:rPr lang="en-US" sz="2400" dirty="0" err="1">
                <a:latin typeface="Times New Roman"/>
                <a:ea typeface="Times New Roman"/>
              </a:rPr>
              <a:t>chegaralaridagi</a:t>
            </a:r>
            <a:r>
              <a:rPr lang="en-US" sz="2400" dirty="0">
                <a:latin typeface="Times New Roman"/>
                <a:ea typeface="Times New Roman"/>
              </a:rPr>
              <a:t> </a:t>
            </a:r>
            <a:r>
              <a:rPr lang="en-US" sz="2400" dirty="0" err="1">
                <a:latin typeface="Times New Roman"/>
                <a:ea typeface="Times New Roman"/>
              </a:rPr>
              <a:t>unumdor</a:t>
            </a:r>
            <a:r>
              <a:rPr lang="en-US" sz="2400" dirty="0">
                <a:latin typeface="Times New Roman"/>
                <a:ea typeface="Times New Roman"/>
              </a:rPr>
              <a:t> </a:t>
            </a:r>
            <a:r>
              <a:rPr lang="en-US" sz="2400" dirty="0" err="1">
                <a:latin typeface="Times New Roman"/>
                <a:ea typeface="Times New Roman"/>
              </a:rPr>
              <a:t>yerlar</a:t>
            </a:r>
            <a:r>
              <a:rPr lang="en-US" sz="2400" dirty="0">
                <a:latin typeface="Times New Roman"/>
                <a:ea typeface="Times New Roman"/>
              </a:rPr>
              <a:t> </a:t>
            </a:r>
            <a:r>
              <a:rPr lang="en-US" sz="2400" dirty="0" err="1">
                <a:latin typeface="Times New Roman"/>
                <a:ea typeface="Times New Roman"/>
              </a:rPr>
              <a:t>hosildor</a:t>
            </a:r>
            <a:r>
              <a:rPr lang="en-US" sz="2400" dirty="0">
                <a:latin typeface="Times New Roman"/>
                <a:ea typeface="Times New Roman"/>
              </a:rPr>
              <a:t> </a:t>
            </a:r>
            <a:r>
              <a:rPr lang="en-US" sz="2400" dirty="0" err="1">
                <a:latin typeface="Times New Roman"/>
                <a:ea typeface="Times New Roman"/>
              </a:rPr>
              <a:t>dehqonchilik</a:t>
            </a:r>
            <a:r>
              <a:rPr lang="en-US" sz="2400" dirty="0">
                <a:latin typeface="Times New Roman"/>
                <a:ea typeface="Times New Roman"/>
              </a:rPr>
              <a:t> </a:t>
            </a:r>
            <a:r>
              <a:rPr lang="en-US" sz="2400" dirty="0" err="1">
                <a:latin typeface="Times New Roman"/>
                <a:ea typeface="Times New Roman"/>
              </a:rPr>
              <a:t>tumanlariga</a:t>
            </a:r>
            <a:r>
              <a:rPr lang="en-US" sz="2400" dirty="0">
                <a:latin typeface="Times New Roman"/>
                <a:ea typeface="Times New Roman"/>
              </a:rPr>
              <a:t> </a:t>
            </a:r>
            <a:r>
              <a:rPr lang="en-US" sz="2400" dirty="0" err="1">
                <a:latin typeface="Times New Roman"/>
                <a:ea typeface="Times New Roman"/>
              </a:rPr>
              <a:t>aylangan</a:t>
            </a:r>
            <a:r>
              <a:rPr lang="en-US" sz="2400" dirty="0">
                <a:latin typeface="Times New Roman"/>
                <a:ea typeface="Times New Roman"/>
              </a:rPr>
              <a:t>.</a:t>
            </a:r>
          </a:p>
          <a:p>
            <a:pPr algn="just">
              <a:lnSpc>
                <a:spcPct val="115000"/>
              </a:lnSpc>
              <a:spcAft>
                <a:spcPts val="0"/>
              </a:spcAft>
            </a:pPr>
            <a:r>
              <a:rPr lang="en-US" sz="2400" dirty="0" smtClean="0">
                <a:latin typeface="Times New Roman"/>
                <a:ea typeface="Times New Roman"/>
              </a:rPr>
              <a:t>	</a:t>
            </a:r>
            <a:r>
              <a:rPr lang="en-US" sz="2400" dirty="0" err="1" smtClean="0">
                <a:latin typeface="Times New Roman"/>
                <a:ea typeface="Times New Roman"/>
              </a:rPr>
              <a:t>Bronza</a:t>
            </a:r>
            <a:r>
              <a:rPr lang="en-US" sz="2400" dirty="0" smtClean="0">
                <a:latin typeface="Times New Roman"/>
                <a:ea typeface="Times New Roman"/>
              </a:rPr>
              <a:t> </a:t>
            </a:r>
            <a:r>
              <a:rPr lang="en-US" sz="2400" dirty="0" err="1">
                <a:latin typeface="Times New Roman"/>
                <a:ea typeface="Times New Roman"/>
              </a:rPr>
              <a:t>davriga</a:t>
            </a:r>
            <a:r>
              <a:rPr lang="en-US" sz="2400" dirty="0">
                <a:latin typeface="Times New Roman"/>
                <a:ea typeface="Times New Roman"/>
              </a:rPr>
              <a:t> </a:t>
            </a:r>
            <a:r>
              <a:rPr lang="en-US" sz="2400" dirty="0" err="1">
                <a:latin typeface="Times New Roman"/>
                <a:ea typeface="Times New Roman"/>
              </a:rPr>
              <a:t>oid</a:t>
            </a:r>
            <a:r>
              <a:rPr lang="en-US" sz="2400" dirty="0">
                <a:latin typeface="Times New Roman"/>
                <a:ea typeface="Times New Roman"/>
              </a:rPr>
              <a:t> </a:t>
            </a:r>
            <a:r>
              <a:rPr lang="en-US" sz="2400" dirty="0" err="1">
                <a:latin typeface="Times New Roman"/>
                <a:ea typeface="Times New Roman"/>
              </a:rPr>
              <a:t>buyumlar</a:t>
            </a:r>
            <a:r>
              <a:rPr lang="en-US" sz="2400" dirty="0">
                <a:latin typeface="Times New Roman"/>
                <a:ea typeface="Times New Roman"/>
              </a:rPr>
              <a:t> </a:t>
            </a:r>
            <a:r>
              <a:rPr lang="en-US" sz="2400" dirty="0" err="1">
                <a:latin typeface="Times New Roman"/>
                <a:ea typeface="Times New Roman"/>
              </a:rPr>
              <a:t>ixtisoslashgan</a:t>
            </a:r>
            <a:r>
              <a:rPr lang="en-US" sz="2400" dirty="0">
                <a:latin typeface="Times New Roman"/>
                <a:ea typeface="Times New Roman"/>
              </a:rPr>
              <a:t> </a:t>
            </a:r>
            <a:r>
              <a:rPr lang="en-US" sz="2400" dirty="0" err="1">
                <a:latin typeface="Times New Roman"/>
                <a:ea typeface="Times New Roman"/>
              </a:rPr>
              <a:t>hunar</a:t>
            </a:r>
            <a:r>
              <a:rPr lang="en-US" sz="2400" dirty="0">
                <a:latin typeface="Times New Roman"/>
                <a:ea typeface="Times New Roman"/>
              </a:rPr>
              <a:t> </a:t>
            </a:r>
            <a:r>
              <a:rPr lang="en-US" sz="2400" dirty="0" err="1">
                <a:latin typeface="Times New Roman"/>
                <a:ea typeface="Times New Roman"/>
              </a:rPr>
              <a:t>kasbi</a:t>
            </a:r>
            <a:r>
              <a:rPr lang="en-US" sz="2400" dirty="0">
                <a:latin typeface="Times New Roman"/>
                <a:ea typeface="Times New Roman"/>
              </a:rPr>
              <a:t> </a:t>
            </a:r>
            <a:r>
              <a:rPr lang="en-US" sz="2400" dirty="0" err="1">
                <a:latin typeface="Times New Roman"/>
                <a:ea typeface="Times New Roman"/>
              </a:rPr>
              <a:t>qatorida</a:t>
            </a:r>
            <a:r>
              <a:rPr lang="en-US" sz="2400" dirty="0">
                <a:latin typeface="Times New Roman"/>
                <a:ea typeface="Times New Roman"/>
              </a:rPr>
              <a:t> </a:t>
            </a:r>
            <a:r>
              <a:rPr lang="en-US" sz="2400" dirty="0" err="1">
                <a:latin typeface="Times New Roman"/>
                <a:ea typeface="Times New Roman"/>
              </a:rPr>
              <a:t>xonaki</a:t>
            </a:r>
            <a:r>
              <a:rPr lang="en-US" sz="2400" dirty="0">
                <a:latin typeface="Times New Roman"/>
                <a:ea typeface="Times New Roman"/>
              </a:rPr>
              <a:t> </a:t>
            </a:r>
            <a:r>
              <a:rPr lang="en-US" sz="2400" b="1" dirty="0" err="1">
                <a:latin typeface="Times New Roman"/>
                <a:ea typeface="Times New Roman"/>
              </a:rPr>
              <a:t>hunarmandchiligi</a:t>
            </a:r>
            <a:r>
              <a:rPr lang="en-US" sz="2400" dirty="0">
                <a:latin typeface="Times New Roman"/>
                <a:ea typeface="Times New Roman"/>
              </a:rPr>
              <a:t> ham </a:t>
            </a:r>
            <a:r>
              <a:rPr lang="en-US" sz="2400" dirty="0" err="1">
                <a:latin typeface="Times New Roman"/>
                <a:ea typeface="Times New Roman"/>
              </a:rPr>
              <a:t>yuksak</a:t>
            </a:r>
            <a:r>
              <a:rPr lang="en-US" sz="2400" dirty="0">
                <a:latin typeface="Times New Roman"/>
                <a:ea typeface="Times New Roman"/>
              </a:rPr>
              <a:t> </a:t>
            </a:r>
            <a:r>
              <a:rPr lang="en-US" sz="2400" dirty="0" err="1">
                <a:latin typeface="Times New Roman"/>
                <a:ea typeface="Times New Roman"/>
              </a:rPr>
              <a:t>darajada</a:t>
            </a:r>
            <a:r>
              <a:rPr lang="en-US" sz="2400" dirty="0">
                <a:latin typeface="Times New Roman"/>
                <a:ea typeface="Times New Roman"/>
              </a:rPr>
              <a:t> </a:t>
            </a:r>
            <a:r>
              <a:rPr lang="en-US" sz="2400" dirty="0" err="1">
                <a:latin typeface="Times New Roman"/>
                <a:ea typeface="Times New Roman"/>
              </a:rPr>
              <a:t>rivojlanganidan</a:t>
            </a:r>
            <a:r>
              <a:rPr lang="en-US" sz="2400" dirty="0">
                <a:latin typeface="Times New Roman"/>
                <a:ea typeface="Times New Roman"/>
              </a:rPr>
              <a:t> </a:t>
            </a:r>
            <a:r>
              <a:rPr lang="en-US" sz="2400" dirty="0" err="1">
                <a:latin typeface="Times New Roman"/>
                <a:ea typeface="Times New Roman"/>
              </a:rPr>
              <a:t>dalolat</a:t>
            </a:r>
            <a:r>
              <a:rPr lang="en-US" sz="2400" dirty="0">
                <a:latin typeface="Times New Roman"/>
                <a:ea typeface="Times New Roman"/>
              </a:rPr>
              <a:t> </a:t>
            </a:r>
            <a:r>
              <a:rPr lang="en-US" sz="2400" dirty="0" err="1">
                <a:latin typeface="Times New Roman"/>
                <a:ea typeface="Times New Roman"/>
              </a:rPr>
              <a:t>beradi</a:t>
            </a:r>
            <a:r>
              <a:rPr lang="en-US" sz="2400" dirty="0">
                <a:latin typeface="Times New Roman"/>
                <a:ea typeface="Times New Roman"/>
              </a:rPr>
              <a:t>. </a:t>
            </a:r>
            <a:r>
              <a:rPr lang="en-US" sz="2400" dirty="0" err="1">
                <a:latin typeface="Times New Roman"/>
                <a:ea typeface="Times New Roman"/>
              </a:rPr>
              <a:t>Odamlar</a:t>
            </a:r>
            <a:r>
              <a:rPr lang="en-US" sz="2400" dirty="0">
                <a:latin typeface="Times New Roman"/>
                <a:ea typeface="Times New Roman"/>
              </a:rPr>
              <a:t> </a:t>
            </a:r>
            <a:r>
              <a:rPr lang="en-US" sz="2400" dirty="0" err="1">
                <a:latin typeface="Times New Roman"/>
                <a:ea typeface="Times New Roman"/>
              </a:rPr>
              <a:t>loydan</a:t>
            </a:r>
            <a:r>
              <a:rPr lang="en-US" sz="2400" dirty="0">
                <a:latin typeface="Times New Roman"/>
                <a:ea typeface="Times New Roman"/>
              </a:rPr>
              <a:t>, </a:t>
            </a:r>
            <a:r>
              <a:rPr lang="en-US" sz="2400" dirty="0" err="1">
                <a:latin typeface="Times New Roman"/>
                <a:ea typeface="Times New Roman"/>
              </a:rPr>
              <a:t>suyakdan</a:t>
            </a:r>
            <a:r>
              <a:rPr lang="en-US" sz="2400" dirty="0">
                <a:latin typeface="Times New Roman"/>
                <a:ea typeface="Times New Roman"/>
              </a:rPr>
              <a:t>, </a:t>
            </a:r>
            <a:r>
              <a:rPr lang="en-US" sz="2400" dirty="0" err="1">
                <a:latin typeface="Times New Roman"/>
                <a:ea typeface="Times New Roman"/>
              </a:rPr>
              <a:t>toshdan</a:t>
            </a:r>
            <a:r>
              <a:rPr lang="en-US" sz="2400" dirty="0">
                <a:latin typeface="Times New Roman"/>
                <a:ea typeface="Times New Roman"/>
              </a:rPr>
              <a:t>, </a:t>
            </a:r>
            <a:r>
              <a:rPr lang="en-US" sz="2400" dirty="0" err="1">
                <a:latin typeface="Times New Roman"/>
                <a:ea typeface="Times New Roman"/>
              </a:rPr>
              <a:t>yog‘ochdan</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charmdan</a:t>
            </a:r>
            <a:r>
              <a:rPr lang="en-US" sz="2400" dirty="0">
                <a:latin typeface="Times New Roman"/>
                <a:ea typeface="Times New Roman"/>
              </a:rPr>
              <a:t> </a:t>
            </a:r>
            <a:r>
              <a:rPr lang="en-US" sz="2400" dirty="0" err="1">
                <a:latin typeface="Times New Roman"/>
                <a:ea typeface="Times New Roman"/>
              </a:rPr>
              <a:t>xilma</a:t>
            </a:r>
            <a:r>
              <a:rPr lang="en-US" sz="2400" dirty="0">
                <a:latin typeface="Times New Roman"/>
                <a:ea typeface="Times New Roman"/>
              </a:rPr>
              <a:t>–</a:t>
            </a:r>
            <a:r>
              <a:rPr lang="en-US" sz="2400" dirty="0" err="1">
                <a:latin typeface="Times New Roman"/>
                <a:ea typeface="Times New Roman"/>
              </a:rPr>
              <a:t>xil</a:t>
            </a:r>
            <a:r>
              <a:rPr lang="en-US" sz="2400" dirty="0">
                <a:latin typeface="Times New Roman"/>
                <a:ea typeface="Times New Roman"/>
              </a:rPr>
              <a:t> </a:t>
            </a:r>
            <a:r>
              <a:rPr lang="en-US" sz="2400" dirty="0" err="1">
                <a:latin typeface="Times New Roman"/>
                <a:ea typeface="Times New Roman"/>
              </a:rPr>
              <a:t>buyumlar</a:t>
            </a:r>
            <a:r>
              <a:rPr lang="en-US" sz="2400" dirty="0">
                <a:latin typeface="Times New Roman"/>
                <a:ea typeface="Times New Roman"/>
              </a:rPr>
              <a:t> </a:t>
            </a:r>
            <a:r>
              <a:rPr lang="en-US" sz="2400" dirty="0" err="1">
                <a:latin typeface="Times New Roman"/>
                <a:ea typeface="Times New Roman"/>
              </a:rPr>
              <a:t>yasaganlar</a:t>
            </a:r>
            <a:r>
              <a:rPr lang="en-US" sz="2400" dirty="0">
                <a:latin typeface="Times New Roman"/>
                <a:ea typeface="Times New Roman"/>
              </a:rPr>
              <a:t>. </a:t>
            </a:r>
            <a:r>
              <a:rPr lang="en-US" sz="2400" dirty="0" err="1">
                <a:latin typeface="Times New Roman"/>
                <a:ea typeface="Times New Roman"/>
              </a:rPr>
              <a:t>Ushbu</a:t>
            </a:r>
            <a:r>
              <a:rPr lang="en-US" sz="2400" dirty="0">
                <a:latin typeface="Times New Roman"/>
                <a:ea typeface="Times New Roman"/>
              </a:rPr>
              <a:t> </a:t>
            </a:r>
            <a:r>
              <a:rPr lang="en-US" sz="2400" dirty="0" err="1">
                <a:latin typeface="Times New Roman"/>
                <a:ea typeface="Times New Roman"/>
              </a:rPr>
              <a:t>davrda</a:t>
            </a:r>
            <a:r>
              <a:rPr lang="en-US" sz="2400" dirty="0">
                <a:latin typeface="Times New Roman"/>
                <a:ea typeface="Times New Roman"/>
              </a:rPr>
              <a:t> </a:t>
            </a:r>
            <a:r>
              <a:rPr lang="en-US" sz="2400" dirty="0" err="1">
                <a:latin typeface="Times New Roman"/>
                <a:ea typeface="Times New Roman"/>
              </a:rPr>
              <a:t>qiyim</a:t>
            </a:r>
            <a:r>
              <a:rPr lang="en-US" sz="2400" dirty="0">
                <a:latin typeface="Times New Roman"/>
                <a:ea typeface="Times New Roman"/>
              </a:rPr>
              <a:t> </a:t>
            </a:r>
            <a:r>
              <a:rPr lang="en-US" sz="2400" dirty="0" err="1">
                <a:latin typeface="Times New Roman"/>
                <a:ea typeface="Times New Roman"/>
              </a:rPr>
              <a:t>jun</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zig‘ir</a:t>
            </a:r>
            <a:r>
              <a:rPr lang="en-US" sz="2400" dirty="0">
                <a:latin typeface="Times New Roman"/>
                <a:ea typeface="Times New Roman"/>
              </a:rPr>
              <a:t> </a:t>
            </a:r>
            <a:r>
              <a:rPr lang="en-US" sz="2400" dirty="0" err="1">
                <a:latin typeface="Times New Roman"/>
                <a:ea typeface="Times New Roman"/>
              </a:rPr>
              <a:t>tolasidan</a:t>
            </a:r>
            <a:r>
              <a:rPr lang="en-US" sz="2400" dirty="0">
                <a:latin typeface="Times New Roman"/>
                <a:ea typeface="Times New Roman"/>
              </a:rPr>
              <a:t> </a:t>
            </a:r>
            <a:r>
              <a:rPr lang="en-US" sz="2400" dirty="0" err="1">
                <a:latin typeface="Times New Roman"/>
                <a:ea typeface="Times New Roman"/>
              </a:rPr>
              <a:t>to‘qilgan</a:t>
            </a:r>
            <a:r>
              <a:rPr lang="en-US" sz="2400" dirty="0">
                <a:latin typeface="Times New Roman"/>
                <a:ea typeface="Times New Roman"/>
              </a:rPr>
              <a:t>. </a:t>
            </a:r>
            <a:r>
              <a:rPr lang="en-US" sz="2400" dirty="0" err="1">
                <a:latin typeface="Times New Roman"/>
                <a:ea typeface="Times New Roman"/>
              </a:rPr>
              <a:t>To‘qimachilik</a:t>
            </a:r>
            <a:r>
              <a:rPr lang="en-US" sz="2400" dirty="0">
                <a:latin typeface="Times New Roman"/>
                <a:ea typeface="Times New Roman"/>
              </a:rPr>
              <a:t> </a:t>
            </a:r>
            <a:r>
              <a:rPr lang="en-US" sz="2400" dirty="0" err="1">
                <a:latin typeface="Times New Roman"/>
                <a:ea typeface="Times New Roman"/>
              </a:rPr>
              <a:t>sohasida</a:t>
            </a:r>
            <a:r>
              <a:rPr lang="en-US" sz="2400" dirty="0">
                <a:latin typeface="Times New Roman"/>
                <a:ea typeface="Times New Roman"/>
              </a:rPr>
              <a:t> </a:t>
            </a:r>
            <a:r>
              <a:rPr lang="en-US" sz="2400" dirty="0" err="1">
                <a:latin typeface="Times New Roman"/>
                <a:ea typeface="Times New Roman"/>
              </a:rPr>
              <a:t>ishlatilgan</a:t>
            </a:r>
            <a:r>
              <a:rPr lang="en-US" sz="2400" dirty="0">
                <a:latin typeface="Times New Roman"/>
                <a:ea typeface="Times New Roman"/>
              </a:rPr>
              <a:t> </a:t>
            </a:r>
            <a:r>
              <a:rPr lang="en-US" sz="2400" b="1" dirty="0" err="1">
                <a:solidFill>
                  <a:srgbClr val="FF0000"/>
                </a:solidFill>
                <a:latin typeface="Times New Roman"/>
                <a:ea typeface="Times New Roman"/>
              </a:rPr>
              <a:t>sopol</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va</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toshdan</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yasalgan</a:t>
            </a:r>
            <a:r>
              <a:rPr lang="en-US" sz="2400" b="1" dirty="0">
                <a:solidFill>
                  <a:srgbClr val="FF0000"/>
                </a:solidFill>
                <a:latin typeface="Times New Roman"/>
                <a:ea typeface="Times New Roman"/>
              </a:rPr>
              <a:t> </a:t>
            </a:r>
            <a:r>
              <a:rPr lang="en-US" sz="2400" b="1" dirty="0" err="1">
                <a:solidFill>
                  <a:srgbClr val="FF0000"/>
                </a:solidFill>
                <a:latin typeface="Times New Roman"/>
                <a:ea typeface="Times New Roman"/>
              </a:rPr>
              <a:t>urchuqlar</a:t>
            </a:r>
            <a:r>
              <a:rPr lang="en-US" sz="2400" dirty="0">
                <a:latin typeface="Times New Roman"/>
                <a:ea typeface="Times New Roman"/>
              </a:rPr>
              <a:t> </a:t>
            </a:r>
            <a:r>
              <a:rPr lang="en-US" sz="2400" dirty="0" err="1">
                <a:latin typeface="Times New Roman"/>
                <a:ea typeface="Times New Roman"/>
              </a:rPr>
              <a:t>topilgan</a:t>
            </a:r>
            <a:r>
              <a:rPr lang="en-US" sz="2400" dirty="0">
                <a:latin typeface="Times New Roman"/>
                <a:ea typeface="Times New Roman"/>
              </a:rPr>
              <a:t>.</a:t>
            </a:r>
            <a:endParaRPr lang="en-US" sz="2400" dirty="0" smtClean="0">
              <a:latin typeface="Times New Roman"/>
              <a:ea typeface="Times New Roman"/>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Ijtimoiy</a:t>
            </a:r>
            <a:r>
              <a:rPr lang="en-US" sz="2400" b="1" dirty="0" smtClean="0">
                <a:latin typeface="Times New Roman"/>
                <a:ea typeface="Times New Roman"/>
              </a:rPr>
              <a:t>–</a:t>
            </a:r>
            <a:r>
              <a:rPr lang="en-US" sz="2400" b="1" dirty="0" err="1" smtClean="0">
                <a:latin typeface="Times New Roman"/>
                <a:ea typeface="Times New Roman"/>
              </a:rPr>
              <a:t>iqtisodiy</a:t>
            </a:r>
            <a:r>
              <a:rPr lang="en-US" sz="2400" b="1" dirty="0" smtClean="0">
                <a:latin typeface="Times New Roman"/>
                <a:ea typeface="Times New Roman"/>
              </a:rPr>
              <a:t> </a:t>
            </a:r>
            <a:r>
              <a:rPr lang="en-US" sz="2400" b="1" dirty="0" err="1">
                <a:latin typeface="Times New Roman"/>
                <a:ea typeface="Times New Roman"/>
              </a:rPr>
              <a:t>munosabatlar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2291920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лако 3"/>
          <p:cNvSpPr/>
          <p:nvPr/>
        </p:nvSpPr>
        <p:spPr>
          <a:xfrm>
            <a:off x="179512" y="0"/>
            <a:ext cx="8496944" cy="6021288"/>
          </a:xfrm>
          <a:prstGeom prst="cloud">
            <a:avLst/>
          </a:prstGeom>
          <a:effectLst>
            <a:glow rad="139700">
              <a:schemeClr val="accent1">
                <a:satMod val="175000"/>
                <a:alpha val="40000"/>
              </a:schemeClr>
            </a:glow>
          </a:effectLst>
        </p:spPr>
        <p:style>
          <a:lnRef idx="2">
            <a:schemeClr val="accent1"/>
          </a:lnRef>
          <a:fillRef idx="1">
            <a:schemeClr val="lt1"/>
          </a:fillRef>
          <a:effectRef idx="0">
            <a:schemeClr val="accent1"/>
          </a:effectRef>
          <a:fontRef idx="minor">
            <a:schemeClr val="dk1"/>
          </a:fontRef>
        </p:style>
        <p:txBody>
          <a:bodyPr anchor="ctr"/>
          <a:lstStyle/>
          <a:p>
            <a:pPr algn="ctr" eaLnBrk="1" fontAlgn="auto" hangingPunct="1">
              <a:spcBef>
                <a:spcPts val="0"/>
              </a:spcBef>
              <a:spcAft>
                <a:spcPts val="0"/>
              </a:spcAft>
              <a:defRPr/>
            </a:pPr>
            <a:r>
              <a:rPr lang="en-US" sz="4800" b="1" dirty="0" err="1" smtClean="0">
                <a:solidFill>
                  <a:srgbClr val="0070C0"/>
                </a:solidFill>
              </a:rPr>
              <a:t>Bronza</a:t>
            </a:r>
            <a:r>
              <a:rPr lang="en-US" sz="4800" b="1" dirty="0" smtClean="0">
                <a:solidFill>
                  <a:srgbClr val="0070C0"/>
                </a:solidFill>
              </a:rPr>
              <a:t> </a:t>
            </a:r>
            <a:r>
              <a:rPr lang="en-US" sz="4800" b="1" dirty="0" err="1" smtClean="0">
                <a:solidFill>
                  <a:srgbClr val="0070C0"/>
                </a:solidFill>
              </a:rPr>
              <a:t>davri</a:t>
            </a:r>
            <a:r>
              <a:rPr lang="en-US" sz="4800" b="1" dirty="0" smtClean="0">
                <a:solidFill>
                  <a:srgbClr val="0070C0"/>
                </a:solidFill>
              </a:rPr>
              <a:t> </a:t>
            </a:r>
            <a:r>
              <a:rPr lang="en-US" sz="4800" b="1" dirty="0" err="1" smtClean="0">
                <a:solidFill>
                  <a:srgbClr val="0070C0"/>
                </a:solidFill>
              </a:rPr>
              <a:t>xususiyatlari</a:t>
            </a:r>
            <a:endParaRPr lang="ru-RU" sz="4800" b="1"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200" dirty="0" smtClean="0">
                <a:latin typeface="Times New Roman"/>
                <a:ea typeface="Times New Roman"/>
              </a:rPr>
              <a:t>	</a:t>
            </a:r>
            <a:r>
              <a:rPr lang="en-US" sz="2200" dirty="0" err="1" smtClean="0">
                <a:latin typeface="Times New Roman"/>
                <a:ea typeface="Times New Roman"/>
              </a:rPr>
              <a:t>Ishlab</a:t>
            </a:r>
            <a:r>
              <a:rPr lang="en-US" sz="2200" dirty="0" smtClean="0">
                <a:latin typeface="Times New Roman"/>
                <a:ea typeface="Times New Roman"/>
              </a:rPr>
              <a:t> </a:t>
            </a:r>
            <a:r>
              <a:rPr lang="en-US" sz="2200" dirty="0" err="1">
                <a:latin typeface="Times New Roman"/>
                <a:ea typeface="Times New Roman"/>
              </a:rPr>
              <a:t>chiqaruvchi</a:t>
            </a:r>
            <a:r>
              <a:rPr lang="en-US" sz="2200" dirty="0">
                <a:latin typeface="Times New Roman"/>
                <a:ea typeface="Times New Roman"/>
              </a:rPr>
              <a:t> </a:t>
            </a:r>
            <a:r>
              <a:rPr lang="en-US" sz="2200" dirty="0" err="1">
                <a:latin typeface="Times New Roman"/>
                <a:ea typeface="Times New Roman"/>
              </a:rPr>
              <a:t>xo‘jaliklar</a:t>
            </a:r>
            <a:r>
              <a:rPr lang="en-US" sz="2200" dirty="0">
                <a:latin typeface="Times New Roman"/>
                <a:ea typeface="Times New Roman"/>
              </a:rPr>
              <a:t> </a:t>
            </a:r>
            <a:r>
              <a:rPr lang="en-US" sz="2200" dirty="0" err="1">
                <a:latin typeface="Times New Roman"/>
                <a:ea typeface="Times New Roman"/>
              </a:rPr>
              <a:t>va</a:t>
            </a:r>
            <a:r>
              <a:rPr lang="en-US" sz="2200" dirty="0">
                <a:latin typeface="Times New Roman"/>
                <a:ea typeface="Times New Roman"/>
              </a:rPr>
              <a:t> </a:t>
            </a:r>
            <a:r>
              <a:rPr lang="en-US" sz="2200" dirty="0" err="1">
                <a:latin typeface="Times New Roman"/>
                <a:ea typeface="Times New Roman"/>
              </a:rPr>
              <a:t>hunarmandchilikning</a:t>
            </a:r>
            <a:r>
              <a:rPr lang="en-US" sz="2200" dirty="0">
                <a:latin typeface="Times New Roman"/>
                <a:ea typeface="Times New Roman"/>
              </a:rPr>
              <a:t> </a:t>
            </a:r>
            <a:r>
              <a:rPr lang="en-US" sz="2200" dirty="0" err="1">
                <a:latin typeface="Times New Roman"/>
                <a:ea typeface="Times New Roman"/>
              </a:rPr>
              <a:t>rivojlanishi</a:t>
            </a:r>
            <a:r>
              <a:rPr lang="en-US" sz="2200" dirty="0">
                <a:latin typeface="Times New Roman"/>
                <a:ea typeface="Times New Roman"/>
              </a:rPr>
              <a:t> </a:t>
            </a:r>
            <a:r>
              <a:rPr lang="en-US" sz="2200" dirty="0" err="1">
                <a:latin typeface="Times New Roman"/>
                <a:ea typeface="Times New Roman"/>
              </a:rPr>
              <a:t>asosida</a:t>
            </a:r>
            <a:r>
              <a:rPr lang="en-US" sz="2200" dirty="0">
                <a:latin typeface="Times New Roman"/>
                <a:ea typeface="Times New Roman"/>
              </a:rPr>
              <a:t> </a:t>
            </a:r>
            <a:r>
              <a:rPr lang="en-US" sz="2200" dirty="0" err="1">
                <a:latin typeface="Times New Roman"/>
                <a:ea typeface="Times New Roman"/>
              </a:rPr>
              <a:t>aholining</a:t>
            </a:r>
            <a:r>
              <a:rPr lang="en-US" sz="2200" dirty="0">
                <a:latin typeface="Times New Roman"/>
                <a:ea typeface="Times New Roman"/>
              </a:rPr>
              <a:t> </a:t>
            </a:r>
            <a:r>
              <a:rPr lang="en-US" sz="2200" dirty="0" err="1">
                <a:latin typeface="Times New Roman"/>
                <a:ea typeface="Times New Roman"/>
              </a:rPr>
              <a:t>ijtimoiy</a:t>
            </a:r>
            <a:r>
              <a:rPr lang="en-US" sz="2200" dirty="0">
                <a:latin typeface="Times New Roman"/>
                <a:ea typeface="Times New Roman"/>
              </a:rPr>
              <a:t> </a:t>
            </a:r>
            <a:r>
              <a:rPr lang="en-US" sz="2200" dirty="0" err="1">
                <a:latin typeface="Times New Roman"/>
                <a:ea typeface="Times New Roman"/>
              </a:rPr>
              <a:t>hayotida</a:t>
            </a:r>
            <a:r>
              <a:rPr lang="en-US" sz="2200" dirty="0">
                <a:latin typeface="Times New Roman"/>
                <a:ea typeface="Times New Roman"/>
              </a:rPr>
              <a:t> </a:t>
            </a:r>
            <a:r>
              <a:rPr lang="en-US" sz="2200" dirty="0" err="1">
                <a:latin typeface="Times New Roman"/>
                <a:ea typeface="Times New Roman"/>
              </a:rPr>
              <a:t>katta</a:t>
            </a:r>
            <a:r>
              <a:rPr lang="en-US" sz="2200" dirty="0">
                <a:latin typeface="Times New Roman"/>
                <a:ea typeface="Times New Roman"/>
              </a:rPr>
              <a:t> </a:t>
            </a:r>
            <a:r>
              <a:rPr lang="en-US" sz="2200" dirty="0" err="1">
                <a:latin typeface="Times New Roman"/>
                <a:ea typeface="Times New Roman"/>
              </a:rPr>
              <a:t>o‘zgarishlar</a:t>
            </a:r>
            <a:r>
              <a:rPr lang="en-US" sz="2200" dirty="0">
                <a:latin typeface="Times New Roman"/>
                <a:ea typeface="Times New Roman"/>
              </a:rPr>
              <a:t> </a:t>
            </a:r>
            <a:r>
              <a:rPr lang="en-US" sz="2200" dirty="0" err="1">
                <a:latin typeface="Times New Roman"/>
                <a:ea typeface="Times New Roman"/>
              </a:rPr>
              <a:t>sodir</a:t>
            </a:r>
            <a:r>
              <a:rPr lang="en-US" sz="2200" dirty="0">
                <a:latin typeface="Times New Roman"/>
                <a:ea typeface="Times New Roman"/>
              </a:rPr>
              <a:t> </a:t>
            </a:r>
            <a:r>
              <a:rPr lang="en-US" sz="2200" dirty="0" err="1">
                <a:latin typeface="Times New Roman"/>
                <a:ea typeface="Times New Roman"/>
              </a:rPr>
              <a:t>bo‘lgan</a:t>
            </a:r>
            <a:r>
              <a:rPr lang="en-US" sz="2200" dirty="0">
                <a:latin typeface="Times New Roman"/>
                <a:ea typeface="Times New Roman"/>
              </a:rPr>
              <a:t>. </a:t>
            </a:r>
            <a:r>
              <a:rPr lang="en-US" sz="2200" b="1" dirty="0" err="1">
                <a:latin typeface="Times New Roman"/>
                <a:ea typeface="Times New Roman"/>
              </a:rPr>
              <a:t>Dehqonchilikka</a:t>
            </a:r>
            <a:r>
              <a:rPr lang="en-US" sz="2200" b="1" dirty="0">
                <a:latin typeface="Times New Roman"/>
                <a:ea typeface="Times New Roman"/>
              </a:rPr>
              <a:t> </a:t>
            </a:r>
            <a:r>
              <a:rPr lang="en-US" sz="2200" b="1" dirty="0" err="1">
                <a:latin typeface="Times New Roman"/>
                <a:ea typeface="Times New Roman"/>
              </a:rPr>
              <a:t>va</a:t>
            </a:r>
            <a:r>
              <a:rPr lang="en-US" sz="2200" b="1" dirty="0">
                <a:latin typeface="Times New Roman"/>
                <a:ea typeface="Times New Roman"/>
              </a:rPr>
              <a:t> </a:t>
            </a:r>
            <a:r>
              <a:rPr lang="en-US" sz="2200" b="1" dirty="0" err="1">
                <a:latin typeface="Times New Roman"/>
                <a:ea typeface="Times New Roman"/>
              </a:rPr>
              <a:t>chorvachilik</a:t>
            </a:r>
            <a:r>
              <a:rPr lang="en-US" sz="2200" b="1" dirty="0">
                <a:latin typeface="Times New Roman"/>
                <a:ea typeface="Times New Roman"/>
              </a:rPr>
              <a:t> </a:t>
            </a:r>
            <a:r>
              <a:rPr lang="en-US" sz="2200" dirty="0" err="1">
                <a:latin typeface="Times New Roman"/>
                <a:ea typeface="Times New Roman"/>
              </a:rPr>
              <a:t>ortiqcha</a:t>
            </a:r>
            <a:r>
              <a:rPr lang="en-US" sz="2200" dirty="0">
                <a:latin typeface="Times New Roman"/>
                <a:ea typeface="Times New Roman"/>
              </a:rPr>
              <a:t> </a:t>
            </a:r>
            <a:r>
              <a:rPr lang="en-US" sz="2200" dirty="0" err="1">
                <a:latin typeface="Times New Roman"/>
                <a:ea typeface="Times New Roman"/>
              </a:rPr>
              <a:t>mahsulot</a:t>
            </a:r>
            <a:r>
              <a:rPr lang="en-US" sz="2200" dirty="0">
                <a:latin typeface="Times New Roman"/>
                <a:ea typeface="Times New Roman"/>
              </a:rPr>
              <a:t> </a:t>
            </a:r>
            <a:r>
              <a:rPr lang="en-US" sz="2200" dirty="0" err="1">
                <a:latin typeface="Times New Roman"/>
                <a:ea typeface="Times New Roman"/>
              </a:rPr>
              <a:t>va</a:t>
            </a:r>
            <a:r>
              <a:rPr lang="en-US" sz="2200" dirty="0">
                <a:latin typeface="Times New Roman"/>
                <a:ea typeface="Times New Roman"/>
              </a:rPr>
              <a:t> </a:t>
            </a:r>
            <a:r>
              <a:rPr lang="en-US" sz="2200" dirty="0" err="1">
                <a:latin typeface="Times New Roman"/>
                <a:ea typeface="Times New Roman"/>
              </a:rPr>
              <a:t>mol</a:t>
            </a:r>
            <a:r>
              <a:rPr lang="en-US" sz="2200" dirty="0">
                <a:latin typeface="Times New Roman"/>
                <a:ea typeface="Times New Roman"/>
              </a:rPr>
              <a:t> </a:t>
            </a:r>
            <a:r>
              <a:rPr lang="en-US" sz="2200" dirty="0" err="1">
                <a:latin typeface="Times New Roman"/>
                <a:ea typeface="Times New Roman"/>
              </a:rPr>
              <a:t>ayirboshlashni</a:t>
            </a:r>
            <a:r>
              <a:rPr lang="en-US" sz="2200" dirty="0">
                <a:latin typeface="Times New Roman"/>
                <a:ea typeface="Times New Roman"/>
              </a:rPr>
              <a:t> </a:t>
            </a:r>
            <a:r>
              <a:rPr lang="en-US" sz="2200" dirty="0" err="1">
                <a:latin typeface="Times New Roman"/>
                <a:ea typeface="Times New Roman"/>
              </a:rPr>
              <a:t>tartibga</a:t>
            </a:r>
            <a:r>
              <a:rPr lang="en-US" sz="2200" dirty="0">
                <a:latin typeface="Times New Roman"/>
                <a:ea typeface="Times New Roman"/>
              </a:rPr>
              <a:t> </a:t>
            </a:r>
            <a:r>
              <a:rPr lang="en-US" sz="2200" dirty="0" err="1">
                <a:latin typeface="Times New Roman"/>
                <a:ea typeface="Times New Roman"/>
              </a:rPr>
              <a:t>solishda</a:t>
            </a:r>
            <a:r>
              <a:rPr lang="en-US" sz="2200" dirty="0">
                <a:latin typeface="Times New Roman"/>
                <a:ea typeface="Times New Roman"/>
              </a:rPr>
              <a:t> </a:t>
            </a:r>
            <a:r>
              <a:rPr lang="en-US" sz="2200" dirty="0" err="1">
                <a:latin typeface="Times New Roman"/>
                <a:ea typeface="Times New Roman"/>
              </a:rPr>
              <a:t>asosiy</a:t>
            </a:r>
            <a:r>
              <a:rPr lang="en-US" sz="2200" dirty="0">
                <a:latin typeface="Times New Roman"/>
                <a:ea typeface="Times New Roman"/>
              </a:rPr>
              <a:t> </a:t>
            </a:r>
            <a:r>
              <a:rPr lang="en-US" sz="2200" dirty="0" err="1">
                <a:latin typeface="Times New Roman"/>
                <a:ea typeface="Times New Roman"/>
              </a:rPr>
              <a:t>vazifani</a:t>
            </a:r>
            <a:r>
              <a:rPr lang="en-US" sz="2200" dirty="0">
                <a:latin typeface="Times New Roman"/>
                <a:ea typeface="Times New Roman"/>
              </a:rPr>
              <a:t> </a:t>
            </a:r>
            <a:r>
              <a:rPr lang="en-US" sz="2200" dirty="0" err="1">
                <a:latin typeface="Times New Roman"/>
                <a:ea typeface="Times New Roman"/>
              </a:rPr>
              <a:t>bajargan</a:t>
            </a:r>
            <a:r>
              <a:rPr lang="en-US" sz="2200" dirty="0">
                <a:latin typeface="Times New Roman"/>
                <a:ea typeface="Times New Roman"/>
              </a:rPr>
              <a:t> </a:t>
            </a:r>
            <a:r>
              <a:rPr lang="en-US" sz="2200" dirty="0" err="1">
                <a:latin typeface="Times New Roman"/>
                <a:ea typeface="Times New Roman"/>
              </a:rPr>
              <a:t>edi</a:t>
            </a:r>
            <a:r>
              <a:rPr lang="en-US" sz="2200" dirty="0">
                <a:latin typeface="Times New Roman"/>
                <a:ea typeface="Times New Roman"/>
              </a:rPr>
              <a:t>.</a:t>
            </a:r>
          </a:p>
          <a:p>
            <a:pPr algn="just">
              <a:lnSpc>
                <a:spcPct val="115000"/>
              </a:lnSpc>
              <a:spcAft>
                <a:spcPts val="0"/>
              </a:spcAft>
            </a:pPr>
            <a:r>
              <a:rPr lang="en-US" sz="2200" dirty="0" smtClean="0">
                <a:latin typeface="Times New Roman"/>
                <a:ea typeface="Times New Roman"/>
              </a:rPr>
              <a:t>	</a:t>
            </a:r>
            <a:r>
              <a:rPr lang="en-US" sz="2200" b="1" dirty="0" err="1" smtClean="0">
                <a:latin typeface="Times New Roman"/>
                <a:ea typeface="Times New Roman"/>
              </a:rPr>
              <a:t>Patriarxal</a:t>
            </a:r>
            <a:r>
              <a:rPr lang="en-US" sz="2200" b="1" dirty="0" smtClean="0">
                <a:latin typeface="Times New Roman"/>
                <a:ea typeface="Times New Roman"/>
              </a:rPr>
              <a:t> </a:t>
            </a:r>
            <a:r>
              <a:rPr lang="en-US" sz="2200" b="1" dirty="0" err="1">
                <a:latin typeface="Times New Roman"/>
                <a:ea typeface="Times New Roman"/>
              </a:rPr>
              <a:t>urug‘ning</a:t>
            </a:r>
            <a:r>
              <a:rPr lang="en-US" sz="2200" b="1" dirty="0">
                <a:latin typeface="Times New Roman"/>
                <a:ea typeface="Times New Roman"/>
              </a:rPr>
              <a:t> </a:t>
            </a:r>
            <a:r>
              <a:rPr lang="en-US" sz="2200" dirty="0" err="1">
                <a:latin typeface="Times New Roman"/>
                <a:ea typeface="Times New Roman"/>
              </a:rPr>
              <a:t>rivojlanishi</a:t>
            </a:r>
            <a:r>
              <a:rPr lang="en-US" sz="2200" dirty="0">
                <a:latin typeface="Times New Roman"/>
                <a:ea typeface="Times New Roman"/>
              </a:rPr>
              <a:t>, </a:t>
            </a:r>
            <a:r>
              <a:rPr lang="en-US" sz="2200" dirty="0" err="1">
                <a:latin typeface="Times New Roman"/>
                <a:ea typeface="Times New Roman"/>
              </a:rPr>
              <a:t>ishlab</a:t>
            </a:r>
            <a:r>
              <a:rPr lang="en-US" sz="2200" dirty="0">
                <a:latin typeface="Times New Roman"/>
                <a:ea typeface="Times New Roman"/>
              </a:rPr>
              <a:t> </a:t>
            </a:r>
            <a:r>
              <a:rPr lang="en-US" sz="2200" dirty="0" err="1">
                <a:latin typeface="Times New Roman"/>
                <a:ea typeface="Times New Roman"/>
              </a:rPr>
              <a:t>chiqaruvchi</a:t>
            </a:r>
            <a:r>
              <a:rPr lang="en-US" sz="2200" dirty="0">
                <a:latin typeface="Times New Roman"/>
                <a:ea typeface="Times New Roman"/>
              </a:rPr>
              <a:t> </a:t>
            </a:r>
            <a:r>
              <a:rPr lang="en-US" sz="2200" dirty="0" err="1">
                <a:latin typeface="Times New Roman"/>
                <a:ea typeface="Times New Roman"/>
              </a:rPr>
              <a:t>kuchlarning</a:t>
            </a:r>
            <a:r>
              <a:rPr lang="en-US" sz="2200" dirty="0">
                <a:latin typeface="Times New Roman"/>
                <a:ea typeface="Times New Roman"/>
              </a:rPr>
              <a:t> </a:t>
            </a:r>
            <a:r>
              <a:rPr lang="en-US" sz="2200" dirty="0" err="1">
                <a:latin typeface="Times New Roman"/>
                <a:ea typeface="Times New Roman"/>
              </a:rPr>
              <a:t>o‘sishi</a:t>
            </a:r>
            <a:r>
              <a:rPr lang="en-US" sz="2200" dirty="0">
                <a:latin typeface="Times New Roman"/>
                <a:ea typeface="Times New Roman"/>
              </a:rPr>
              <a:t> </a:t>
            </a:r>
            <a:r>
              <a:rPr lang="en-US" sz="2200" dirty="0" err="1">
                <a:latin typeface="Times New Roman"/>
                <a:ea typeface="Times New Roman"/>
              </a:rPr>
              <a:t>bilan</a:t>
            </a:r>
            <a:r>
              <a:rPr lang="en-US" sz="2200" dirty="0">
                <a:latin typeface="Times New Roman"/>
                <a:ea typeface="Times New Roman"/>
              </a:rPr>
              <a:t> </a:t>
            </a:r>
            <a:r>
              <a:rPr lang="en-US" sz="2200" dirty="0" err="1">
                <a:latin typeface="Times New Roman"/>
                <a:ea typeface="Times New Roman"/>
              </a:rPr>
              <a:t>katta</a:t>
            </a:r>
            <a:r>
              <a:rPr lang="en-US" sz="2200" dirty="0">
                <a:latin typeface="Times New Roman"/>
                <a:ea typeface="Times New Roman"/>
              </a:rPr>
              <a:t> </a:t>
            </a:r>
            <a:r>
              <a:rPr lang="en-US" sz="2200" dirty="0" err="1">
                <a:latin typeface="Times New Roman"/>
                <a:ea typeface="Times New Roman"/>
              </a:rPr>
              <a:t>jamoa</a:t>
            </a:r>
            <a:r>
              <a:rPr lang="en-US" sz="2200" dirty="0">
                <a:latin typeface="Times New Roman"/>
                <a:ea typeface="Times New Roman"/>
              </a:rPr>
              <a:t> </a:t>
            </a:r>
            <a:r>
              <a:rPr lang="en-US" sz="2200" dirty="0" err="1">
                <a:latin typeface="Times New Roman"/>
                <a:ea typeface="Times New Roman"/>
              </a:rPr>
              <a:t>oilalarning</a:t>
            </a:r>
            <a:r>
              <a:rPr lang="en-US" sz="2200" dirty="0">
                <a:latin typeface="Times New Roman"/>
                <a:ea typeface="Times New Roman"/>
              </a:rPr>
              <a:t> </a:t>
            </a:r>
            <a:r>
              <a:rPr lang="en-US" sz="2200" b="1" dirty="0" err="1">
                <a:latin typeface="Times New Roman"/>
                <a:ea typeface="Times New Roman"/>
              </a:rPr>
              <a:t>oziq</a:t>
            </a:r>
            <a:r>
              <a:rPr lang="en-US" sz="2200" b="1" dirty="0">
                <a:latin typeface="Times New Roman"/>
                <a:ea typeface="Times New Roman"/>
              </a:rPr>
              <a:t>–</a:t>
            </a:r>
            <a:r>
              <a:rPr lang="en-US" sz="2200" b="1" dirty="0" err="1">
                <a:latin typeface="Times New Roman"/>
                <a:ea typeface="Times New Roman"/>
              </a:rPr>
              <a:t>ovqat</a:t>
            </a:r>
            <a:r>
              <a:rPr lang="en-US" sz="2200" b="1" dirty="0">
                <a:latin typeface="Times New Roman"/>
                <a:ea typeface="Times New Roman"/>
              </a:rPr>
              <a:t> </a:t>
            </a:r>
            <a:r>
              <a:rPr lang="en-US" sz="2200" b="1" dirty="0" err="1">
                <a:latin typeface="Times New Roman"/>
                <a:ea typeface="Times New Roman"/>
              </a:rPr>
              <a:t>mahsulotlari</a:t>
            </a:r>
            <a:r>
              <a:rPr lang="en-US" sz="2200" b="1" dirty="0">
                <a:latin typeface="Times New Roman"/>
                <a:ea typeface="Times New Roman"/>
              </a:rPr>
              <a:t> </a:t>
            </a:r>
            <a:r>
              <a:rPr lang="en-US" sz="2200" b="1" dirty="0" err="1">
                <a:latin typeface="Times New Roman"/>
                <a:ea typeface="Times New Roman"/>
              </a:rPr>
              <a:t>va</a:t>
            </a:r>
            <a:r>
              <a:rPr lang="en-US" sz="2200" b="1" dirty="0">
                <a:latin typeface="Times New Roman"/>
                <a:ea typeface="Times New Roman"/>
              </a:rPr>
              <a:t> </a:t>
            </a:r>
            <a:r>
              <a:rPr lang="en-US" sz="2200" b="1" dirty="0" err="1">
                <a:latin typeface="Times New Roman"/>
                <a:ea typeface="Times New Roman"/>
              </a:rPr>
              <a:t>hunarmandchilik</a:t>
            </a:r>
            <a:r>
              <a:rPr lang="en-US" sz="2200" b="1" dirty="0">
                <a:latin typeface="Times New Roman"/>
                <a:ea typeface="Times New Roman"/>
              </a:rPr>
              <a:t> </a:t>
            </a:r>
            <a:r>
              <a:rPr lang="en-US" sz="2200" b="1" dirty="0" err="1">
                <a:latin typeface="Times New Roman"/>
                <a:ea typeface="Times New Roman"/>
              </a:rPr>
              <a:t>buyumlarini</a:t>
            </a:r>
            <a:r>
              <a:rPr lang="en-US" sz="2200" dirty="0">
                <a:latin typeface="Times New Roman"/>
                <a:ea typeface="Times New Roman"/>
              </a:rPr>
              <a:t> </a:t>
            </a:r>
            <a:r>
              <a:rPr lang="en-US" sz="2200" dirty="0" err="1">
                <a:latin typeface="Times New Roman"/>
                <a:ea typeface="Times New Roman"/>
              </a:rPr>
              <a:t>ishlab</a:t>
            </a:r>
            <a:r>
              <a:rPr lang="en-US" sz="2200" dirty="0">
                <a:latin typeface="Times New Roman"/>
                <a:ea typeface="Times New Roman"/>
              </a:rPr>
              <a:t> </a:t>
            </a:r>
            <a:r>
              <a:rPr lang="en-US" sz="2200" dirty="0" err="1">
                <a:latin typeface="Times New Roman"/>
                <a:ea typeface="Times New Roman"/>
              </a:rPr>
              <a:t>chiqarish</a:t>
            </a:r>
            <a:r>
              <a:rPr lang="en-US" sz="2200" dirty="0">
                <a:latin typeface="Times New Roman"/>
                <a:ea typeface="Times New Roman"/>
              </a:rPr>
              <a:t> </a:t>
            </a:r>
            <a:r>
              <a:rPr lang="en-US" sz="2200" dirty="0" err="1">
                <a:latin typeface="Times New Roman"/>
                <a:ea typeface="Times New Roman"/>
              </a:rPr>
              <a:t>uchun</a:t>
            </a:r>
            <a:r>
              <a:rPr lang="en-US" sz="2200" dirty="0">
                <a:latin typeface="Times New Roman"/>
                <a:ea typeface="Times New Roman"/>
              </a:rPr>
              <a:t> </a:t>
            </a:r>
            <a:r>
              <a:rPr lang="en-US" sz="2200" dirty="0" err="1">
                <a:latin typeface="Times New Roman"/>
                <a:ea typeface="Times New Roman"/>
              </a:rPr>
              <a:t>zamin</a:t>
            </a:r>
            <a:r>
              <a:rPr lang="en-US" sz="2200" dirty="0">
                <a:latin typeface="Times New Roman"/>
                <a:ea typeface="Times New Roman"/>
              </a:rPr>
              <a:t> </a:t>
            </a:r>
            <a:r>
              <a:rPr lang="en-US" sz="2200" dirty="0" err="1">
                <a:latin typeface="Times New Roman"/>
                <a:ea typeface="Times New Roman"/>
              </a:rPr>
              <a:t>yaratilgan</a:t>
            </a:r>
            <a:r>
              <a:rPr lang="en-US" sz="2200" dirty="0">
                <a:latin typeface="Times New Roman"/>
                <a:ea typeface="Times New Roman"/>
              </a:rPr>
              <a:t>. </a:t>
            </a:r>
            <a:r>
              <a:rPr lang="en-US" sz="2200" dirty="0" err="1">
                <a:latin typeface="Times New Roman"/>
                <a:ea typeface="Times New Roman"/>
              </a:rPr>
              <a:t>Bronza</a:t>
            </a:r>
            <a:r>
              <a:rPr lang="en-US" sz="2200" dirty="0">
                <a:latin typeface="Times New Roman"/>
                <a:ea typeface="Times New Roman"/>
              </a:rPr>
              <a:t> </a:t>
            </a:r>
            <a:r>
              <a:rPr lang="en-US" sz="2200" dirty="0" err="1">
                <a:latin typeface="Times New Roman"/>
                <a:ea typeface="Times New Roman"/>
              </a:rPr>
              <a:t>davr</a:t>
            </a:r>
            <a:r>
              <a:rPr lang="en-US" sz="2200" dirty="0">
                <a:latin typeface="Times New Roman"/>
                <a:ea typeface="Times New Roman"/>
              </a:rPr>
              <a:t> </a:t>
            </a:r>
            <a:r>
              <a:rPr lang="en-US" sz="2200" dirty="0" err="1">
                <a:latin typeface="Times New Roman"/>
                <a:ea typeface="Times New Roman"/>
              </a:rPr>
              <a:t>qabrlaridan</a:t>
            </a:r>
            <a:r>
              <a:rPr lang="en-US" sz="2200" dirty="0">
                <a:latin typeface="Times New Roman"/>
                <a:ea typeface="Times New Roman"/>
              </a:rPr>
              <a:t> </a:t>
            </a:r>
            <a:r>
              <a:rPr lang="en-US" sz="2200" dirty="0" err="1">
                <a:latin typeface="Times New Roman"/>
                <a:ea typeface="Times New Roman"/>
              </a:rPr>
              <a:t>topilgan</a:t>
            </a:r>
            <a:r>
              <a:rPr lang="en-US" sz="2200" dirty="0">
                <a:latin typeface="Times New Roman"/>
                <a:ea typeface="Times New Roman"/>
              </a:rPr>
              <a:t> </a:t>
            </a:r>
            <a:r>
              <a:rPr lang="en-US" sz="2200" dirty="0" err="1">
                <a:latin typeface="Times New Roman"/>
                <a:ea typeface="Times New Roman"/>
              </a:rPr>
              <a:t>buyumlar</a:t>
            </a:r>
            <a:r>
              <a:rPr lang="en-US" sz="2200" dirty="0">
                <a:latin typeface="Times New Roman"/>
                <a:ea typeface="Times New Roman"/>
              </a:rPr>
              <a:t> </a:t>
            </a:r>
            <a:r>
              <a:rPr lang="en-US" sz="2200" dirty="0" err="1">
                <a:latin typeface="Times New Roman"/>
                <a:ea typeface="Times New Roman"/>
              </a:rPr>
              <a:t>shu</a:t>
            </a:r>
            <a:r>
              <a:rPr lang="en-US" sz="2200" dirty="0">
                <a:latin typeface="Times New Roman"/>
                <a:ea typeface="Times New Roman"/>
              </a:rPr>
              <a:t> </a:t>
            </a:r>
            <a:r>
              <a:rPr lang="en-US" sz="2200" dirty="0" err="1">
                <a:latin typeface="Times New Roman"/>
                <a:ea typeface="Times New Roman"/>
              </a:rPr>
              <a:t>jarayondan</a:t>
            </a:r>
            <a:r>
              <a:rPr lang="en-US" sz="2200" dirty="0">
                <a:latin typeface="Times New Roman"/>
                <a:ea typeface="Times New Roman"/>
              </a:rPr>
              <a:t> </a:t>
            </a:r>
            <a:r>
              <a:rPr lang="en-US" sz="2200" dirty="0" err="1">
                <a:latin typeface="Times New Roman"/>
                <a:ea typeface="Times New Roman"/>
              </a:rPr>
              <a:t>dalolat</a:t>
            </a:r>
            <a:r>
              <a:rPr lang="en-US" sz="2200" dirty="0">
                <a:latin typeface="Times New Roman"/>
                <a:ea typeface="Times New Roman"/>
              </a:rPr>
              <a:t> </a:t>
            </a:r>
            <a:r>
              <a:rPr lang="en-US" sz="2200" dirty="0" err="1">
                <a:latin typeface="Times New Roman"/>
                <a:ea typeface="Times New Roman"/>
              </a:rPr>
              <a:t>beradi</a:t>
            </a:r>
            <a:r>
              <a:rPr lang="en-US" sz="2200" dirty="0">
                <a:latin typeface="Times New Roman"/>
                <a:ea typeface="Times New Roman"/>
              </a:rPr>
              <a:t>. </a:t>
            </a:r>
            <a:r>
              <a:rPr lang="en-US" sz="2200" b="1" dirty="0" err="1">
                <a:solidFill>
                  <a:srgbClr val="FF0000"/>
                </a:solidFill>
                <a:latin typeface="Times New Roman"/>
                <a:ea typeface="Times New Roman"/>
              </a:rPr>
              <a:t>Sopollitepadagi</a:t>
            </a:r>
            <a:r>
              <a:rPr lang="en-US" sz="2200" dirty="0">
                <a:latin typeface="Times New Roman"/>
                <a:ea typeface="Times New Roman"/>
              </a:rPr>
              <a:t> </a:t>
            </a:r>
            <a:r>
              <a:rPr lang="en-US" sz="2200" b="1" dirty="0">
                <a:latin typeface="Times New Roman"/>
                <a:ea typeface="Times New Roman"/>
              </a:rPr>
              <a:t>39 ta </a:t>
            </a:r>
            <a:r>
              <a:rPr lang="en-US" sz="2200" b="1" dirty="0" err="1">
                <a:latin typeface="Times New Roman"/>
                <a:ea typeface="Times New Roman"/>
              </a:rPr>
              <a:t>qabrdan</a:t>
            </a:r>
            <a:r>
              <a:rPr lang="en-US" sz="2200" b="1" dirty="0">
                <a:latin typeface="Times New Roman"/>
                <a:ea typeface="Times New Roman"/>
              </a:rPr>
              <a:t> </a:t>
            </a:r>
            <a:r>
              <a:rPr lang="en-US" sz="2200" dirty="0" err="1">
                <a:latin typeface="Times New Roman"/>
                <a:ea typeface="Times New Roman"/>
              </a:rPr>
              <a:t>sopol</a:t>
            </a:r>
            <a:r>
              <a:rPr lang="en-US" sz="2200" dirty="0">
                <a:latin typeface="Times New Roman"/>
                <a:ea typeface="Times New Roman"/>
              </a:rPr>
              <a:t> </a:t>
            </a:r>
            <a:r>
              <a:rPr lang="en-US" sz="2200" dirty="0" err="1">
                <a:latin typeface="Times New Roman"/>
                <a:ea typeface="Times New Roman"/>
              </a:rPr>
              <a:t>idishlardan</a:t>
            </a:r>
            <a:r>
              <a:rPr lang="en-US" sz="2200" dirty="0">
                <a:latin typeface="Times New Roman"/>
                <a:ea typeface="Times New Roman"/>
              </a:rPr>
              <a:t> </a:t>
            </a:r>
            <a:r>
              <a:rPr lang="en-US" sz="2200" dirty="0" err="1">
                <a:latin typeface="Times New Roman"/>
                <a:ea typeface="Times New Roman"/>
              </a:rPr>
              <a:t>tashqari</a:t>
            </a:r>
            <a:r>
              <a:rPr lang="en-US" sz="2200" dirty="0">
                <a:latin typeface="Times New Roman"/>
                <a:ea typeface="Times New Roman"/>
              </a:rPr>
              <a:t>, </a:t>
            </a:r>
            <a:r>
              <a:rPr lang="en-US" sz="2200" dirty="0" err="1">
                <a:latin typeface="Times New Roman"/>
                <a:ea typeface="Times New Roman"/>
              </a:rPr>
              <a:t>metall</a:t>
            </a:r>
            <a:r>
              <a:rPr lang="en-US" sz="2200" dirty="0">
                <a:latin typeface="Times New Roman"/>
                <a:ea typeface="Times New Roman"/>
              </a:rPr>
              <a:t> </a:t>
            </a:r>
            <a:r>
              <a:rPr lang="en-US" sz="2200" dirty="0" err="1">
                <a:latin typeface="Times New Roman"/>
                <a:ea typeface="Times New Roman"/>
              </a:rPr>
              <a:t>qurollar</a:t>
            </a:r>
            <a:r>
              <a:rPr lang="en-US" sz="2200" dirty="0">
                <a:latin typeface="Times New Roman"/>
                <a:ea typeface="Times New Roman"/>
              </a:rPr>
              <a:t> </a:t>
            </a:r>
            <a:r>
              <a:rPr lang="en-US" sz="2200" dirty="0" err="1">
                <a:latin typeface="Times New Roman"/>
                <a:ea typeface="Times New Roman"/>
              </a:rPr>
              <a:t>va</a:t>
            </a:r>
            <a:r>
              <a:rPr lang="en-US" sz="2200" dirty="0">
                <a:latin typeface="Times New Roman"/>
                <a:ea typeface="Times New Roman"/>
              </a:rPr>
              <a:t> </a:t>
            </a:r>
            <a:r>
              <a:rPr lang="en-US" sz="2200" dirty="0" err="1">
                <a:latin typeface="Times New Roman"/>
                <a:ea typeface="Times New Roman"/>
              </a:rPr>
              <a:t>zeb</a:t>
            </a:r>
            <a:r>
              <a:rPr lang="en-US" sz="2200" dirty="0">
                <a:latin typeface="Times New Roman"/>
                <a:ea typeface="Times New Roman"/>
              </a:rPr>
              <a:t>–</a:t>
            </a:r>
            <a:r>
              <a:rPr lang="en-US" sz="2200" dirty="0" err="1">
                <a:latin typeface="Times New Roman"/>
                <a:ea typeface="Times New Roman"/>
              </a:rPr>
              <a:t>ziynat</a:t>
            </a:r>
            <a:r>
              <a:rPr lang="en-US" sz="2200" dirty="0">
                <a:latin typeface="Times New Roman"/>
                <a:ea typeface="Times New Roman"/>
              </a:rPr>
              <a:t> </a:t>
            </a:r>
            <a:r>
              <a:rPr lang="en-US" sz="2200" dirty="0" err="1">
                <a:latin typeface="Times New Roman"/>
                <a:ea typeface="Times New Roman"/>
              </a:rPr>
              <a:t>buyumlari</a:t>
            </a:r>
            <a:r>
              <a:rPr lang="en-US" sz="2200" dirty="0">
                <a:latin typeface="Times New Roman"/>
                <a:ea typeface="Times New Roman"/>
              </a:rPr>
              <a:t>, </a:t>
            </a:r>
            <a:r>
              <a:rPr lang="en-US" sz="2200" dirty="0" err="1">
                <a:latin typeface="Times New Roman"/>
                <a:ea typeface="Times New Roman"/>
              </a:rPr>
              <a:t>ayrim</a:t>
            </a:r>
            <a:r>
              <a:rPr lang="en-US" sz="2200" dirty="0">
                <a:latin typeface="Times New Roman"/>
                <a:ea typeface="Times New Roman"/>
              </a:rPr>
              <a:t> </a:t>
            </a:r>
            <a:r>
              <a:rPr lang="en-US" sz="2200" dirty="0" err="1">
                <a:latin typeface="Times New Roman"/>
                <a:ea typeface="Times New Roman"/>
              </a:rPr>
              <a:t>qabrlardan</a:t>
            </a:r>
            <a:r>
              <a:rPr lang="en-US" sz="2200" dirty="0">
                <a:latin typeface="Times New Roman"/>
                <a:ea typeface="Times New Roman"/>
              </a:rPr>
              <a:t> </a:t>
            </a:r>
            <a:r>
              <a:rPr lang="en-US" sz="2200" dirty="0" err="1">
                <a:latin typeface="Times New Roman"/>
                <a:ea typeface="Times New Roman"/>
              </a:rPr>
              <a:t>esa</a:t>
            </a:r>
            <a:r>
              <a:rPr lang="en-US" sz="2200" dirty="0">
                <a:latin typeface="Times New Roman"/>
                <a:ea typeface="Times New Roman"/>
              </a:rPr>
              <a:t> </a:t>
            </a:r>
            <a:r>
              <a:rPr lang="en-US" sz="2200" dirty="0" err="1">
                <a:latin typeface="Times New Roman"/>
                <a:ea typeface="Times New Roman"/>
              </a:rPr>
              <a:t>faqat</a:t>
            </a:r>
            <a:r>
              <a:rPr lang="en-US" sz="2200" dirty="0">
                <a:latin typeface="Times New Roman"/>
                <a:ea typeface="Times New Roman"/>
              </a:rPr>
              <a:t> </a:t>
            </a:r>
            <a:r>
              <a:rPr lang="en-US" sz="2200" dirty="0" err="1">
                <a:latin typeface="Times New Roman"/>
                <a:ea typeface="Times New Roman"/>
              </a:rPr>
              <a:t>sopol</a:t>
            </a:r>
            <a:r>
              <a:rPr lang="en-US" sz="2200" dirty="0">
                <a:latin typeface="Times New Roman"/>
                <a:ea typeface="Times New Roman"/>
              </a:rPr>
              <a:t> </a:t>
            </a:r>
            <a:r>
              <a:rPr lang="en-US" sz="2200" dirty="0" err="1">
                <a:latin typeface="Times New Roman"/>
                <a:ea typeface="Times New Roman"/>
              </a:rPr>
              <a:t>idishlar</a:t>
            </a:r>
            <a:r>
              <a:rPr lang="en-US" sz="2200" dirty="0">
                <a:latin typeface="Times New Roman"/>
                <a:ea typeface="Times New Roman"/>
              </a:rPr>
              <a:t> </a:t>
            </a:r>
            <a:r>
              <a:rPr lang="en-US" sz="2200" dirty="0" err="1">
                <a:latin typeface="Times New Roman"/>
                <a:ea typeface="Times New Roman"/>
              </a:rPr>
              <a:t>topildi</a:t>
            </a:r>
            <a:r>
              <a:rPr lang="en-US" sz="2200" dirty="0" smtClean="0">
                <a:latin typeface="Times New Roman"/>
                <a:ea typeface="Times New Roman"/>
              </a:rPr>
              <a:t>.</a:t>
            </a:r>
          </a:p>
          <a:p>
            <a:pPr algn="just">
              <a:lnSpc>
                <a:spcPct val="115000"/>
              </a:lnSpc>
              <a:spcAft>
                <a:spcPts val="0"/>
              </a:spcAft>
            </a:pPr>
            <a:r>
              <a:rPr lang="en-US" sz="2200" dirty="0" smtClean="0">
                <a:latin typeface="Times New Roman"/>
                <a:ea typeface="Times New Roman"/>
              </a:rPr>
              <a:t>	</a:t>
            </a:r>
            <a:r>
              <a:rPr lang="en-US" sz="2200" dirty="0" err="1" smtClean="0">
                <a:latin typeface="Times New Roman"/>
                <a:ea typeface="Times New Roman"/>
              </a:rPr>
              <a:t>Katta</a:t>
            </a:r>
            <a:r>
              <a:rPr lang="en-US" sz="2200" dirty="0" smtClean="0">
                <a:latin typeface="Times New Roman"/>
                <a:ea typeface="Times New Roman"/>
              </a:rPr>
              <a:t> </a:t>
            </a:r>
            <a:r>
              <a:rPr lang="en-US" sz="2200" dirty="0" err="1">
                <a:latin typeface="Times New Roman"/>
                <a:ea typeface="Times New Roman"/>
              </a:rPr>
              <a:t>patriarxal</a:t>
            </a:r>
            <a:r>
              <a:rPr lang="en-US" sz="2200" dirty="0">
                <a:latin typeface="Times New Roman"/>
                <a:ea typeface="Times New Roman"/>
              </a:rPr>
              <a:t> </a:t>
            </a:r>
            <a:r>
              <a:rPr lang="en-US" sz="2200" dirty="0" err="1">
                <a:latin typeface="Times New Roman"/>
                <a:ea typeface="Times New Roman"/>
              </a:rPr>
              <a:t>oilalarga</a:t>
            </a:r>
            <a:r>
              <a:rPr lang="en-US" sz="2200" dirty="0">
                <a:latin typeface="Times New Roman"/>
                <a:ea typeface="Times New Roman"/>
              </a:rPr>
              <a:t> </a:t>
            </a:r>
            <a:r>
              <a:rPr lang="en-US" sz="2200" dirty="0" err="1">
                <a:latin typeface="Times New Roman"/>
                <a:ea typeface="Times New Roman"/>
              </a:rPr>
              <a:t>mansub</a:t>
            </a:r>
            <a:r>
              <a:rPr lang="en-US" sz="2200" dirty="0">
                <a:latin typeface="Times New Roman"/>
                <a:ea typeface="Times New Roman"/>
              </a:rPr>
              <a:t> </a:t>
            </a:r>
            <a:r>
              <a:rPr lang="en-US" sz="2200" dirty="0" err="1">
                <a:latin typeface="Times New Roman"/>
                <a:ea typeface="Times New Roman"/>
              </a:rPr>
              <a:t>bronza</a:t>
            </a:r>
            <a:r>
              <a:rPr lang="en-US" sz="2200" dirty="0">
                <a:latin typeface="Times New Roman"/>
                <a:ea typeface="Times New Roman"/>
              </a:rPr>
              <a:t> </a:t>
            </a:r>
            <a:r>
              <a:rPr lang="en-US" sz="2200" dirty="0" err="1">
                <a:latin typeface="Times New Roman"/>
                <a:ea typeface="Times New Roman"/>
              </a:rPr>
              <a:t>muhr</a:t>
            </a:r>
            <a:r>
              <a:rPr lang="en-US" sz="2200" dirty="0">
                <a:latin typeface="Times New Roman"/>
                <a:ea typeface="Times New Roman"/>
              </a:rPr>
              <a:t>–</a:t>
            </a:r>
            <a:r>
              <a:rPr lang="en-US" sz="2200" dirty="0" err="1">
                <a:latin typeface="Times New Roman"/>
                <a:ea typeface="Times New Roman"/>
              </a:rPr>
              <a:t>tamg‘alar</a:t>
            </a:r>
            <a:r>
              <a:rPr lang="en-US" sz="2200" dirty="0">
                <a:latin typeface="Times New Roman"/>
                <a:ea typeface="Times New Roman"/>
              </a:rPr>
              <a:t> </a:t>
            </a:r>
            <a:r>
              <a:rPr lang="en-US" sz="2200" dirty="0" err="1">
                <a:latin typeface="Times New Roman"/>
                <a:ea typeface="Times New Roman"/>
              </a:rPr>
              <a:t>burgut</a:t>
            </a:r>
            <a:r>
              <a:rPr lang="en-US" sz="2200" dirty="0">
                <a:latin typeface="Times New Roman"/>
                <a:ea typeface="Times New Roman"/>
              </a:rPr>
              <a:t>, </a:t>
            </a:r>
            <a:r>
              <a:rPr lang="en-US" sz="2200" dirty="0" err="1">
                <a:latin typeface="Times New Roman"/>
                <a:ea typeface="Times New Roman"/>
              </a:rPr>
              <a:t>ilon</a:t>
            </a:r>
            <a:r>
              <a:rPr lang="en-US" sz="2200" dirty="0">
                <a:latin typeface="Times New Roman"/>
                <a:ea typeface="Times New Roman"/>
              </a:rPr>
              <a:t>, </a:t>
            </a:r>
            <a:r>
              <a:rPr lang="en-US" sz="2200" dirty="0" err="1">
                <a:latin typeface="Times New Roman"/>
                <a:ea typeface="Times New Roman"/>
              </a:rPr>
              <a:t>tuya</a:t>
            </a:r>
            <a:r>
              <a:rPr lang="en-US" sz="2200" dirty="0">
                <a:latin typeface="Times New Roman"/>
                <a:ea typeface="Times New Roman"/>
              </a:rPr>
              <a:t> </a:t>
            </a:r>
            <a:r>
              <a:rPr lang="en-US" sz="2200" dirty="0" err="1">
                <a:latin typeface="Times New Roman"/>
                <a:ea typeface="Times New Roman"/>
              </a:rPr>
              <a:t>va</a:t>
            </a:r>
            <a:r>
              <a:rPr lang="en-US" sz="2200" dirty="0">
                <a:latin typeface="Times New Roman"/>
                <a:ea typeface="Times New Roman"/>
              </a:rPr>
              <a:t> </a:t>
            </a:r>
            <a:r>
              <a:rPr lang="en-US" sz="2200" dirty="0" err="1">
                <a:latin typeface="Times New Roman"/>
                <a:ea typeface="Times New Roman"/>
              </a:rPr>
              <a:t>boshqa</a:t>
            </a:r>
            <a:r>
              <a:rPr lang="en-US" sz="2200" dirty="0">
                <a:latin typeface="Times New Roman"/>
                <a:ea typeface="Times New Roman"/>
              </a:rPr>
              <a:t> </a:t>
            </a:r>
            <a:r>
              <a:rPr lang="en-US" sz="2200" dirty="0" err="1">
                <a:latin typeface="Times New Roman"/>
                <a:ea typeface="Times New Roman"/>
              </a:rPr>
              <a:t>tasvirlar</a:t>
            </a:r>
            <a:r>
              <a:rPr lang="en-US" sz="2200" dirty="0">
                <a:latin typeface="Times New Roman"/>
                <a:ea typeface="Times New Roman"/>
              </a:rPr>
              <a:t> </a:t>
            </a:r>
            <a:r>
              <a:rPr lang="en-US" sz="2200" dirty="0" err="1">
                <a:latin typeface="Times New Roman"/>
                <a:ea typeface="Times New Roman"/>
              </a:rPr>
              <a:t>bilan</a:t>
            </a:r>
            <a:r>
              <a:rPr lang="en-US" sz="2200" dirty="0">
                <a:latin typeface="Times New Roman"/>
                <a:ea typeface="Times New Roman"/>
              </a:rPr>
              <a:t> </a:t>
            </a:r>
            <a:r>
              <a:rPr lang="en-US" sz="2200" dirty="0" err="1">
                <a:latin typeface="Times New Roman"/>
                <a:ea typeface="Times New Roman"/>
              </a:rPr>
              <a:t>naqshlangan</a:t>
            </a:r>
            <a:r>
              <a:rPr lang="en-US" sz="2200" dirty="0">
                <a:latin typeface="Times New Roman"/>
                <a:ea typeface="Times New Roman"/>
              </a:rPr>
              <a:t>. </a:t>
            </a:r>
            <a:r>
              <a:rPr lang="en-US" sz="2200" dirty="0" err="1">
                <a:latin typeface="Times New Roman"/>
                <a:ea typeface="Times New Roman"/>
              </a:rPr>
              <a:t>Ular</a:t>
            </a:r>
            <a:r>
              <a:rPr lang="en-US" sz="2200" dirty="0">
                <a:latin typeface="Times New Roman"/>
                <a:ea typeface="Times New Roman"/>
              </a:rPr>
              <a:t> </a:t>
            </a:r>
            <a:r>
              <a:rPr lang="en-US" sz="2200" dirty="0" err="1">
                <a:latin typeface="Times New Roman"/>
                <a:ea typeface="Times New Roman"/>
              </a:rPr>
              <a:t>ayrim</a:t>
            </a:r>
            <a:r>
              <a:rPr lang="en-US" sz="2200" dirty="0">
                <a:latin typeface="Times New Roman"/>
                <a:ea typeface="Times New Roman"/>
              </a:rPr>
              <a:t> </a:t>
            </a:r>
            <a:r>
              <a:rPr lang="en-US" sz="2200" dirty="0" err="1">
                <a:latin typeface="Times New Roman"/>
                <a:ea typeface="Times New Roman"/>
              </a:rPr>
              <a:t>oilalar</a:t>
            </a:r>
            <a:r>
              <a:rPr lang="en-US" sz="2200" dirty="0">
                <a:latin typeface="Times New Roman"/>
                <a:ea typeface="Times New Roman"/>
              </a:rPr>
              <a:t> </a:t>
            </a:r>
            <a:r>
              <a:rPr lang="en-US" sz="2200" dirty="0" err="1">
                <a:latin typeface="Times New Roman"/>
                <a:ea typeface="Times New Roman"/>
              </a:rPr>
              <a:t>va</a:t>
            </a:r>
            <a:r>
              <a:rPr lang="en-US" sz="2200" dirty="0">
                <a:latin typeface="Times New Roman"/>
                <a:ea typeface="Times New Roman"/>
              </a:rPr>
              <a:t> </a:t>
            </a:r>
            <a:r>
              <a:rPr lang="en-US" sz="2200" dirty="0" err="1">
                <a:latin typeface="Times New Roman"/>
                <a:ea typeface="Times New Roman"/>
              </a:rPr>
              <a:t>urug‘larning</a:t>
            </a:r>
            <a:r>
              <a:rPr lang="en-US" sz="2200" dirty="0">
                <a:latin typeface="Times New Roman"/>
                <a:ea typeface="Times New Roman"/>
              </a:rPr>
              <a:t> </a:t>
            </a:r>
            <a:r>
              <a:rPr lang="en-US" sz="2200" dirty="0" err="1">
                <a:latin typeface="Times New Roman"/>
                <a:ea typeface="Times New Roman"/>
              </a:rPr>
              <a:t>ramzlari</a:t>
            </a:r>
            <a:r>
              <a:rPr lang="en-US" sz="2200" dirty="0">
                <a:latin typeface="Times New Roman"/>
                <a:ea typeface="Times New Roman"/>
              </a:rPr>
              <a:t> </a:t>
            </a:r>
            <a:r>
              <a:rPr lang="en-US" sz="2200" dirty="0" err="1">
                <a:latin typeface="Times New Roman"/>
                <a:ea typeface="Times New Roman"/>
              </a:rPr>
              <a:t>bo‘lgan</a:t>
            </a:r>
            <a:r>
              <a:rPr lang="en-US" sz="2200" dirty="0">
                <a:latin typeface="Times New Roman"/>
                <a:ea typeface="Times New Roman"/>
              </a:rPr>
              <a:t>.</a:t>
            </a: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Ijtimoiy</a:t>
            </a:r>
            <a:r>
              <a:rPr lang="en-US" sz="2400" b="1" dirty="0" smtClean="0">
                <a:latin typeface="Times New Roman"/>
                <a:ea typeface="Times New Roman"/>
              </a:rPr>
              <a:t>–</a:t>
            </a:r>
            <a:r>
              <a:rPr lang="en-US" sz="2400" b="1" dirty="0" err="1" smtClean="0">
                <a:latin typeface="Times New Roman"/>
                <a:ea typeface="Times New Roman"/>
              </a:rPr>
              <a:t>iqtisodiy</a:t>
            </a:r>
            <a:r>
              <a:rPr lang="en-US" sz="2400" b="1" dirty="0" smtClean="0">
                <a:latin typeface="Times New Roman"/>
                <a:ea typeface="Times New Roman"/>
              </a:rPr>
              <a:t> </a:t>
            </a:r>
            <a:r>
              <a:rPr lang="en-US" sz="2400" b="1" dirty="0" err="1">
                <a:latin typeface="Times New Roman"/>
                <a:ea typeface="Times New Roman"/>
              </a:rPr>
              <a:t>munosabatlar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2675473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400" dirty="0" smtClean="0">
                <a:latin typeface="Times New Roman"/>
                <a:ea typeface="Times New Roman"/>
              </a:rPr>
              <a:t>	</a:t>
            </a:r>
            <a:r>
              <a:rPr lang="en-US" sz="2400" dirty="0" err="1" smtClean="0">
                <a:latin typeface="Times New Roman"/>
                <a:ea typeface="Times New Roman"/>
              </a:rPr>
              <a:t>Bronza</a:t>
            </a:r>
            <a:r>
              <a:rPr lang="en-US" sz="2400" dirty="0" smtClean="0">
                <a:latin typeface="Times New Roman"/>
                <a:ea typeface="Times New Roman"/>
              </a:rPr>
              <a:t> </a:t>
            </a:r>
            <a:r>
              <a:rPr lang="en-US" sz="2400" dirty="0" err="1">
                <a:latin typeface="Times New Roman"/>
                <a:ea typeface="Times New Roman"/>
              </a:rPr>
              <a:t>davrida</a:t>
            </a:r>
            <a:r>
              <a:rPr lang="en-US" sz="2400" dirty="0">
                <a:latin typeface="Times New Roman"/>
                <a:ea typeface="Times New Roman"/>
              </a:rPr>
              <a:t> </a:t>
            </a:r>
            <a:r>
              <a:rPr lang="en-US" sz="2400" dirty="0" err="1">
                <a:latin typeface="Times New Roman"/>
                <a:ea typeface="Times New Roman"/>
              </a:rPr>
              <a:t>O‘rta</a:t>
            </a:r>
            <a:r>
              <a:rPr lang="en-US" sz="2400" dirty="0">
                <a:latin typeface="Times New Roman"/>
                <a:ea typeface="Times New Roman"/>
              </a:rPr>
              <a:t> </a:t>
            </a:r>
            <a:r>
              <a:rPr lang="en-US" sz="2400" dirty="0" err="1">
                <a:latin typeface="Times New Roman"/>
                <a:ea typeface="Times New Roman"/>
              </a:rPr>
              <a:t>Osiyo</a:t>
            </a:r>
            <a:r>
              <a:rPr lang="en-US" sz="2400" dirty="0">
                <a:latin typeface="Times New Roman"/>
                <a:ea typeface="Times New Roman"/>
              </a:rPr>
              <a:t> </a:t>
            </a:r>
            <a:r>
              <a:rPr lang="en-US" sz="2400" dirty="0" err="1">
                <a:latin typeface="Times New Roman"/>
                <a:ea typeface="Times New Roman"/>
              </a:rPr>
              <a:t>janubidaga</a:t>
            </a:r>
            <a:r>
              <a:rPr lang="en-US" sz="2400" dirty="0">
                <a:latin typeface="Times New Roman"/>
                <a:ea typeface="Times New Roman"/>
              </a:rPr>
              <a:t> </a:t>
            </a:r>
            <a:r>
              <a:rPr lang="en-US" sz="2400" dirty="0" err="1">
                <a:latin typeface="Times New Roman"/>
                <a:ea typeface="Times New Roman"/>
              </a:rPr>
              <a:t>ijtimoiy</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iqtisodiy</a:t>
            </a:r>
            <a:r>
              <a:rPr lang="en-US" sz="2400" dirty="0">
                <a:latin typeface="Times New Roman"/>
                <a:ea typeface="Times New Roman"/>
              </a:rPr>
              <a:t> </a:t>
            </a:r>
            <a:r>
              <a:rPr lang="en-US" sz="2400" dirty="0" err="1">
                <a:latin typeface="Times New Roman"/>
                <a:ea typeface="Times New Roman"/>
              </a:rPr>
              <a:t>jarayonlarning</a:t>
            </a:r>
            <a:r>
              <a:rPr lang="en-US" sz="2400" dirty="0">
                <a:latin typeface="Times New Roman"/>
                <a:ea typeface="Times New Roman"/>
              </a:rPr>
              <a:t> </a:t>
            </a:r>
            <a:r>
              <a:rPr lang="en-US" sz="2400" dirty="0" err="1">
                <a:latin typeface="Times New Roman"/>
                <a:ea typeface="Times New Roman"/>
              </a:rPr>
              <a:t>taraqqiyoti</a:t>
            </a:r>
            <a:r>
              <a:rPr lang="en-US" sz="2400" dirty="0">
                <a:latin typeface="Times New Roman"/>
                <a:ea typeface="Times New Roman"/>
              </a:rPr>
              <a:t> </a:t>
            </a:r>
            <a:r>
              <a:rPr lang="en-US" sz="2400" dirty="0" err="1">
                <a:latin typeface="Times New Roman"/>
                <a:ea typeface="Times New Roman"/>
              </a:rPr>
              <a:t>dastlabki</a:t>
            </a:r>
            <a:r>
              <a:rPr lang="en-US" sz="2400" dirty="0">
                <a:latin typeface="Times New Roman"/>
                <a:ea typeface="Times New Roman"/>
              </a:rPr>
              <a:t> </a:t>
            </a:r>
            <a:r>
              <a:rPr lang="en-US" sz="2400" dirty="0" err="1">
                <a:latin typeface="Times New Roman"/>
                <a:ea typeface="Times New Roman"/>
              </a:rPr>
              <a:t>davlatlarga</a:t>
            </a:r>
            <a:r>
              <a:rPr lang="en-US" sz="2400" dirty="0">
                <a:latin typeface="Times New Roman"/>
                <a:ea typeface="Times New Roman"/>
              </a:rPr>
              <a:t> </a:t>
            </a:r>
            <a:r>
              <a:rPr lang="en-US" sz="2400" dirty="0" err="1">
                <a:latin typeface="Times New Roman"/>
                <a:ea typeface="Times New Roman"/>
              </a:rPr>
              <a:t>xos</a:t>
            </a:r>
            <a:r>
              <a:rPr lang="en-US" sz="2400" dirty="0">
                <a:latin typeface="Times New Roman"/>
                <a:ea typeface="Times New Roman"/>
              </a:rPr>
              <a:t> </a:t>
            </a:r>
            <a:r>
              <a:rPr lang="en-US" sz="2400" dirty="0" err="1">
                <a:latin typeface="Times New Roman"/>
                <a:ea typeface="Times New Roman"/>
              </a:rPr>
              <a:t>xususiyatlarni</a:t>
            </a:r>
            <a:r>
              <a:rPr lang="en-US" sz="2400" dirty="0">
                <a:latin typeface="Times New Roman"/>
                <a:ea typeface="Times New Roman"/>
              </a:rPr>
              <a:t> </a:t>
            </a:r>
            <a:r>
              <a:rPr lang="en-US" sz="2400" dirty="0" err="1">
                <a:latin typeface="Times New Roman"/>
                <a:ea typeface="Times New Roman"/>
              </a:rPr>
              <a:t>har</a:t>
            </a:r>
            <a:r>
              <a:rPr lang="en-US" sz="2400" dirty="0">
                <a:latin typeface="Times New Roman"/>
                <a:ea typeface="Times New Roman"/>
              </a:rPr>
              <a:t> </a:t>
            </a:r>
            <a:r>
              <a:rPr lang="en-US" sz="2400" dirty="0" err="1">
                <a:latin typeface="Times New Roman"/>
                <a:ea typeface="Times New Roman"/>
              </a:rPr>
              <a:t>tomonlama</a:t>
            </a:r>
            <a:r>
              <a:rPr lang="en-US" sz="2400" dirty="0">
                <a:latin typeface="Times New Roman"/>
                <a:ea typeface="Times New Roman"/>
              </a:rPr>
              <a:t>, </a:t>
            </a:r>
            <a:r>
              <a:rPr lang="en-US" sz="2400" dirty="0" err="1">
                <a:latin typeface="Times New Roman"/>
                <a:ea typeface="Times New Roman"/>
              </a:rPr>
              <a:t>yetarli</a:t>
            </a:r>
            <a:r>
              <a:rPr lang="en-US" sz="2400" dirty="0">
                <a:latin typeface="Times New Roman"/>
                <a:ea typeface="Times New Roman"/>
              </a:rPr>
              <a:t> </a:t>
            </a:r>
            <a:r>
              <a:rPr lang="en-US" sz="2400" dirty="0" err="1">
                <a:latin typeface="Times New Roman"/>
                <a:ea typeface="Times New Roman"/>
              </a:rPr>
              <a:t>darajada</a:t>
            </a:r>
            <a:r>
              <a:rPr lang="en-US" sz="2400" dirty="0">
                <a:latin typeface="Times New Roman"/>
                <a:ea typeface="Times New Roman"/>
              </a:rPr>
              <a:t> </a:t>
            </a:r>
            <a:r>
              <a:rPr lang="en-US" sz="2400" dirty="0" err="1">
                <a:latin typeface="Times New Roman"/>
                <a:ea typeface="Times New Roman"/>
              </a:rPr>
              <a:t>o‘rganishga</a:t>
            </a:r>
            <a:r>
              <a:rPr lang="en-US" sz="2400" dirty="0">
                <a:latin typeface="Times New Roman"/>
                <a:ea typeface="Times New Roman"/>
              </a:rPr>
              <a:t> </a:t>
            </a:r>
            <a:r>
              <a:rPr lang="en-US" sz="2400" dirty="0" err="1">
                <a:latin typeface="Times New Roman"/>
                <a:ea typeface="Times New Roman"/>
              </a:rPr>
              <a:t>imkoniyat</a:t>
            </a:r>
            <a:r>
              <a:rPr lang="en-US" sz="2400" dirty="0">
                <a:latin typeface="Times New Roman"/>
                <a:ea typeface="Times New Roman"/>
              </a:rPr>
              <a:t> </a:t>
            </a:r>
            <a:r>
              <a:rPr lang="en-US" sz="2400" dirty="0" err="1">
                <a:latin typeface="Times New Roman"/>
                <a:ea typeface="Times New Roman"/>
              </a:rPr>
              <a:t>bermaydi</a:t>
            </a:r>
            <a:r>
              <a:rPr lang="en-US" sz="2400" dirty="0">
                <a:latin typeface="Times New Roman"/>
                <a:ea typeface="Times New Roman"/>
              </a:rPr>
              <a:t>. </a:t>
            </a:r>
            <a:r>
              <a:rPr lang="en-US" sz="2400" dirty="0" err="1">
                <a:latin typeface="Times New Roman"/>
                <a:ea typeface="Times New Roman"/>
              </a:rPr>
              <a:t>Qabilalar</a:t>
            </a:r>
            <a:r>
              <a:rPr lang="en-US" sz="2400" dirty="0">
                <a:latin typeface="Times New Roman"/>
                <a:ea typeface="Times New Roman"/>
              </a:rPr>
              <a:t> </a:t>
            </a:r>
            <a:r>
              <a:rPr lang="en-US" sz="2400" dirty="0" err="1">
                <a:latin typeface="Times New Roman"/>
                <a:ea typeface="Times New Roman"/>
              </a:rPr>
              <a:t>hayotida</a:t>
            </a:r>
            <a:r>
              <a:rPr lang="en-US" sz="2400" dirty="0">
                <a:latin typeface="Times New Roman"/>
                <a:ea typeface="Times New Roman"/>
              </a:rPr>
              <a:t> </a:t>
            </a:r>
            <a:r>
              <a:rPr lang="en-US" sz="2400" b="1" dirty="0" err="1">
                <a:latin typeface="Times New Roman"/>
                <a:ea typeface="Times New Roman"/>
              </a:rPr>
              <a:t>qadimgi</a:t>
            </a:r>
            <a:r>
              <a:rPr lang="en-US" sz="2400" b="1" dirty="0">
                <a:latin typeface="Times New Roman"/>
                <a:ea typeface="Times New Roman"/>
              </a:rPr>
              <a:t> </a:t>
            </a:r>
            <a:r>
              <a:rPr lang="en-US" sz="2400" b="1" dirty="0" err="1">
                <a:latin typeface="Times New Roman"/>
                <a:ea typeface="Times New Roman"/>
              </a:rPr>
              <a:t>urug‘chilik</a:t>
            </a:r>
            <a:r>
              <a:rPr lang="en-US" sz="2400" b="1" dirty="0">
                <a:latin typeface="Times New Roman"/>
                <a:ea typeface="Times New Roman"/>
              </a:rPr>
              <a:t> </a:t>
            </a:r>
            <a:r>
              <a:rPr lang="en-US" sz="2400" b="1" dirty="0" err="1">
                <a:latin typeface="Times New Roman"/>
                <a:ea typeface="Times New Roman"/>
              </a:rPr>
              <a:t>xususiyatlari</a:t>
            </a:r>
            <a:r>
              <a:rPr lang="en-US" sz="2400" b="1" dirty="0">
                <a:latin typeface="Times New Roman"/>
                <a:ea typeface="Times New Roman"/>
              </a:rPr>
              <a:t>, </a:t>
            </a:r>
            <a:r>
              <a:rPr lang="en-US" sz="2400" dirty="0" err="1">
                <a:latin typeface="Times New Roman"/>
                <a:ea typeface="Times New Roman"/>
              </a:rPr>
              <a:t>shu</a:t>
            </a:r>
            <a:r>
              <a:rPr lang="en-US" sz="2400" dirty="0">
                <a:latin typeface="Times New Roman"/>
                <a:ea typeface="Times New Roman"/>
              </a:rPr>
              <a:t> </a:t>
            </a:r>
            <a:r>
              <a:rPr lang="en-US" sz="2400" dirty="0" err="1">
                <a:latin typeface="Times New Roman"/>
                <a:ea typeface="Times New Roman"/>
              </a:rPr>
              <a:t>jumladan</a:t>
            </a:r>
            <a:r>
              <a:rPr lang="en-US" sz="2400" dirty="0">
                <a:latin typeface="Times New Roman"/>
                <a:ea typeface="Times New Roman"/>
              </a:rPr>
              <a:t>, </a:t>
            </a:r>
            <a:r>
              <a:rPr lang="en-US" sz="2400" b="1" dirty="0" err="1">
                <a:latin typeface="Times New Roman"/>
                <a:ea typeface="Times New Roman"/>
              </a:rPr>
              <a:t>katta</a:t>
            </a:r>
            <a:r>
              <a:rPr lang="en-US" sz="2400" b="1" dirty="0">
                <a:latin typeface="Times New Roman"/>
                <a:ea typeface="Times New Roman"/>
              </a:rPr>
              <a:t> </a:t>
            </a:r>
            <a:r>
              <a:rPr lang="en-US" sz="2400" b="1" dirty="0" err="1">
                <a:latin typeface="Times New Roman"/>
                <a:ea typeface="Times New Roman"/>
              </a:rPr>
              <a:t>oila</a:t>
            </a:r>
            <a:r>
              <a:rPr lang="en-US" sz="2400" b="1" dirty="0">
                <a:latin typeface="Times New Roman"/>
                <a:ea typeface="Times New Roman"/>
              </a:rPr>
              <a:t> </a:t>
            </a:r>
            <a:r>
              <a:rPr lang="en-US" sz="2400" b="1" dirty="0" err="1">
                <a:latin typeface="Times New Roman"/>
                <a:ea typeface="Times New Roman"/>
              </a:rPr>
              <a:t>a’zolari</a:t>
            </a:r>
            <a:r>
              <a:rPr lang="en-US" sz="2400" b="1" dirty="0">
                <a:latin typeface="Times New Roman"/>
                <a:ea typeface="Times New Roman"/>
              </a:rPr>
              <a:t> </a:t>
            </a:r>
            <a:r>
              <a:rPr lang="en-US" sz="2400" dirty="0" err="1">
                <a:latin typeface="Times New Roman"/>
                <a:ea typeface="Times New Roman"/>
              </a:rPr>
              <a:t>tomonidan</a:t>
            </a:r>
            <a:r>
              <a:rPr lang="en-US" sz="2400" dirty="0">
                <a:latin typeface="Times New Roman"/>
                <a:ea typeface="Times New Roman"/>
              </a:rPr>
              <a:t> </a:t>
            </a:r>
            <a:r>
              <a:rPr lang="en-US" sz="2400" dirty="0" err="1">
                <a:latin typeface="Times New Roman"/>
                <a:ea typeface="Times New Roman"/>
              </a:rPr>
              <a:t>xo‘jalikni</a:t>
            </a:r>
            <a:r>
              <a:rPr lang="en-US" sz="2400" dirty="0">
                <a:latin typeface="Times New Roman"/>
                <a:ea typeface="Times New Roman"/>
              </a:rPr>
              <a:t> </a:t>
            </a:r>
            <a:r>
              <a:rPr lang="en-US" sz="2400" dirty="0" err="1">
                <a:latin typeface="Times New Roman"/>
                <a:ea typeface="Times New Roman"/>
              </a:rPr>
              <a:t>birgalikda</a:t>
            </a:r>
            <a:r>
              <a:rPr lang="en-US" sz="2400" dirty="0">
                <a:latin typeface="Times New Roman"/>
                <a:ea typeface="Times New Roman"/>
              </a:rPr>
              <a:t> </a:t>
            </a:r>
            <a:r>
              <a:rPr lang="en-US" sz="2400" dirty="0" err="1">
                <a:latin typeface="Times New Roman"/>
                <a:ea typeface="Times New Roman"/>
              </a:rPr>
              <a:t>olib</a:t>
            </a:r>
            <a:r>
              <a:rPr lang="en-US" sz="2400" dirty="0">
                <a:latin typeface="Times New Roman"/>
                <a:ea typeface="Times New Roman"/>
              </a:rPr>
              <a:t> </a:t>
            </a:r>
            <a:r>
              <a:rPr lang="en-US" sz="2400" dirty="0" err="1">
                <a:latin typeface="Times New Roman"/>
                <a:ea typeface="Times New Roman"/>
              </a:rPr>
              <a:t>borish</a:t>
            </a:r>
            <a:r>
              <a:rPr lang="en-US" sz="2400" dirty="0">
                <a:latin typeface="Times New Roman"/>
                <a:ea typeface="Times New Roman"/>
              </a:rPr>
              <a:t>, </a:t>
            </a:r>
            <a:r>
              <a:rPr lang="en-US" sz="2400" dirty="0" err="1">
                <a:latin typeface="Times New Roman"/>
                <a:ea typeface="Times New Roman"/>
              </a:rPr>
              <a:t>yerga</a:t>
            </a:r>
            <a:r>
              <a:rPr lang="en-US" sz="2400" dirty="0">
                <a:latin typeface="Times New Roman"/>
                <a:ea typeface="Times New Roman"/>
              </a:rPr>
              <a:t> </a:t>
            </a:r>
            <a:r>
              <a:rPr lang="en-US" sz="2400" dirty="0" err="1">
                <a:latin typeface="Times New Roman"/>
                <a:ea typeface="Times New Roman"/>
              </a:rPr>
              <a:t>bir­galikda</a:t>
            </a:r>
            <a:r>
              <a:rPr lang="en-US" sz="2400" dirty="0">
                <a:latin typeface="Times New Roman"/>
                <a:ea typeface="Times New Roman"/>
              </a:rPr>
              <a:t> </a:t>
            </a:r>
            <a:r>
              <a:rPr lang="en-US" sz="2400" dirty="0" err="1">
                <a:latin typeface="Times New Roman"/>
                <a:ea typeface="Times New Roman"/>
              </a:rPr>
              <a:t>egalik</a:t>
            </a:r>
            <a:r>
              <a:rPr lang="en-US" sz="2400" dirty="0">
                <a:latin typeface="Times New Roman"/>
                <a:ea typeface="Times New Roman"/>
              </a:rPr>
              <a:t> </a:t>
            </a:r>
            <a:r>
              <a:rPr lang="en-US" sz="2400" dirty="0" err="1">
                <a:latin typeface="Times New Roman"/>
                <a:ea typeface="Times New Roman"/>
              </a:rPr>
              <a:t>qilish</a:t>
            </a:r>
            <a:r>
              <a:rPr lang="en-US" sz="2400" dirty="0">
                <a:latin typeface="Times New Roman"/>
                <a:ea typeface="Times New Roman"/>
              </a:rPr>
              <a:t>, </a:t>
            </a:r>
            <a:r>
              <a:rPr lang="en-US" sz="2400" dirty="0" err="1">
                <a:latin typeface="Times New Roman"/>
                <a:ea typeface="Times New Roman"/>
              </a:rPr>
              <a:t>umumiy</a:t>
            </a:r>
            <a:r>
              <a:rPr lang="en-US" sz="2400" dirty="0">
                <a:latin typeface="Times New Roman"/>
                <a:ea typeface="Times New Roman"/>
              </a:rPr>
              <a:t> </a:t>
            </a:r>
            <a:r>
              <a:rPr lang="en-US" sz="2400" dirty="0" err="1">
                <a:latin typeface="Times New Roman"/>
                <a:ea typeface="Times New Roman"/>
              </a:rPr>
              <a:t>turar</a:t>
            </a:r>
            <a:r>
              <a:rPr lang="en-US" sz="2400" dirty="0">
                <a:latin typeface="Times New Roman"/>
                <a:ea typeface="Times New Roman"/>
              </a:rPr>
              <a:t> </a:t>
            </a:r>
            <a:r>
              <a:rPr lang="en-US" sz="2400" dirty="0" err="1">
                <a:latin typeface="Times New Roman"/>
                <a:ea typeface="Times New Roman"/>
              </a:rPr>
              <a:t>joyda</a:t>
            </a:r>
            <a:r>
              <a:rPr lang="en-US" sz="2400" dirty="0">
                <a:latin typeface="Times New Roman"/>
                <a:ea typeface="Times New Roman"/>
              </a:rPr>
              <a:t> (</a:t>
            </a:r>
            <a:r>
              <a:rPr lang="en-US" sz="2400" dirty="0" err="1">
                <a:latin typeface="Times New Roman"/>
                <a:ea typeface="Times New Roman"/>
              </a:rPr>
              <a:t>katta</a:t>
            </a:r>
            <a:r>
              <a:rPr lang="en-US" sz="2400" dirty="0">
                <a:latin typeface="Times New Roman"/>
                <a:ea typeface="Times New Roman"/>
              </a:rPr>
              <a:t> </a:t>
            </a:r>
            <a:r>
              <a:rPr lang="en-US" sz="2400" dirty="0" err="1">
                <a:latin typeface="Times New Roman"/>
                <a:ea typeface="Times New Roman"/>
              </a:rPr>
              <a:t>jamoa</a:t>
            </a:r>
            <a:r>
              <a:rPr lang="en-US" sz="2400" dirty="0">
                <a:latin typeface="Times New Roman"/>
                <a:ea typeface="Times New Roman"/>
              </a:rPr>
              <a:t> </a:t>
            </a:r>
            <a:r>
              <a:rPr lang="en-US" sz="2400" dirty="0" err="1">
                <a:latin typeface="Times New Roman"/>
                <a:ea typeface="Times New Roman"/>
              </a:rPr>
              <a:t>uylarida</a:t>
            </a:r>
            <a:r>
              <a:rPr lang="en-US" sz="2400" dirty="0">
                <a:latin typeface="Times New Roman"/>
                <a:ea typeface="Times New Roman"/>
              </a:rPr>
              <a:t>) </a:t>
            </a:r>
            <a:r>
              <a:rPr lang="en-US" sz="2400" dirty="0" err="1">
                <a:latin typeface="Times New Roman"/>
                <a:ea typeface="Times New Roman"/>
              </a:rPr>
              <a:t>yashash</a:t>
            </a:r>
            <a:r>
              <a:rPr lang="en-US" sz="2400" dirty="0">
                <a:latin typeface="Times New Roman"/>
                <a:ea typeface="Times New Roman"/>
              </a:rPr>
              <a:t> </a:t>
            </a:r>
            <a:r>
              <a:rPr lang="en-US" sz="2400" dirty="0" err="1">
                <a:latin typeface="Times New Roman"/>
                <a:ea typeface="Times New Roman"/>
              </a:rPr>
              <a:t>an’analari</a:t>
            </a:r>
            <a:r>
              <a:rPr lang="en-US" sz="2400" dirty="0">
                <a:latin typeface="Times New Roman"/>
                <a:ea typeface="Times New Roman"/>
              </a:rPr>
              <a:t> </a:t>
            </a:r>
            <a:r>
              <a:rPr lang="en-US" sz="2400" dirty="0" err="1">
                <a:latin typeface="Times New Roman"/>
                <a:ea typeface="Times New Roman"/>
              </a:rPr>
              <a:t>saqlanib</a:t>
            </a:r>
            <a:r>
              <a:rPr lang="en-US" sz="2400" dirty="0">
                <a:latin typeface="Times New Roman"/>
                <a:ea typeface="Times New Roman"/>
              </a:rPr>
              <a:t> </a:t>
            </a:r>
            <a:r>
              <a:rPr lang="en-US" sz="2400" dirty="0" err="1">
                <a:latin typeface="Times New Roman"/>
                <a:ea typeface="Times New Roman"/>
              </a:rPr>
              <a:t>qolgan</a:t>
            </a:r>
            <a:r>
              <a:rPr lang="en-US" sz="2400" dirty="0">
                <a:latin typeface="Times New Roman"/>
                <a:ea typeface="Times New Roman"/>
              </a:rPr>
              <a:t>. Bu </a:t>
            </a:r>
            <a:r>
              <a:rPr lang="en-US" sz="2400" dirty="0" err="1">
                <a:latin typeface="Times New Roman"/>
                <a:ea typeface="Times New Roman"/>
              </a:rPr>
              <a:t>uy-joylarda</a:t>
            </a:r>
            <a:r>
              <a:rPr lang="en-US" sz="2400" dirty="0">
                <a:latin typeface="Times New Roman"/>
                <a:ea typeface="Times New Roman"/>
              </a:rPr>
              <a:t> </a:t>
            </a:r>
            <a:r>
              <a:rPr lang="en-US" sz="2400" dirty="0" err="1">
                <a:latin typeface="Times New Roman"/>
                <a:ea typeface="Times New Roman"/>
              </a:rPr>
              <a:t>yakka</a:t>
            </a:r>
            <a:r>
              <a:rPr lang="en-US" sz="2400" dirty="0">
                <a:latin typeface="Times New Roman"/>
                <a:ea typeface="Times New Roman"/>
              </a:rPr>
              <a:t> </a:t>
            </a:r>
            <a:r>
              <a:rPr lang="en-US" sz="2400" dirty="0" err="1">
                <a:latin typeface="Times New Roman"/>
                <a:ea typeface="Times New Roman"/>
              </a:rPr>
              <a:t>kichik</a:t>
            </a:r>
            <a:r>
              <a:rPr lang="en-US" sz="2400" dirty="0">
                <a:latin typeface="Times New Roman"/>
                <a:ea typeface="Times New Roman"/>
              </a:rPr>
              <a:t> </a:t>
            </a:r>
            <a:r>
              <a:rPr lang="en-US" sz="2400" dirty="0" err="1">
                <a:latin typeface="Times New Roman"/>
                <a:ea typeface="Times New Roman"/>
              </a:rPr>
              <a:t>oilalarga</a:t>
            </a:r>
            <a:r>
              <a:rPr lang="en-US" sz="2400" dirty="0">
                <a:latin typeface="Times New Roman"/>
                <a:ea typeface="Times New Roman"/>
              </a:rPr>
              <a:t> </a:t>
            </a:r>
            <a:r>
              <a:rPr lang="en-US" sz="2400" b="1" dirty="0">
                <a:latin typeface="Times New Roman"/>
                <a:ea typeface="Times New Roman"/>
              </a:rPr>
              <a:t>2–3 </a:t>
            </a:r>
            <a:r>
              <a:rPr lang="en-US" sz="2400" b="1" dirty="0" err="1">
                <a:latin typeface="Times New Roman"/>
                <a:ea typeface="Times New Roman"/>
              </a:rPr>
              <a:t>xonali</a:t>
            </a:r>
            <a:r>
              <a:rPr lang="en-US" sz="2400" b="1" dirty="0">
                <a:latin typeface="Times New Roman"/>
                <a:ea typeface="Times New Roman"/>
              </a:rPr>
              <a:t> </a:t>
            </a:r>
            <a:r>
              <a:rPr lang="en-US" sz="2400" dirty="0" err="1">
                <a:latin typeface="Times New Roman"/>
                <a:ea typeface="Times New Roman"/>
              </a:rPr>
              <a:t>turar</a:t>
            </a:r>
            <a:r>
              <a:rPr lang="en-US" sz="2400" dirty="0">
                <a:latin typeface="Times New Roman"/>
                <a:ea typeface="Times New Roman"/>
              </a:rPr>
              <a:t> </a:t>
            </a:r>
            <a:r>
              <a:rPr lang="en-US" sz="2400" dirty="0" err="1">
                <a:latin typeface="Times New Roman"/>
                <a:ea typeface="Times New Roman"/>
              </a:rPr>
              <a:t>joylar</a:t>
            </a:r>
            <a:r>
              <a:rPr lang="en-US" sz="2400" dirty="0">
                <a:latin typeface="Times New Roman"/>
                <a:ea typeface="Times New Roman"/>
              </a:rPr>
              <a:t> </a:t>
            </a:r>
            <a:r>
              <a:rPr lang="en-US" sz="2400" dirty="0" err="1">
                <a:latin typeface="Times New Roman"/>
                <a:ea typeface="Times New Roman"/>
              </a:rPr>
              <a:t>tegishli</a:t>
            </a:r>
            <a:r>
              <a:rPr lang="en-US" sz="2400" dirty="0">
                <a:latin typeface="Times New Roman"/>
                <a:ea typeface="Times New Roman"/>
              </a:rPr>
              <a:t> </a:t>
            </a:r>
            <a:r>
              <a:rPr lang="en-US" sz="2400" dirty="0" err="1">
                <a:latin typeface="Times New Roman"/>
                <a:ea typeface="Times New Roman"/>
              </a:rPr>
              <a:t>bo‘lsa</a:t>
            </a:r>
            <a:r>
              <a:rPr lang="en-US" sz="2400" dirty="0">
                <a:latin typeface="Times New Roman"/>
                <a:ea typeface="Times New Roman"/>
              </a:rPr>
              <a:t>–da, </a:t>
            </a:r>
            <a:r>
              <a:rPr lang="en-US" sz="2400" dirty="0" err="1">
                <a:latin typeface="Times New Roman"/>
                <a:ea typeface="Times New Roman"/>
              </a:rPr>
              <a:t>lekin</a:t>
            </a:r>
            <a:r>
              <a:rPr lang="en-US" sz="2400" dirty="0">
                <a:latin typeface="Times New Roman"/>
                <a:ea typeface="Times New Roman"/>
              </a:rPr>
              <a:t> </a:t>
            </a:r>
            <a:r>
              <a:rPr lang="en-US" sz="2400" dirty="0" err="1">
                <a:latin typeface="Times New Roman"/>
                <a:ea typeface="Times New Roman"/>
              </a:rPr>
              <a:t>ularning</a:t>
            </a:r>
            <a:r>
              <a:rPr lang="en-US" sz="2400" dirty="0">
                <a:latin typeface="Times New Roman"/>
                <a:ea typeface="Times New Roman"/>
              </a:rPr>
              <a:t> </a:t>
            </a:r>
            <a:r>
              <a:rPr lang="en-US" sz="2400" dirty="0" err="1">
                <a:latin typeface="Times New Roman"/>
                <a:ea typeface="Times New Roman"/>
              </a:rPr>
              <a:t>ijtimoiy</a:t>
            </a:r>
            <a:r>
              <a:rPr lang="en-US" sz="2400" dirty="0">
                <a:latin typeface="Times New Roman"/>
                <a:ea typeface="Times New Roman"/>
              </a:rPr>
              <a:t>–</a:t>
            </a:r>
            <a:r>
              <a:rPr lang="en-US" sz="2400" dirty="0" err="1">
                <a:latin typeface="Times New Roman"/>
                <a:ea typeface="Times New Roman"/>
              </a:rPr>
              <a:t>iqtisodiy</a:t>
            </a:r>
            <a:r>
              <a:rPr lang="en-US" sz="2400" dirty="0">
                <a:latin typeface="Times New Roman"/>
                <a:ea typeface="Times New Roman"/>
              </a:rPr>
              <a:t> </a:t>
            </a:r>
            <a:r>
              <a:rPr lang="en-US" sz="2400" dirty="0" err="1">
                <a:latin typeface="Times New Roman"/>
                <a:ea typeface="Times New Roman"/>
              </a:rPr>
              <a:t>hayoti</a:t>
            </a:r>
            <a:r>
              <a:rPr lang="en-US" sz="2400" dirty="0">
                <a:latin typeface="Times New Roman"/>
                <a:ea typeface="Times New Roman"/>
              </a:rPr>
              <a:t> – </a:t>
            </a:r>
            <a:r>
              <a:rPr lang="en-US" sz="2400" b="1" i="1" dirty="0">
                <a:solidFill>
                  <a:srgbClr val="FF0000"/>
                </a:solidFill>
                <a:latin typeface="Times New Roman"/>
                <a:ea typeface="Times New Roman"/>
              </a:rPr>
              <a:t>“</a:t>
            </a:r>
            <a:r>
              <a:rPr lang="en-US" sz="2400" b="1" i="1" dirty="0" err="1">
                <a:solidFill>
                  <a:srgbClr val="FF0000"/>
                </a:solidFill>
                <a:latin typeface="Times New Roman"/>
                <a:ea typeface="Times New Roman"/>
              </a:rPr>
              <a:t>umumiy</a:t>
            </a:r>
            <a:r>
              <a:rPr lang="en-US" sz="2400" b="1" i="1" dirty="0">
                <a:solidFill>
                  <a:srgbClr val="FF0000"/>
                </a:solidFill>
                <a:latin typeface="Times New Roman"/>
                <a:ea typeface="Times New Roman"/>
              </a:rPr>
              <a:t> tom </a:t>
            </a:r>
            <a:r>
              <a:rPr lang="en-US" sz="2400" b="1" i="1" dirty="0" err="1">
                <a:solidFill>
                  <a:srgbClr val="FF0000"/>
                </a:solidFill>
                <a:latin typeface="Times New Roman"/>
                <a:ea typeface="Times New Roman"/>
              </a:rPr>
              <a:t>ostida</a:t>
            </a:r>
            <a:r>
              <a:rPr lang="en-US" sz="2400" b="1" i="1" dirty="0">
                <a:solidFill>
                  <a:srgbClr val="FF0000"/>
                </a:solidFill>
                <a:latin typeface="Times New Roman"/>
                <a:ea typeface="Times New Roman"/>
              </a:rPr>
              <a:t>”, </a:t>
            </a:r>
            <a:r>
              <a:rPr lang="en-US" sz="2400" b="1" i="1" dirty="0" err="1">
                <a:solidFill>
                  <a:srgbClr val="FF0000"/>
                </a:solidFill>
                <a:latin typeface="Times New Roman"/>
                <a:ea typeface="Times New Roman"/>
              </a:rPr>
              <a:t>oila</a:t>
            </a:r>
            <a:r>
              <a:rPr lang="en-US" sz="2400" b="1" i="1" dirty="0">
                <a:solidFill>
                  <a:srgbClr val="FF0000"/>
                </a:solidFill>
                <a:latin typeface="Times New Roman"/>
                <a:ea typeface="Times New Roman"/>
              </a:rPr>
              <a:t>, </a:t>
            </a:r>
            <a:r>
              <a:rPr lang="en-US" sz="2400" b="1" i="1" dirty="0" err="1">
                <a:solidFill>
                  <a:srgbClr val="FF0000"/>
                </a:solidFill>
                <a:latin typeface="Times New Roman"/>
                <a:ea typeface="Times New Roman"/>
              </a:rPr>
              <a:t>urug</a:t>
            </a:r>
            <a:r>
              <a:rPr lang="en-US" sz="2400" b="1" i="1" dirty="0">
                <a:solidFill>
                  <a:srgbClr val="FF0000"/>
                </a:solidFill>
                <a:latin typeface="Times New Roman"/>
                <a:ea typeface="Times New Roman"/>
              </a:rPr>
              <a:t>‘ </a:t>
            </a:r>
            <a:r>
              <a:rPr lang="en-US" sz="2400" b="1" i="1" dirty="0" err="1">
                <a:solidFill>
                  <a:srgbClr val="FF0000"/>
                </a:solidFill>
                <a:latin typeface="Times New Roman"/>
                <a:ea typeface="Times New Roman"/>
              </a:rPr>
              <a:t>boshlig‘i</a:t>
            </a:r>
            <a:r>
              <a:rPr lang="en-US" sz="2400" b="1" i="1" dirty="0">
                <a:solidFill>
                  <a:srgbClr val="FF0000"/>
                </a:solidFill>
                <a:latin typeface="Times New Roman"/>
                <a:ea typeface="Times New Roman"/>
              </a:rPr>
              <a:t> </a:t>
            </a:r>
            <a:r>
              <a:rPr lang="en-US" sz="2400" dirty="0" err="1">
                <a:latin typeface="Times New Roman"/>
                <a:ea typeface="Times New Roman"/>
              </a:rPr>
              <a:t>rahbarligida</a:t>
            </a:r>
            <a:r>
              <a:rPr lang="en-US" sz="2400" dirty="0">
                <a:latin typeface="Times New Roman"/>
                <a:ea typeface="Times New Roman"/>
              </a:rPr>
              <a:t> </a:t>
            </a:r>
            <a:r>
              <a:rPr lang="en-US" sz="2400" dirty="0" err="1">
                <a:latin typeface="Times New Roman"/>
                <a:ea typeface="Times New Roman"/>
              </a:rPr>
              <a:t>o‘tganligi</a:t>
            </a:r>
            <a:r>
              <a:rPr lang="en-US" sz="2400" dirty="0">
                <a:latin typeface="Times New Roman"/>
                <a:ea typeface="Times New Roman"/>
              </a:rPr>
              <a:t> </a:t>
            </a:r>
            <a:r>
              <a:rPr lang="en-US" sz="2400" dirty="0" err="1">
                <a:latin typeface="Times New Roman"/>
                <a:ea typeface="Times New Roman"/>
              </a:rPr>
              <a:t>bilan</a:t>
            </a:r>
            <a:r>
              <a:rPr lang="en-US" sz="2400" dirty="0">
                <a:latin typeface="Times New Roman"/>
                <a:ea typeface="Times New Roman"/>
              </a:rPr>
              <a:t> </a:t>
            </a:r>
            <a:r>
              <a:rPr lang="en-US" sz="2400" dirty="0" err="1">
                <a:latin typeface="Times New Roman"/>
                <a:ea typeface="Times New Roman"/>
              </a:rPr>
              <a:t>izohlanadi</a:t>
            </a:r>
            <a:r>
              <a:rPr lang="en-US" sz="2400" dirty="0">
                <a:latin typeface="Times New Roman"/>
                <a:ea typeface="Times New Roman"/>
              </a:rPr>
              <a:t>. </a:t>
            </a:r>
            <a:endParaRPr lang="ru-RU" sz="2400" dirty="0">
              <a:effectLst/>
              <a:latin typeface="Times New Roman"/>
              <a:ea typeface="Times New Roman"/>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Ijtimoiy</a:t>
            </a:r>
            <a:r>
              <a:rPr lang="en-US" sz="2400" b="1" dirty="0" smtClean="0">
                <a:latin typeface="Times New Roman"/>
                <a:ea typeface="Times New Roman"/>
              </a:rPr>
              <a:t>–</a:t>
            </a:r>
            <a:r>
              <a:rPr lang="en-US" sz="2400" b="1" dirty="0" err="1" smtClean="0">
                <a:latin typeface="Times New Roman"/>
                <a:ea typeface="Times New Roman"/>
              </a:rPr>
              <a:t>iqtisodiy</a:t>
            </a:r>
            <a:r>
              <a:rPr lang="en-US" sz="2400" b="1" dirty="0" smtClean="0">
                <a:latin typeface="Times New Roman"/>
                <a:ea typeface="Times New Roman"/>
              </a:rPr>
              <a:t> </a:t>
            </a:r>
            <a:r>
              <a:rPr lang="en-US" sz="2400" b="1" dirty="0" err="1">
                <a:latin typeface="Times New Roman"/>
                <a:ea typeface="Times New Roman"/>
              </a:rPr>
              <a:t>munosabatlar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63929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400" dirty="0" smtClean="0">
                <a:latin typeface="Times New Roman"/>
                <a:ea typeface="Times New Roman"/>
              </a:rPr>
              <a:t>	</a:t>
            </a:r>
            <a:r>
              <a:rPr lang="en-US" sz="2400" dirty="0" err="1" smtClean="0">
                <a:latin typeface="Times New Roman"/>
                <a:ea typeface="Times New Roman"/>
              </a:rPr>
              <a:t>Eneolit</a:t>
            </a:r>
            <a:r>
              <a:rPr lang="en-US" sz="2400" dirty="0" smtClean="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ilk </a:t>
            </a:r>
            <a:r>
              <a:rPr lang="en-US" sz="2400" dirty="0" err="1">
                <a:latin typeface="Times New Roman"/>
                <a:ea typeface="Times New Roman"/>
              </a:rPr>
              <a:t>bronza</a:t>
            </a:r>
            <a:r>
              <a:rPr lang="en-US" sz="2400" dirty="0">
                <a:latin typeface="Times New Roman"/>
                <a:ea typeface="Times New Roman"/>
              </a:rPr>
              <a:t> </a:t>
            </a:r>
            <a:r>
              <a:rPr lang="en-US" sz="2400" dirty="0" err="1">
                <a:latin typeface="Times New Roman"/>
                <a:ea typeface="Times New Roman"/>
              </a:rPr>
              <a:t>davrida</a:t>
            </a:r>
            <a:r>
              <a:rPr lang="en-US" sz="2400" dirty="0">
                <a:latin typeface="Times New Roman"/>
                <a:ea typeface="Times New Roman"/>
              </a:rPr>
              <a:t> </a:t>
            </a:r>
            <a:r>
              <a:rPr lang="en-US" sz="2400" dirty="0" err="1">
                <a:latin typeface="Times New Roman"/>
                <a:ea typeface="Times New Roman"/>
              </a:rPr>
              <a:t>Sharqning</a:t>
            </a:r>
            <a:r>
              <a:rPr lang="en-US" sz="2400" dirty="0">
                <a:latin typeface="Times New Roman"/>
                <a:ea typeface="Times New Roman"/>
              </a:rPr>
              <a:t> </a:t>
            </a:r>
            <a:r>
              <a:rPr lang="en-US" sz="2400" dirty="0" err="1">
                <a:latin typeface="Times New Roman"/>
                <a:ea typeface="Times New Roman"/>
              </a:rPr>
              <a:t>turli</a:t>
            </a:r>
            <a:r>
              <a:rPr lang="en-US" sz="2400" dirty="0">
                <a:latin typeface="Times New Roman"/>
                <a:ea typeface="Times New Roman"/>
              </a:rPr>
              <a:t> </a:t>
            </a:r>
            <a:r>
              <a:rPr lang="en-US" sz="2400" dirty="0" err="1">
                <a:latin typeface="Times New Roman"/>
                <a:ea typeface="Times New Roman"/>
              </a:rPr>
              <a:t>hududlarida</a:t>
            </a:r>
            <a:r>
              <a:rPr lang="en-US" sz="2400" dirty="0">
                <a:latin typeface="Times New Roman"/>
                <a:ea typeface="Times New Roman"/>
              </a:rPr>
              <a:t> (</a:t>
            </a:r>
            <a:r>
              <a:rPr lang="en-US" sz="2400" dirty="0" err="1">
                <a:latin typeface="Times New Roman"/>
                <a:ea typeface="Times New Roman"/>
              </a:rPr>
              <a:t>jumladan</a:t>
            </a:r>
            <a:r>
              <a:rPr lang="en-US" sz="2400" dirty="0">
                <a:latin typeface="Times New Roman"/>
                <a:ea typeface="Times New Roman"/>
              </a:rPr>
              <a:t>, </a:t>
            </a:r>
            <a:r>
              <a:rPr lang="en-US" sz="2400" dirty="0" err="1">
                <a:latin typeface="Times New Roman"/>
                <a:ea typeface="Times New Roman"/>
              </a:rPr>
              <a:t>O‘rta</a:t>
            </a:r>
            <a:r>
              <a:rPr lang="en-US" sz="2400" dirty="0">
                <a:latin typeface="Times New Roman"/>
                <a:ea typeface="Times New Roman"/>
              </a:rPr>
              <a:t> </a:t>
            </a:r>
            <a:r>
              <a:rPr lang="en-US" sz="2400" dirty="0" err="1">
                <a:latin typeface="Times New Roman"/>
                <a:ea typeface="Times New Roman"/>
              </a:rPr>
              <a:t>Osiyo</a:t>
            </a:r>
            <a:r>
              <a:rPr lang="en-US" sz="2400" dirty="0">
                <a:latin typeface="Times New Roman"/>
                <a:ea typeface="Times New Roman"/>
              </a:rPr>
              <a:t> </a:t>
            </a:r>
            <a:r>
              <a:rPr lang="en-US" sz="2400" dirty="0" err="1">
                <a:latin typeface="Times New Roman"/>
                <a:ea typeface="Times New Roman"/>
              </a:rPr>
              <a:t>janubiy</a:t>
            </a:r>
            <a:r>
              <a:rPr lang="en-US" sz="2400" dirty="0">
                <a:latin typeface="Times New Roman"/>
                <a:ea typeface="Times New Roman"/>
              </a:rPr>
              <a:t> </a:t>
            </a:r>
            <a:r>
              <a:rPr lang="en-US" sz="2400" dirty="0" err="1">
                <a:latin typeface="Times New Roman"/>
                <a:ea typeface="Times New Roman"/>
              </a:rPr>
              <a:t>viloyatlarida</a:t>
            </a:r>
            <a:r>
              <a:rPr lang="en-US" sz="2400" dirty="0">
                <a:latin typeface="Times New Roman"/>
                <a:ea typeface="Times New Roman"/>
              </a:rPr>
              <a:t> ham) </a:t>
            </a:r>
            <a:r>
              <a:rPr lang="en-US" sz="2400" b="1" dirty="0" err="1">
                <a:latin typeface="Times New Roman"/>
                <a:ea typeface="Times New Roman"/>
              </a:rPr>
              <a:t>urug‘chilik</a:t>
            </a:r>
            <a:r>
              <a:rPr lang="en-US" sz="2400" b="1" dirty="0">
                <a:latin typeface="Times New Roman"/>
                <a:ea typeface="Times New Roman"/>
              </a:rPr>
              <a:t> </a:t>
            </a:r>
            <a:r>
              <a:rPr lang="en-US" sz="2400" b="1" dirty="0" err="1">
                <a:latin typeface="Times New Roman"/>
                <a:ea typeface="Times New Roman"/>
              </a:rPr>
              <a:t>tuzumida</a:t>
            </a:r>
            <a:r>
              <a:rPr lang="en-US" sz="2400" b="1" dirty="0">
                <a:latin typeface="Times New Roman"/>
                <a:ea typeface="Times New Roman"/>
              </a:rPr>
              <a:t> tub </a:t>
            </a:r>
            <a:r>
              <a:rPr lang="en-US" sz="2400" b="1" dirty="0" err="1">
                <a:latin typeface="Times New Roman"/>
                <a:ea typeface="Times New Roman"/>
              </a:rPr>
              <a:t>o‘zgarishlar</a:t>
            </a:r>
            <a:r>
              <a:rPr lang="en-US" sz="2400" b="1" dirty="0">
                <a:latin typeface="Times New Roman"/>
                <a:ea typeface="Times New Roman"/>
              </a:rPr>
              <a:t> </a:t>
            </a:r>
            <a:r>
              <a:rPr lang="en-US" sz="2400" dirty="0" err="1">
                <a:latin typeface="Times New Roman"/>
                <a:ea typeface="Times New Roman"/>
              </a:rPr>
              <a:t>sodir</a:t>
            </a:r>
            <a:r>
              <a:rPr lang="en-US" sz="2400" dirty="0">
                <a:latin typeface="Times New Roman"/>
                <a:ea typeface="Times New Roman"/>
              </a:rPr>
              <a:t> </a:t>
            </a:r>
            <a:r>
              <a:rPr lang="en-US" sz="2400" dirty="0" err="1">
                <a:latin typeface="Times New Roman"/>
                <a:ea typeface="Times New Roman"/>
              </a:rPr>
              <a:t>bo‘ldi</a:t>
            </a:r>
            <a:r>
              <a:rPr lang="en-US" sz="2400" dirty="0">
                <a:latin typeface="Times New Roman"/>
                <a:ea typeface="Times New Roman"/>
              </a:rPr>
              <a:t>. </a:t>
            </a:r>
            <a:r>
              <a:rPr lang="en-US" sz="2400" dirty="0" err="1">
                <a:latin typeface="Times New Roman"/>
                <a:ea typeface="Times New Roman"/>
              </a:rPr>
              <a:t>Metall</a:t>
            </a:r>
            <a:r>
              <a:rPr lang="en-US" sz="2400" dirty="0">
                <a:latin typeface="Times New Roman"/>
                <a:ea typeface="Times New Roman"/>
              </a:rPr>
              <a:t> </a:t>
            </a:r>
            <a:r>
              <a:rPr lang="en-US" sz="2400" dirty="0" err="1">
                <a:latin typeface="Times New Roman"/>
                <a:ea typeface="Times New Roman"/>
              </a:rPr>
              <a:t>eritish</a:t>
            </a:r>
            <a:r>
              <a:rPr lang="en-US" sz="2400" dirty="0">
                <a:latin typeface="Times New Roman"/>
                <a:ea typeface="Times New Roman"/>
              </a:rPr>
              <a:t>, </a:t>
            </a:r>
            <a:r>
              <a:rPr lang="en-US" sz="2400" dirty="0" err="1">
                <a:latin typeface="Times New Roman"/>
                <a:ea typeface="Times New Roman"/>
              </a:rPr>
              <a:t>mis</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bronzadan</a:t>
            </a:r>
            <a:r>
              <a:rPr lang="en-US" sz="2400" dirty="0">
                <a:latin typeface="Times New Roman"/>
                <a:ea typeface="Times New Roman"/>
              </a:rPr>
              <a:t> </a:t>
            </a:r>
            <a:r>
              <a:rPr lang="en-US" sz="2400" dirty="0" err="1">
                <a:latin typeface="Times New Roman"/>
                <a:ea typeface="Times New Roman"/>
              </a:rPr>
              <a:t>qurollar</a:t>
            </a:r>
            <a:r>
              <a:rPr lang="en-US" sz="2400" dirty="0">
                <a:latin typeface="Times New Roman"/>
                <a:ea typeface="Times New Roman"/>
              </a:rPr>
              <a:t> </a:t>
            </a:r>
            <a:r>
              <a:rPr lang="en-US" sz="2400" dirty="0" err="1">
                <a:latin typeface="Times New Roman"/>
                <a:ea typeface="Times New Roman"/>
              </a:rPr>
              <a:t>ishlab</a:t>
            </a:r>
            <a:r>
              <a:rPr lang="en-US" sz="2400" dirty="0">
                <a:latin typeface="Times New Roman"/>
                <a:ea typeface="Times New Roman"/>
              </a:rPr>
              <a:t> </a:t>
            </a:r>
            <a:r>
              <a:rPr lang="en-US" sz="2400" dirty="0" err="1">
                <a:latin typeface="Times New Roman"/>
                <a:ea typeface="Times New Roman"/>
              </a:rPr>
              <a:t>chiqarish</a:t>
            </a:r>
            <a:r>
              <a:rPr lang="en-US" sz="2400" dirty="0">
                <a:latin typeface="Times New Roman"/>
                <a:ea typeface="Times New Roman"/>
              </a:rPr>
              <a:t>, </a:t>
            </a:r>
            <a:r>
              <a:rPr lang="en-US" sz="2400" dirty="0" err="1">
                <a:latin typeface="Times New Roman"/>
                <a:ea typeface="Times New Roman"/>
              </a:rPr>
              <a:t>omoch</a:t>
            </a:r>
            <a:r>
              <a:rPr lang="en-US" sz="2400" dirty="0">
                <a:latin typeface="Times New Roman"/>
                <a:ea typeface="Times New Roman"/>
              </a:rPr>
              <a:t> </a:t>
            </a:r>
            <a:r>
              <a:rPr lang="en-US" sz="2400" dirty="0" err="1">
                <a:latin typeface="Times New Roman"/>
                <a:ea typeface="Times New Roman"/>
              </a:rPr>
              <a:t>bilan</a:t>
            </a:r>
            <a:r>
              <a:rPr lang="en-US" sz="2400" dirty="0">
                <a:latin typeface="Times New Roman"/>
                <a:ea typeface="Times New Roman"/>
              </a:rPr>
              <a:t> </a:t>
            </a:r>
            <a:r>
              <a:rPr lang="en-US" sz="2400" dirty="0" err="1">
                <a:latin typeface="Times New Roman"/>
                <a:ea typeface="Times New Roman"/>
              </a:rPr>
              <a:t>yer</a:t>
            </a:r>
            <a:r>
              <a:rPr lang="en-US" sz="2400" dirty="0">
                <a:latin typeface="Times New Roman"/>
                <a:ea typeface="Times New Roman"/>
              </a:rPr>
              <a:t> </a:t>
            </a:r>
            <a:r>
              <a:rPr lang="en-US" sz="2400" dirty="0" err="1">
                <a:latin typeface="Times New Roman"/>
                <a:ea typeface="Times New Roman"/>
              </a:rPr>
              <a:t>haydab</a:t>
            </a:r>
            <a:r>
              <a:rPr lang="en-US" sz="2400" dirty="0">
                <a:latin typeface="Times New Roman"/>
                <a:ea typeface="Times New Roman"/>
              </a:rPr>
              <a:t>, </a:t>
            </a:r>
            <a:r>
              <a:rPr lang="en-US" sz="2400" dirty="0" err="1">
                <a:latin typeface="Times New Roman"/>
                <a:ea typeface="Times New Roman"/>
              </a:rPr>
              <a:t>ziroatchilik</a:t>
            </a:r>
            <a:r>
              <a:rPr lang="en-US" sz="2400" dirty="0">
                <a:latin typeface="Times New Roman"/>
                <a:ea typeface="Times New Roman"/>
              </a:rPr>
              <a:t> </a:t>
            </a:r>
            <a:r>
              <a:rPr lang="en-US" sz="2400" dirty="0" err="1">
                <a:latin typeface="Times New Roman"/>
                <a:ea typeface="Times New Roman"/>
              </a:rPr>
              <a:t>qilish</a:t>
            </a:r>
            <a:r>
              <a:rPr lang="en-US" sz="2400" dirty="0">
                <a:latin typeface="Times New Roman"/>
                <a:ea typeface="Times New Roman"/>
              </a:rPr>
              <a:t>, </a:t>
            </a:r>
            <a:r>
              <a:rPr lang="en-US" sz="2400" dirty="0" err="1">
                <a:latin typeface="Times New Roman"/>
                <a:ea typeface="Times New Roman"/>
              </a:rPr>
              <a:t>sug‘orma</a:t>
            </a:r>
            <a:r>
              <a:rPr lang="en-US" sz="2400" dirty="0">
                <a:latin typeface="Times New Roman"/>
                <a:ea typeface="Times New Roman"/>
              </a:rPr>
              <a:t> </a:t>
            </a:r>
            <a:r>
              <a:rPr lang="en-US" sz="2400" dirty="0" err="1">
                <a:latin typeface="Times New Roman"/>
                <a:ea typeface="Times New Roman"/>
              </a:rPr>
              <a:t>dehqonchilik</a:t>
            </a:r>
            <a:r>
              <a:rPr lang="en-US" sz="2400" dirty="0">
                <a:latin typeface="Times New Roman"/>
                <a:ea typeface="Times New Roman"/>
              </a:rPr>
              <a:t>, </a:t>
            </a:r>
            <a:r>
              <a:rPr lang="en-US" sz="2400" dirty="0" err="1">
                <a:latin typeface="Times New Roman"/>
                <a:ea typeface="Times New Roman"/>
              </a:rPr>
              <a:t>chorvachilik</a:t>
            </a:r>
            <a:r>
              <a:rPr lang="en-US" sz="2400" dirty="0">
                <a:latin typeface="Times New Roman"/>
                <a:ea typeface="Times New Roman"/>
              </a:rPr>
              <a:t>, </a:t>
            </a:r>
            <a:r>
              <a:rPr lang="en-US" sz="2400" dirty="0" err="1">
                <a:latin typeface="Times New Roman"/>
                <a:ea typeface="Times New Roman"/>
              </a:rPr>
              <a:t>binokorlik</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hunarmandchilikning</a:t>
            </a:r>
            <a:r>
              <a:rPr lang="en-US" sz="2400" dirty="0">
                <a:latin typeface="Times New Roman"/>
                <a:ea typeface="Times New Roman"/>
              </a:rPr>
              <a:t> </a:t>
            </a:r>
            <a:r>
              <a:rPr lang="en-US" sz="2400" dirty="0" err="1">
                <a:latin typeface="Times New Roman"/>
                <a:ea typeface="Times New Roman"/>
              </a:rPr>
              <a:t>turli</a:t>
            </a:r>
            <a:r>
              <a:rPr lang="en-US" sz="2400" dirty="0">
                <a:latin typeface="Times New Roman"/>
                <a:ea typeface="Times New Roman"/>
              </a:rPr>
              <a:t> </a:t>
            </a:r>
            <a:r>
              <a:rPr lang="en-US" sz="2400" dirty="0" err="1">
                <a:latin typeface="Times New Roman"/>
                <a:ea typeface="Times New Roman"/>
              </a:rPr>
              <a:t>sohalari</a:t>
            </a:r>
            <a:r>
              <a:rPr lang="en-US" sz="2400" dirty="0">
                <a:latin typeface="Times New Roman"/>
                <a:ea typeface="Times New Roman"/>
              </a:rPr>
              <a:t> </a:t>
            </a:r>
            <a:r>
              <a:rPr lang="en-US" sz="2400" dirty="0" err="1">
                <a:latin typeface="Times New Roman"/>
                <a:ea typeface="Times New Roman"/>
              </a:rPr>
              <a:t>rivojlanishi</a:t>
            </a:r>
            <a:r>
              <a:rPr lang="en-US" sz="2400" dirty="0">
                <a:latin typeface="Times New Roman"/>
                <a:ea typeface="Times New Roman"/>
              </a:rPr>
              <a:t> </a:t>
            </a:r>
            <a:r>
              <a:rPr lang="en-US" sz="2400" dirty="0" err="1">
                <a:latin typeface="Times New Roman"/>
                <a:ea typeface="Times New Roman"/>
              </a:rPr>
              <a:t>natijasida</a:t>
            </a:r>
            <a:r>
              <a:rPr lang="en-US" sz="2400" dirty="0">
                <a:latin typeface="Times New Roman"/>
                <a:ea typeface="Times New Roman"/>
              </a:rPr>
              <a:t>, </a:t>
            </a:r>
            <a:r>
              <a:rPr lang="en-US" sz="2400" dirty="0" err="1">
                <a:latin typeface="Times New Roman"/>
                <a:ea typeface="Times New Roman"/>
              </a:rPr>
              <a:t>jamiyatda</a:t>
            </a:r>
            <a:r>
              <a:rPr lang="en-US" sz="2400" dirty="0">
                <a:latin typeface="Times New Roman"/>
                <a:ea typeface="Times New Roman"/>
              </a:rPr>
              <a:t> </a:t>
            </a:r>
            <a:r>
              <a:rPr lang="en-US" sz="2400" b="1" dirty="0" err="1">
                <a:latin typeface="Times New Roman"/>
                <a:ea typeface="Times New Roman"/>
              </a:rPr>
              <a:t>erkaklar</a:t>
            </a:r>
            <a:r>
              <a:rPr lang="en-US" sz="2400" dirty="0">
                <a:latin typeface="Times New Roman"/>
                <a:ea typeface="Times New Roman"/>
              </a:rPr>
              <a:t> </a:t>
            </a:r>
            <a:r>
              <a:rPr lang="en-US" sz="2400" dirty="0" err="1">
                <a:latin typeface="Times New Roman"/>
                <a:ea typeface="Times New Roman"/>
              </a:rPr>
              <a:t>yetakchilik</a:t>
            </a:r>
            <a:r>
              <a:rPr lang="en-US" sz="2400" dirty="0">
                <a:latin typeface="Times New Roman"/>
                <a:ea typeface="Times New Roman"/>
              </a:rPr>
              <a:t> </a:t>
            </a:r>
            <a:r>
              <a:rPr lang="en-US" sz="2400" dirty="0" err="1">
                <a:latin typeface="Times New Roman"/>
                <a:ea typeface="Times New Roman"/>
              </a:rPr>
              <a:t>qilib</a:t>
            </a:r>
            <a:r>
              <a:rPr lang="en-US" sz="2400" dirty="0">
                <a:latin typeface="Times New Roman"/>
                <a:ea typeface="Times New Roman"/>
              </a:rPr>
              <a:t>, </a:t>
            </a:r>
            <a:r>
              <a:rPr lang="en-US" sz="2400" dirty="0" err="1">
                <a:latin typeface="Times New Roman"/>
                <a:ea typeface="Times New Roman"/>
              </a:rPr>
              <a:t>ijtimoiy</a:t>
            </a:r>
            <a:r>
              <a:rPr lang="en-US" sz="2400" dirty="0">
                <a:latin typeface="Times New Roman"/>
                <a:ea typeface="Times New Roman"/>
              </a:rPr>
              <a:t>–</a:t>
            </a:r>
            <a:r>
              <a:rPr lang="en-US" sz="2400" dirty="0" err="1">
                <a:latin typeface="Times New Roman"/>
                <a:ea typeface="Times New Roman"/>
              </a:rPr>
              <a:t>iqtisodiy</a:t>
            </a:r>
            <a:r>
              <a:rPr lang="en-US" sz="2400" dirty="0">
                <a:latin typeface="Times New Roman"/>
                <a:ea typeface="Times New Roman"/>
              </a:rPr>
              <a:t> </a:t>
            </a:r>
            <a:r>
              <a:rPr lang="en-US" sz="2400" dirty="0" err="1">
                <a:latin typeface="Times New Roman"/>
                <a:ea typeface="Times New Roman"/>
              </a:rPr>
              <a:t>tizimida</a:t>
            </a:r>
            <a:r>
              <a:rPr lang="en-US" sz="2400" dirty="0">
                <a:latin typeface="Times New Roman"/>
                <a:ea typeface="Times New Roman"/>
              </a:rPr>
              <a:t> </a:t>
            </a:r>
            <a:r>
              <a:rPr lang="en-US" sz="2400" dirty="0" err="1">
                <a:latin typeface="Times New Roman"/>
                <a:ea typeface="Times New Roman"/>
              </a:rPr>
              <a:t>ularning</a:t>
            </a:r>
            <a:r>
              <a:rPr lang="en-US" sz="2400" dirty="0">
                <a:latin typeface="Times New Roman"/>
                <a:ea typeface="Times New Roman"/>
              </a:rPr>
              <a:t> </a:t>
            </a:r>
            <a:r>
              <a:rPr lang="en-US" sz="2400" dirty="0" err="1">
                <a:latin typeface="Times New Roman"/>
                <a:ea typeface="Times New Roman"/>
              </a:rPr>
              <a:t>mavqei</a:t>
            </a:r>
            <a:r>
              <a:rPr lang="en-US" sz="2400" dirty="0">
                <a:latin typeface="Times New Roman"/>
                <a:ea typeface="Times New Roman"/>
              </a:rPr>
              <a:t> </a:t>
            </a:r>
            <a:r>
              <a:rPr lang="en-US" sz="2400" dirty="0" err="1">
                <a:latin typeface="Times New Roman"/>
                <a:ea typeface="Times New Roman"/>
              </a:rPr>
              <a:t>oshib</a:t>
            </a:r>
            <a:r>
              <a:rPr lang="en-US" sz="2400" dirty="0">
                <a:latin typeface="Times New Roman"/>
                <a:ea typeface="Times New Roman"/>
              </a:rPr>
              <a:t> </a:t>
            </a:r>
            <a:r>
              <a:rPr lang="en-US" sz="2400" dirty="0" err="1">
                <a:latin typeface="Times New Roman"/>
                <a:ea typeface="Times New Roman"/>
              </a:rPr>
              <a:t>bordi</a:t>
            </a:r>
            <a:r>
              <a:rPr lang="en-US" sz="2400" dirty="0">
                <a:latin typeface="Times New Roman"/>
                <a:ea typeface="Times New Roman"/>
              </a:rPr>
              <a:t> (</a:t>
            </a:r>
            <a:r>
              <a:rPr lang="en-US" sz="2400" dirty="0" err="1">
                <a:latin typeface="Times New Roman"/>
                <a:ea typeface="Times New Roman"/>
              </a:rPr>
              <a:t>oila</a:t>
            </a:r>
            <a:r>
              <a:rPr lang="en-US" sz="2400" dirty="0">
                <a:latin typeface="Times New Roman"/>
                <a:ea typeface="Times New Roman"/>
              </a:rPr>
              <a:t>, </a:t>
            </a:r>
            <a:r>
              <a:rPr lang="en-US" sz="2400" dirty="0" err="1">
                <a:latin typeface="Times New Roman"/>
                <a:ea typeface="Times New Roman"/>
              </a:rPr>
              <a:t>urug‘ni</a:t>
            </a:r>
            <a:r>
              <a:rPr lang="en-US" sz="2400" dirty="0">
                <a:latin typeface="Times New Roman"/>
                <a:ea typeface="Times New Roman"/>
              </a:rPr>
              <a:t> </a:t>
            </a:r>
            <a:r>
              <a:rPr lang="en-US" sz="2400" dirty="0" err="1">
                <a:latin typeface="Times New Roman"/>
                <a:ea typeface="Times New Roman"/>
              </a:rPr>
              <a:t>yetarli</a:t>
            </a:r>
            <a:r>
              <a:rPr lang="en-US" sz="2400" dirty="0">
                <a:latin typeface="Times New Roman"/>
                <a:ea typeface="Times New Roman"/>
              </a:rPr>
              <a:t> </a:t>
            </a:r>
            <a:r>
              <a:rPr lang="en-US" sz="2400" dirty="0" err="1">
                <a:latin typeface="Times New Roman"/>
                <a:ea typeface="Times New Roman"/>
              </a:rPr>
              <a:t>mahsulotlar</a:t>
            </a:r>
            <a:r>
              <a:rPr lang="en-US" sz="2400" dirty="0">
                <a:latin typeface="Times New Roman"/>
                <a:ea typeface="Times New Roman"/>
              </a:rPr>
              <a:t> </a:t>
            </a:r>
            <a:r>
              <a:rPr lang="en-US" sz="2400" dirty="0" err="1">
                <a:latin typeface="Times New Roman"/>
                <a:ea typeface="Times New Roman"/>
              </a:rPr>
              <a:t>bilan</a:t>
            </a:r>
            <a:r>
              <a:rPr lang="en-US" sz="2400" dirty="0">
                <a:latin typeface="Times New Roman"/>
                <a:ea typeface="Times New Roman"/>
              </a:rPr>
              <a:t> </a:t>
            </a:r>
            <a:r>
              <a:rPr lang="en-US" sz="2400" dirty="0" err="1">
                <a:latin typeface="Times New Roman"/>
                <a:ea typeface="Times New Roman"/>
              </a:rPr>
              <a:t>ta’minlash</a:t>
            </a:r>
            <a:r>
              <a:rPr lang="en-US" sz="2400" dirty="0">
                <a:latin typeface="Times New Roman"/>
                <a:ea typeface="Times New Roman"/>
              </a:rPr>
              <a:t> </a:t>
            </a:r>
            <a:r>
              <a:rPr lang="en-US" sz="2400" dirty="0" err="1">
                <a:latin typeface="Times New Roman"/>
                <a:ea typeface="Times New Roman"/>
              </a:rPr>
              <a:t>erkak</a:t>
            </a:r>
            <a:r>
              <a:rPr lang="en-US" sz="2400" dirty="0">
                <a:latin typeface="Times New Roman"/>
                <a:ea typeface="Times New Roman"/>
              </a:rPr>
              <a:t> </a:t>
            </a:r>
            <a:r>
              <a:rPr lang="en-US" sz="2400" dirty="0" err="1">
                <a:latin typeface="Times New Roman"/>
                <a:ea typeface="Times New Roman"/>
              </a:rPr>
              <a:t>qo‘liga</a:t>
            </a:r>
            <a:r>
              <a:rPr lang="en-US" sz="2400" dirty="0">
                <a:latin typeface="Times New Roman"/>
                <a:ea typeface="Times New Roman"/>
              </a:rPr>
              <a:t> </a:t>
            </a:r>
            <a:r>
              <a:rPr lang="en-US" sz="2400" dirty="0" err="1">
                <a:latin typeface="Times New Roman"/>
                <a:ea typeface="Times New Roman"/>
              </a:rPr>
              <a:t>o‘tdi</a:t>
            </a:r>
            <a:r>
              <a:rPr lang="en-US" sz="2400" dirty="0">
                <a:latin typeface="Times New Roman"/>
                <a:ea typeface="Times New Roman"/>
              </a:rPr>
              <a:t>, </a:t>
            </a:r>
            <a:r>
              <a:rPr lang="en-US" sz="2400" dirty="0" err="1">
                <a:latin typeface="Times New Roman"/>
                <a:ea typeface="Times New Roman"/>
              </a:rPr>
              <a:t>uy</a:t>
            </a:r>
            <a:r>
              <a:rPr lang="en-US" sz="2400" dirty="0">
                <a:latin typeface="Times New Roman"/>
                <a:ea typeface="Times New Roman"/>
              </a:rPr>
              <a:t> </a:t>
            </a:r>
            <a:r>
              <a:rPr lang="en-US" sz="2400" dirty="0" err="1">
                <a:latin typeface="Times New Roman"/>
                <a:ea typeface="Times New Roman"/>
              </a:rPr>
              <a:t>xo‘jaligi</a:t>
            </a:r>
            <a:r>
              <a:rPr lang="en-US" sz="2400" dirty="0">
                <a:latin typeface="Times New Roman"/>
                <a:ea typeface="Times New Roman"/>
              </a:rPr>
              <a:t> </a:t>
            </a:r>
            <a:r>
              <a:rPr lang="en-US" sz="2400" dirty="0" err="1">
                <a:latin typeface="Times New Roman"/>
                <a:ea typeface="Times New Roman"/>
              </a:rPr>
              <a:t>yumushlari</a:t>
            </a:r>
            <a:r>
              <a:rPr lang="en-US" sz="2400" dirty="0">
                <a:latin typeface="Times New Roman"/>
                <a:ea typeface="Times New Roman"/>
              </a:rPr>
              <a:t> </a:t>
            </a:r>
            <a:r>
              <a:rPr lang="en-US" sz="2400" dirty="0" err="1">
                <a:latin typeface="Times New Roman"/>
                <a:ea typeface="Times New Roman"/>
              </a:rPr>
              <a:t>ayollar</a:t>
            </a:r>
            <a:r>
              <a:rPr lang="en-US" sz="2400" dirty="0">
                <a:latin typeface="Times New Roman"/>
                <a:ea typeface="Times New Roman"/>
              </a:rPr>
              <a:t> </a:t>
            </a:r>
            <a:r>
              <a:rPr lang="en-US" sz="2400" dirty="0" err="1">
                <a:latin typeface="Times New Roman"/>
                <a:ea typeface="Times New Roman"/>
              </a:rPr>
              <a:t>zimmasida</a:t>
            </a:r>
            <a:r>
              <a:rPr lang="en-US" sz="2400" dirty="0">
                <a:latin typeface="Times New Roman"/>
                <a:ea typeface="Times New Roman"/>
              </a:rPr>
              <a:t> </a:t>
            </a:r>
            <a:r>
              <a:rPr lang="en-US" sz="2400" dirty="0" err="1">
                <a:latin typeface="Times New Roman"/>
                <a:ea typeface="Times New Roman"/>
              </a:rPr>
              <a:t>qoldi</a:t>
            </a:r>
            <a:r>
              <a:rPr lang="en-US" sz="2400" dirty="0">
                <a:latin typeface="Times New Roman"/>
                <a:ea typeface="Times New Roman"/>
              </a:rPr>
              <a:t>). Shu tariqa, </a:t>
            </a:r>
            <a:r>
              <a:rPr lang="en-US" sz="2400" dirty="0" err="1">
                <a:latin typeface="Times New Roman"/>
                <a:ea typeface="Times New Roman"/>
              </a:rPr>
              <a:t>urug‘chilik</a:t>
            </a:r>
            <a:r>
              <a:rPr lang="en-US" sz="2400" dirty="0">
                <a:latin typeface="Times New Roman"/>
                <a:ea typeface="Times New Roman"/>
              </a:rPr>
              <a:t> </a:t>
            </a:r>
            <a:r>
              <a:rPr lang="en-US" sz="2400" dirty="0" err="1">
                <a:latin typeface="Times New Roman"/>
                <a:ea typeface="Times New Roman"/>
              </a:rPr>
              <a:t>oilasida</a:t>
            </a:r>
            <a:r>
              <a:rPr lang="en-US" sz="2400" dirty="0">
                <a:latin typeface="Times New Roman"/>
                <a:ea typeface="Times New Roman"/>
              </a:rPr>
              <a:t> </a:t>
            </a:r>
            <a:r>
              <a:rPr lang="en-US" sz="2400" dirty="0" err="1">
                <a:latin typeface="Times New Roman"/>
                <a:ea typeface="Times New Roman"/>
              </a:rPr>
              <a:t>erkak</a:t>
            </a:r>
            <a:r>
              <a:rPr lang="en-US" sz="2400" dirty="0">
                <a:latin typeface="Times New Roman"/>
                <a:ea typeface="Times New Roman"/>
              </a:rPr>
              <a:t> </a:t>
            </a:r>
            <a:r>
              <a:rPr lang="en-US" sz="2400" dirty="0" err="1">
                <a:latin typeface="Times New Roman"/>
                <a:ea typeface="Times New Roman"/>
              </a:rPr>
              <a:t>muhim</a:t>
            </a:r>
            <a:r>
              <a:rPr lang="en-US" sz="2400" dirty="0">
                <a:latin typeface="Times New Roman"/>
                <a:ea typeface="Times New Roman"/>
              </a:rPr>
              <a:t> </a:t>
            </a:r>
            <a:r>
              <a:rPr lang="en-US" sz="2400" dirty="0" err="1">
                <a:latin typeface="Times New Roman"/>
                <a:ea typeface="Times New Roman"/>
              </a:rPr>
              <a:t>ijtimoiy</a:t>
            </a:r>
            <a:r>
              <a:rPr lang="en-US" sz="2400" dirty="0">
                <a:latin typeface="Times New Roman"/>
                <a:ea typeface="Times New Roman"/>
              </a:rPr>
              <a:t> </a:t>
            </a:r>
            <a:r>
              <a:rPr lang="en-US" sz="2400" dirty="0" err="1">
                <a:latin typeface="Times New Roman"/>
                <a:ea typeface="Times New Roman"/>
              </a:rPr>
              <a:t>o‘ringa</a:t>
            </a:r>
            <a:r>
              <a:rPr lang="en-US" sz="2400" dirty="0">
                <a:latin typeface="Times New Roman"/>
                <a:ea typeface="Times New Roman"/>
              </a:rPr>
              <a:t> </a:t>
            </a:r>
            <a:r>
              <a:rPr lang="en-US" sz="2400" dirty="0" err="1">
                <a:latin typeface="Times New Roman"/>
                <a:ea typeface="Times New Roman"/>
              </a:rPr>
              <a:t>ega</a:t>
            </a:r>
            <a:r>
              <a:rPr lang="en-US" sz="2400" dirty="0">
                <a:latin typeface="Times New Roman"/>
                <a:ea typeface="Times New Roman"/>
              </a:rPr>
              <a:t> </a:t>
            </a:r>
            <a:r>
              <a:rPr lang="en-US" sz="2400" dirty="0" err="1">
                <a:latin typeface="Times New Roman"/>
                <a:ea typeface="Times New Roman"/>
              </a:rPr>
              <a:t>bo‘lib</a:t>
            </a:r>
            <a:r>
              <a:rPr lang="en-US" sz="2400" dirty="0">
                <a:latin typeface="Times New Roman"/>
                <a:ea typeface="Times New Roman"/>
              </a:rPr>
              <a:t>, </a:t>
            </a:r>
            <a:r>
              <a:rPr lang="en-US" sz="2400" b="1" dirty="0" err="1">
                <a:latin typeface="Times New Roman"/>
                <a:ea typeface="Times New Roman"/>
              </a:rPr>
              <a:t>patriarxat</a:t>
            </a:r>
            <a:r>
              <a:rPr lang="en-US" sz="2400" b="1" dirty="0">
                <a:latin typeface="Times New Roman"/>
                <a:ea typeface="Times New Roman"/>
              </a:rPr>
              <a:t> </a:t>
            </a:r>
            <a:r>
              <a:rPr lang="en-US" sz="2400" b="1" dirty="0" err="1">
                <a:latin typeface="Times New Roman"/>
                <a:ea typeface="Times New Roman"/>
              </a:rPr>
              <a:t>davri</a:t>
            </a:r>
            <a:r>
              <a:rPr lang="en-US" sz="2400" b="1" dirty="0">
                <a:latin typeface="Times New Roman"/>
                <a:ea typeface="Times New Roman"/>
              </a:rPr>
              <a:t> </a:t>
            </a:r>
            <a:r>
              <a:rPr lang="en-US" sz="2400" dirty="0" err="1">
                <a:latin typeface="Times New Roman"/>
                <a:ea typeface="Times New Roman"/>
              </a:rPr>
              <a:t>boshlandi</a:t>
            </a:r>
            <a:r>
              <a:rPr lang="en-US" sz="2400" dirty="0">
                <a:latin typeface="Times New Roman"/>
                <a:ea typeface="Times New Roman"/>
              </a:rPr>
              <a:t> (</a:t>
            </a:r>
            <a:r>
              <a:rPr lang="en-US" sz="2400" dirty="0" err="1">
                <a:latin typeface="Times New Roman"/>
                <a:ea typeface="Times New Roman"/>
              </a:rPr>
              <a:t>yunoncha</a:t>
            </a:r>
            <a:r>
              <a:rPr lang="en-US" sz="2400" dirty="0">
                <a:latin typeface="Times New Roman"/>
                <a:ea typeface="Times New Roman"/>
              </a:rPr>
              <a:t>, </a:t>
            </a:r>
            <a:r>
              <a:rPr lang="en-US" sz="2400" b="1" i="1" dirty="0">
                <a:solidFill>
                  <a:srgbClr val="FF0000"/>
                </a:solidFill>
                <a:latin typeface="Times New Roman"/>
                <a:ea typeface="Times New Roman"/>
              </a:rPr>
              <a:t>“pater” – </a:t>
            </a:r>
            <a:r>
              <a:rPr lang="en-US" sz="2400" b="1" i="1" dirty="0" err="1">
                <a:solidFill>
                  <a:srgbClr val="FF0000"/>
                </a:solidFill>
                <a:latin typeface="Times New Roman"/>
                <a:ea typeface="Times New Roman"/>
              </a:rPr>
              <a:t>ota</a:t>
            </a:r>
            <a:r>
              <a:rPr lang="en-US" sz="2400" b="1" i="1" dirty="0">
                <a:solidFill>
                  <a:srgbClr val="FF0000"/>
                </a:solidFill>
                <a:latin typeface="Times New Roman"/>
                <a:ea typeface="Times New Roman"/>
              </a:rPr>
              <a:t> </a:t>
            </a:r>
            <a:r>
              <a:rPr lang="en-US" sz="2400" b="1" i="1" dirty="0" err="1">
                <a:solidFill>
                  <a:srgbClr val="FF0000"/>
                </a:solidFill>
                <a:latin typeface="Times New Roman"/>
                <a:ea typeface="Times New Roman"/>
              </a:rPr>
              <a:t>va</a:t>
            </a:r>
            <a:r>
              <a:rPr lang="en-US" sz="2400" b="1" i="1" dirty="0">
                <a:solidFill>
                  <a:srgbClr val="FF0000"/>
                </a:solidFill>
                <a:latin typeface="Times New Roman"/>
                <a:ea typeface="Times New Roman"/>
              </a:rPr>
              <a:t> “</a:t>
            </a:r>
            <a:r>
              <a:rPr lang="en-US" sz="2400" b="1" i="1" dirty="0" err="1">
                <a:solidFill>
                  <a:srgbClr val="FF0000"/>
                </a:solidFill>
                <a:latin typeface="Times New Roman"/>
                <a:ea typeface="Times New Roman"/>
              </a:rPr>
              <a:t>arche</a:t>
            </a:r>
            <a:r>
              <a:rPr lang="en-US" sz="2400" b="1" i="1" dirty="0">
                <a:solidFill>
                  <a:srgbClr val="FF0000"/>
                </a:solidFill>
                <a:latin typeface="Times New Roman"/>
                <a:ea typeface="Times New Roman"/>
              </a:rPr>
              <a:t>” – </a:t>
            </a:r>
            <a:r>
              <a:rPr lang="en-US" sz="2400" b="1" i="1" dirty="0" err="1">
                <a:solidFill>
                  <a:srgbClr val="FF0000"/>
                </a:solidFill>
                <a:latin typeface="Times New Roman"/>
                <a:ea typeface="Times New Roman"/>
              </a:rPr>
              <a:t>hokimiyat</a:t>
            </a:r>
            <a:r>
              <a:rPr lang="en-US" sz="2400" dirty="0">
                <a:solidFill>
                  <a:srgbClr val="FF0000"/>
                </a:solidFill>
                <a:latin typeface="Times New Roman"/>
                <a:ea typeface="Times New Roman"/>
              </a:rPr>
              <a:t>). </a:t>
            </a:r>
            <a:r>
              <a:rPr lang="en-US" sz="2400" dirty="0" err="1">
                <a:latin typeface="Times New Roman"/>
                <a:ea typeface="Times New Roman"/>
              </a:rPr>
              <a:t>Qarindoshlik</a:t>
            </a:r>
            <a:r>
              <a:rPr lang="en-US" sz="2400" dirty="0">
                <a:latin typeface="Times New Roman"/>
                <a:ea typeface="Times New Roman"/>
              </a:rPr>
              <a:t> </a:t>
            </a:r>
            <a:r>
              <a:rPr lang="en-US" sz="2400" dirty="0" err="1">
                <a:latin typeface="Times New Roman"/>
                <a:ea typeface="Times New Roman"/>
              </a:rPr>
              <a:t>erkak</a:t>
            </a:r>
            <a:r>
              <a:rPr lang="en-US" sz="2400" dirty="0">
                <a:latin typeface="Times New Roman"/>
                <a:ea typeface="Times New Roman"/>
              </a:rPr>
              <a:t> </a:t>
            </a:r>
            <a:r>
              <a:rPr lang="en-US" sz="2400" dirty="0" err="1">
                <a:latin typeface="Times New Roman"/>
                <a:ea typeface="Times New Roman"/>
              </a:rPr>
              <a:t>nomi</a:t>
            </a:r>
            <a:r>
              <a:rPr lang="en-US" sz="2400" dirty="0">
                <a:latin typeface="Times New Roman"/>
                <a:ea typeface="Times New Roman"/>
              </a:rPr>
              <a:t> </a:t>
            </a:r>
            <a:r>
              <a:rPr lang="en-US" sz="2400" dirty="0" err="1">
                <a:latin typeface="Times New Roman"/>
                <a:ea typeface="Times New Roman"/>
              </a:rPr>
              <a:t>bilan</a:t>
            </a:r>
            <a:r>
              <a:rPr lang="en-US" sz="2400" dirty="0">
                <a:latin typeface="Times New Roman"/>
                <a:ea typeface="Times New Roman"/>
              </a:rPr>
              <a:t> </a:t>
            </a:r>
            <a:r>
              <a:rPr lang="en-US" sz="2400" dirty="0" err="1">
                <a:latin typeface="Times New Roman"/>
                <a:ea typeface="Times New Roman"/>
              </a:rPr>
              <a:t>belgilanadigan</a:t>
            </a:r>
            <a:r>
              <a:rPr lang="en-US" sz="2400" dirty="0">
                <a:latin typeface="Times New Roman"/>
                <a:ea typeface="Times New Roman"/>
              </a:rPr>
              <a:t> </a:t>
            </a:r>
            <a:r>
              <a:rPr lang="en-US" sz="2400" dirty="0" err="1">
                <a:latin typeface="Times New Roman"/>
                <a:ea typeface="Times New Roman"/>
              </a:rPr>
              <a:t>bo‘ldi</a:t>
            </a:r>
            <a:r>
              <a:rPr lang="en-US" sz="2400" dirty="0">
                <a:latin typeface="Times New Roman"/>
                <a:ea typeface="Times New Roman"/>
              </a:rPr>
              <a:t>.</a:t>
            </a:r>
            <a:endParaRPr lang="ru-RU" sz="2400" dirty="0">
              <a:effectLst/>
              <a:latin typeface="Times New Roman"/>
              <a:ea typeface="Times New Roman"/>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Ijtimoiy</a:t>
            </a:r>
            <a:r>
              <a:rPr lang="en-US" sz="2400" b="1" dirty="0" smtClean="0">
                <a:latin typeface="Times New Roman"/>
                <a:ea typeface="Times New Roman"/>
              </a:rPr>
              <a:t>–</a:t>
            </a:r>
            <a:r>
              <a:rPr lang="en-US" sz="2400" b="1" dirty="0" err="1" smtClean="0">
                <a:latin typeface="Times New Roman"/>
                <a:ea typeface="Times New Roman"/>
              </a:rPr>
              <a:t>iqtisodiy</a:t>
            </a:r>
            <a:r>
              <a:rPr lang="en-US" sz="2400" b="1" dirty="0" smtClean="0">
                <a:latin typeface="Times New Roman"/>
                <a:ea typeface="Times New Roman"/>
              </a:rPr>
              <a:t> </a:t>
            </a:r>
            <a:r>
              <a:rPr lang="en-US" sz="2400" b="1" dirty="0" err="1">
                <a:latin typeface="Times New Roman"/>
                <a:ea typeface="Times New Roman"/>
              </a:rPr>
              <a:t>munosabatlar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2935443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300" dirty="0" smtClean="0">
                <a:latin typeface="Times New Roman"/>
                <a:ea typeface="Times New Roman"/>
              </a:rPr>
              <a:t>	</a:t>
            </a:r>
            <a:r>
              <a:rPr lang="en-US" sz="2300" dirty="0" err="1" smtClean="0">
                <a:latin typeface="Times New Roman"/>
                <a:ea typeface="Times New Roman"/>
              </a:rPr>
              <a:t>Yuqoridagi</a:t>
            </a:r>
            <a:r>
              <a:rPr lang="en-US" sz="2300" dirty="0" smtClean="0">
                <a:latin typeface="Times New Roman"/>
                <a:ea typeface="Times New Roman"/>
              </a:rPr>
              <a:t> </a:t>
            </a:r>
            <a:r>
              <a:rPr lang="en-US" sz="2300" dirty="0" err="1">
                <a:latin typeface="Times New Roman"/>
                <a:ea typeface="Times New Roman"/>
              </a:rPr>
              <a:t>ta’riflangan</a:t>
            </a:r>
            <a:r>
              <a:rPr lang="en-US" sz="2300" dirty="0">
                <a:latin typeface="Times New Roman"/>
                <a:ea typeface="Times New Roman"/>
              </a:rPr>
              <a:t> </a:t>
            </a:r>
            <a:r>
              <a:rPr lang="en-US" sz="2300" dirty="0" err="1">
                <a:latin typeface="Times New Roman"/>
                <a:ea typeface="Times New Roman"/>
              </a:rPr>
              <a:t>ijtimoiy</a:t>
            </a:r>
            <a:r>
              <a:rPr lang="en-US" sz="2300" dirty="0">
                <a:latin typeface="Times New Roman"/>
                <a:ea typeface="Times New Roman"/>
              </a:rPr>
              <a:t>–</a:t>
            </a:r>
            <a:r>
              <a:rPr lang="en-US" sz="2300" dirty="0" err="1">
                <a:latin typeface="Times New Roman"/>
                <a:ea typeface="Times New Roman"/>
              </a:rPr>
              <a:t>iqtisodiy</a:t>
            </a:r>
            <a:r>
              <a:rPr lang="en-US" sz="2300" dirty="0">
                <a:latin typeface="Times New Roman"/>
                <a:ea typeface="Times New Roman"/>
              </a:rPr>
              <a:t> </a:t>
            </a:r>
            <a:r>
              <a:rPr lang="en-US" sz="2300" dirty="0" err="1">
                <a:latin typeface="Times New Roman"/>
                <a:ea typeface="Times New Roman"/>
              </a:rPr>
              <a:t>munosabatlar</a:t>
            </a:r>
            <a:r>
              <a:rPr lang="en-US" sz="2300" dirty="0">
                <a:latin typeface="Times New Roman"/>
                <a:ea typeface="Times New Roman"/>
              </a:rPr>
              <a:t> </a:t>
            </a:r>
            <a:r>
              <a:rPr lang="en-US" sz="2300" dirty="0" err="1">
                <a:latin typeface="Times New Roman"/>
                <a:ea typeface="Times New Roman"/>
              </a:rPr>
              <a:t>bronza</a:t>
            </a:r>
            <a:r>
              <a:rPr lang="en-US" sz="2300" dirty="0">
                <a:latin typeface="Times New Roman"/>
                <a:ea typeface="Times New Roman"/>
              </a:rPr>
              <a:t> </a:t>
            </a:r>
            <a:r>
              <a:rPr lang="en-US" sz="2300" dirty="0" err="1">
                <a:latin typeface="Times New Roman"/>
                <a:ea typeface="Times New Roman"/>
              </a:rPr>
              <a:t>davrida</a:t>
            </a:r>
            <a:r>
              <a:rPr lang="en-US" sz="2300" dirty="0">
                <a:latin typeface="Times New Roman"/>
                <a:ea typeface="Times New Roman"/>
              </a:rPr>
              <a:t> </a:t>
            </a:r>
            <a:r>
              <a:rPr lang="en-US" sz="2300" b="1" dirty="0" err="1">
                <a:latin typeface="Times New Roman"/>
                <a:ea typeface="Times New Roman"/>
              </a:rPr>
              <a:t>Marg‘iyona</a:t>
            </a:r>
            <a:r>
              <a:rPr lang="en-US" sz="2300" b="1" dirty="0">
                <a:latin typeface="Times New Roman"/>
                <a:ea typeface="Times New Roman"/>
              </a:rPr>
              <a:t> – </a:t>
            </a:r>
            <a:r>
              <a:rPr lang="en-US" sz="2300" b="1" dirty="0" err="1">
                <a:latin typeface="Times New Roman"/>
                <a:ea typeface="Times New Roman"/>
              </a:rPr>
              <a:t>Baqtriya</a:t>
            </a:r>
            <a:r>
              <a:rPr lang="en-US" sz="2300" b="1" dirty="0">
                <a:latin typeface="Times New Roman"/>
                <a:ea typeface="Times New Roman"/>
              </a:rPr>
              <a:t> </a:t>
            </a:r>
            <a:r>
              <a:rPr lang="en-US" sz="2300" b="1" dirty="0" err="1">
                <a:latin typeface="Times New Roman"/>
                <a:ea typeface="Times New Roman"/>
              </a:rPr>
              <a:t>jamoalariga</a:t>
            </a:r>
            <a:r>
              <a:rPr lang="en-US" sz="2300" b="1" dirty="0">
                <a:latin typeface="Times New Roman"/>
                <a:ea typeface="Times New Roman"/>
              </a:rPr>
              <a:t> </a:t>
            </a:r>
            <a:r>
              <a:rPr lang="en-US" sz="2300" dirty="0">
                <a:latin typeface="Times New Roman"/>
                <a:ea typeface="Times New Roman"/>
              </a:rPr>
              <a:t>ham </a:t>
            </a:r>
            <a:r>
              <a:rPr lang="en-US" sz="2300" dirty="0" err="1">
                <a:latin typeface="Times New Roman"/>
                <a:ea typeface="Times New Roman"/>
              </a:rPr>
              <a:t>xos</a:t>
            </a:r>
            <a:r>
              <a:rPr lang="en-US" sz="2300" dirty="0">
                <a:latin typeface="Times New Roman"/>
                <a:ea typeface="Times New Roman"/>
              </a:rPr>
              <a:t> </a:t>
            </a:r>
            <a:r>
              <a:rPr lang="en-US" sz="2300" dirty="0" err="1">
                <a:latin typeface="Times New Roman"/>
                <a:ea typeface="Times New Roman"/>
              </a:rPr>
              <a:t>bo‘lgan</a:t>
            </a:r>
            <a:r>
              <a:rPr lang="en-US" sz="2300" dirty="0">
                <a:latin typeface="Times New Roman"/>
                <a:ea typeface="Times New Roman"/>
              </a:rPr>
              <a:t>. </a:t>
            </a:r>
            <a:r>
              <a:rPr lang="en-US" sz="2300" dirty="0" err="1">
                <a:latin typeface="Times New Roman"/>
                <a:ea typeface="Times New Roman"/>
              </a:rPr>
              <a:t>Mazkur</a:t>
            </a:r>
            <a:r>
              <a:rPr lang="en-US" sz="2300" dirty="0">
                <a:latin typeface="Times New Roman"/>
                <a:ea typeface="Times New Roman"/>
              </a:rPr>
              <a:t> </a:t>
            </a:r>
            <a:r>
              <a:rPr lang="en-US" sz="2300" dirty="0" err="1">
                <a:latin typeface="Times New Roman"/>
                <a:ea typeface="Times New Roman"/>
              </a:rPr>
              <a:t>tarixiy</a:t>
            </a:r>
            <a:r>
              <a:rPr lang="en-US" sz="2300" dirty="0">
                <a:latin typeface="Times New Roman"/>
                <a:ea typeface="Times New Roman"/>
              </a:rPr>
              <a:t>–</a:t>
            </a:r>
            <a:r>
              <a:rPr lang="en-US" sz="2300" dirty="0" err="1">
                <a:latin typeface="Times New Roman"/>
                <a:ea typeface="Times New Roman"/>
              </a:rPr>
              <a:t>madaniy</a:t>
            </a:r>
            <a:r>
              <a:rPr lang="en-US" sz="2300" dirty="0">
                <a:latin typeface="Times New Roman"/>
                <a:ea typeface="Times New Roman"/>
              </a:rPr>
              <a:t> </a:t>
            </a:r>
            <a:r>
              <a:rPr lang="en-US" sz="2300" dirty="0" err="1">
                <a:latin typeface="Times New Roman"/>
                <a:ea typeface="Times New Roman"/>
              </a:rPr>
              <a:t>viloyatlar</a:t>
            </a:r>
            <a:r>
              <a:rPr lang="en-US" sz="2300" dirty="0">
                <a:latin typeface="Times New Roman"/>
                <a:ea typeface="Times New Roman"/>
              </a:rPr>
              <a:t> </a:t>
            </a:r>
            <a:r>
              <a:rPr lang="en-US" sz="2300" dirty="0" err="1">
                <a:latin typeface="Times New Roman"/>
                <a:ea typeface="Times New Roman"/>
              </a:rPr>
              <a:t>jamiyatida</a:t>
            </a:r>
            <a:r>
              <a:rPr lang="en-US" sz="2300" dirty="0">
                <a:latin typeface="Times New Roman"/>
                <a:ea typeface="Times New Roman"/>
              </a:rPr>
              <a:t> </a:t>
            </a:r>
            <a:r>
              <a:rPr lang="en-US" sz="2300" dirty="0" err="1">
                <a:latin typeface="Times New Roman"/>
                <a:ea typeface="Times New Roman"/>
              </a:rPr>
              <a:t>ijtimoiy</a:t>
            </a:r>
            <a:r>
              <a:rPr lang="en-US" sz="2300" dirty="0">
                <a:latin typeface="Times New Roman"/>
                <a:ea typeface="Times New Roman"/>
              </a:rPr>
              <a:t> </a:t>
            </a:r>
            <a:r>
              <a:rPr lang="en-US" sz="2300" dirty="0" err="1">
                <a:latin typeface="Times New Roman"/>
                <a:ea typeface="Times New Roman"/>
              </a:rPr>
              <a:t>guruhlar</a:t>
            </a:r>
            <a:r>
              <a:rPr lang="en-US" sz="2300" dirty="0">
                <a:latin typeface="Times New Roman"/>
                <a:ea typeface="Times New Roman"/>
              </a:rPr>
              <a:t> </a:t>
            </a:r>
            <a:r>
              <a:rPr lang="en-US" sz="2300" dirty="0" err="1">
                <a:latin typeface="Times New Roman"/>
                <a:ea typeface="Times New Roman"/>
              </a:rPr>
              <a:t>ajralib</a:t>
            </a:r>
            <a:r>
              <a:rPr lang="en-US" sz="2300" dirty="0">
                <a:latin typeface="Times New Roman"/>
                <a:ea typeface="Times New Roman"/>
              </a:rPr>
              <a:t> </a:t>
            </a:r>
            <a:r>
              <a:rPr lang="en-US" sz="2300" dirty="0" err="1">
                <a:latin typeface="Times New Roman"/>
                <a:ea typeface="Times New Roman"/>
              </a:rPr>
              <a:t>chiqqan</a:t>
            </a:r>
            <a:r>
              <a:rPr lang="en-US" sz="2300" dirty="0">
                <a:latin typeface="Times New Roman"/>
                <a:ea typeface="Times New Roman"/>
              </a:rPr>
              <a:t> </a:t>
            </a:r>
            <a:r>
              <a:rPr lang="en-US" sz="2300" dirty="0" err="1">
                <a:latin typeface="Times New Roman"/>
                <a:ea typeface="Times New Roman"/>
              </a:rPr>
              <a:t>va</a:t>
            </a:r>
            <a:r>
              <a:rPr lang="en-US" sz="2300" dirty="0">
                <a:latin typeface="Times New Roman"/>
                <a:ea typeface="Times New Roman"/>
              </a:rPr>
              <a:t> </a:t>
            </a:r>
            <a:r>
              <a:rPr lang="en-US" sz="2300" b="1" dirty="0">
                <a:latin typeface="Times New Roman"/>
                <a:ea typeface="Times New Roman"/>
              </a:rPr>
              <a:t>ilk </a:t>
            </a:r>
            <a:r>
              <a:rPr lang="en-US" sz="2300" b="1" dirty="0" err="1">
                <a:latin typeface="Times New Roman"/>
                <a:ea typeface="Times New Roman"/>
              </a:rPr>
              <a:t>davlatchilik</a:t>
            </a:r>
            <a:r>
              <a:rPr lang="en-US" sz="2300" b="1" dirty="0">
                <a:latin typeface="Times New Roman"/>
                <a:ea typeface="Times New Roman"/>
              </a:rPr>
              <a:t> </a:t>
            </a:r>
            <a:r>
              <a:rPr lang="en-US" sz="2300" b="1" dirty="0" err="1">
                <a:latin typeface="Times New Roman"/>
                <a:ea typeface="Times New Roman"/>
              </a:rPr>
              <a:t>tizimiga</a:t>
            </a:r>
            <a:r>
              <a:rPr lang="en-US" sz="2300" b="1" dirty="0">
                <a:latin typeface="Times New Roman"/>
                <a:ea typeface="Times New Roman"/>
              </a:rPr>
              <a:t> </a:t>
            </a:r>
            <a:r>
              <a:rPr lang="en-US" sz="2300" dirty="0" err="1">
                <a:latin typeface="Times New Roman"/>
                <a:ea typeface="Times New Roman"/>
              </a:rPr>
              <a:t>doir</a:t>
            </a:r>
            <a:r>
              <a:rPr lang="en-US" sz="2300" dirty="0">
                <a:latin typeface="Times New Roman"/>
                <a:ea typeface="Times New Roman"/>
              </a:rPr>
              <a:t> </a:t>
            </a:r>
            <a:r>
              <a:rPr lang="en-US" sz="2300" dirty="0" err="1">
                <a:latin typeface="Times New Roman"/>
                <a:ea typeface="Times New Roman"/>
              </a:rPr>
              <a:t>jarayonlar</a:t>
            </a:r>
            <a:r>
              <a:rPr lang="en-US" sz="2300" dirty="0">
                <a:latin typeface="Times New Roman"/>
                <a:ea typeface="Times New Roman"/>
              </a:rPr>
              <a:t> </a:t>
            </a:r>
            <a:r>
              <a:rPr lang="en-US" sz="2300" dirty="0" err="1">
                <a:latin typeface="Times New Roman"/>
                <a:ea typeface="Times New Roman"/>
              </a:rPr>
              <a:t>rivoj</a:t>
            </a:r>
            <a:r>
              <a:rPr lang="en-US" sz="2300" dirty="0">
                <a:latin typeface="Times New Roman"/>
                <a:ea typeface="Times New Roman"/>
              </a:rPr>
              <a:t> </a:t>
            </a:r>
            <a:r>
              <a:rPr lang="en-US" sz="2300" dirty="0" err="1">
                <a:latin typeface="Times New Roman"/>
                <a:ea typeface="Times New Roman"/>
              </a:rPr>
              <a:t>topgan</a:t>
            </a:r>
            <a:r>
              <a:rPr lang="en-US" sz="2300" dirty="0">
                <a:latin typeface="Times New Roman"/>
                <a:ea typeface="Times New Roman"/>
              </a:rPr>
              <a:t>. </a:t>
            </a:r>
            <a:r>
              <a:rPr lang="en-US" sz="2300" b="1" dirty="0" err="1">
                <a:latin typeface="Times New Roman"/>
                <a:ea typeface="Times New Roman"/>
              </a:rPr>
              <a:t>Marg‘iyona</a:t>
            </a:r>
            <a:r>
              <a:rPr lang="en-US" sz="2300" b="1" dirty="0">
                <a:latin typeface="Times New Roman"/>
                <a:ea typeface="Times New Roman"/>
              </a:rPr>
              <a:t> – </a:t>
            </a:r>
            <a:r>
              <a:rPr lang="en-US" sz="2300" b="1" dirty="0" err="1">
                <a:latin typeface="Times New Roman"/>
                <a:ea typeface="Times New Roman"/>
              </a:rPr>
              <a:t>Baqtriya</a:t>
            </a:r>
            <a:r>
              <a:rPr lang="en-US" sz="2300" b="1" dirty="0">
                <a:latin typeface="Times New Roman"/>
                <a:ea typeface="Times New Roman"/>
              </a:rPr>
              <a:t> </a:t>
            </a:r>
            <a:r>
              <a:rPr lang="en-US" sz="2300" b="1" dirty="0" err="1">
                <a:latin typeface="Times New Roman"/>
                <a:ea typeface="Times New Roman"/>
              </a:rPr>
              <a:t>sivilizatsiyasi</a:t>
            </a:r>
            <a:r>
              <a:rPr lang="en-US" sz="2300" b="1" dirty="0">
                <a:latin typeface="Times New Roman"/>
                <a:ea typeface="Times New Roman"/>
              </a:rPr>
              <a:t> </a:t>
            </a:r>
            <a:r>
              <a:rPr lang="en-US" sz="2300" dirty="0" err="1">
                <a:latin typeface="Times New Roman"/>
                <a:ea typeface="Times New Roman"/>
              </a:rPr>
              <a:t>fanda</a:t>
            </a:r>
            <a:r>
              <a:rPr lang="en-US" sz="2300" dirty="0">
                <a:latin typeface="Times New Roman"/>
                <a:ea typeface="Times New Roman"/>
              </a:rPr>
              <a:t> </a:t>
            </a:r>
            <a:r>
              <a:rPr lang="en-US" sz="2300" b="1" dirty="0">
                <a:solidFill>
                  <a:srgbClr val="FF0000"/>
                </a:solidFill>
                <a:latin typeface="Times New Roman"/>
                <a:ea typeface="Times New Roman"/>
              </a:rPr>
              <a:t>“Oks </a:t>
            </a:r>
            <a:r>
              <a:rPr lang="en-US" sz="2300" b="1" dirty="0" err="1">
                <a:solidFill>
                  <a:srgbClr val="FF0000"/>
                </a:solidFill>
                <a:latin typeface="Times New Roman"/>
                <a:ea typeface="Times New Roman"/>
              </a:rPr>
              <a:t>Amudaryo</a:t>
            </a:r>
            <a:r>
              <a:rPr lang="en-US" sz="2300" b="1" dirty="0">
                <a:solidFill>
                  <a:srgbClr val="FF0000"/>
                </a:solidFill>
                <a:latin typeface="Times New Roman"/>
                <a:ea typeface="Times New Roman"/>
              </a:rPr>
              <a:t> </a:t>
            </a:r>
            <a:r>
              <a:rPr lang="en-US" sz="2300" b="1" dirty="0" err="1">
                <a:solidFill>
                  <a:srgbClr val="FF0000"/>
                </a:solidFill>
                <a:latin typeface="Times New Roman"/>
                <a:ea typeface="Times New Roman"/>
              </a:rPr>
              <a:t>sivilizatsiyasi</a:t>
            </a:r>
            <a:r>
              <a:rPr lang="en-US" sz="2300" b="1" dirty="0">
                <a:solidFill>
                  <a:srgbClr val="FF0000"/>
                </a:solidFill>
                <a:latin typeface="Times New Roman"/>
                <a:ea typeface="Times New Roman"/>
              </a:rPr>
              <a:t>” </a:t>
            </a:r>
            <a:r>
              <a:rPr lang="en-US" sz="2300" dirty="0">
                <a:latin typeface="Times New Roman"/>
                <a:ea typeface="Times New Roman"/>
              </a:rPr>
              <a:t>deb </a:t>
            </a:r>
            <a:r>
              <a:rPr lang="en-US" sz="2300" dirty="0" err="1">
                <a:latin typeface="Times New Roman"/>
                <a:ea typeface="Times New Roman"/>
              </a:rPr>
              <a:t>e’tirof</a:t>
            </a:r>
            <a:r>
              <a:rPr lang="en-US" sz="2300" dirty="0">
                <a:latin typeface="Times New Roman"/>
                <a:ea typeface="Times New Roman"/>
              </a:rPr>
              <a:t> </a:t>
            </a:r>
            <a:r>
              <a:rPr lang="en-US" sz="2300" dirty="0" err="1">
                <a:latin typeface="Times New Roman"/>
                <a:ea typeface="Times New Roman"/>
              </a:rPr>
              <a:t>etilgan</a:t>
            </a:r>
            <a:r>
              <a:rPr lang="en-US" sz="2300" dirty="0">
                <a:latin typeface="Times New Roman"/>
                <a:ea typeface="Times New Roman"/>
              </a:rPr>
              <a:t>. </a:t>
            </a:r>
            <a:r>
              <a:rPr lang="en-US" sz="2300" dirty="0" err="1">
                <a:latin typeface="Times New Roman"/>
                <a:ea typeface="Times New Roman"/>
              </a:rPr>
              <a:t>Uning</a:t>
            </a:r>
            <a:r>
              <a:rPr lang="en-US" sz="2300" dirty="0">
                <a:latin typeface="Times New Roman"/>
                <a:ea typeface="Times New Roman"/>
              </a:rPr>
              <a:t> </a:t>
            </a:r>
            <a:r>
              <a:rPr lang="en-US" sz="2300" dirty="0" err="1">
                <a:latin typeface="Times New Roman"/>
                <a:ea typeface="Times New Roman"/>
              </a:rPr>
              <a:t>kelib</a:t>
            </a:r>
            <a:r>
              <a:rPr lang="en-US" sz="2300" dirty="0">
                <a:latin typeface="Times New Roman"/>
                <a:ea typeface="Times New Roman"/>
              </a:rPr>
              <a:t> </a:t>
            </a:r>
            <a:r>
              <a:rPr lang="en-US" sz="2300" dirty="0" err="1">
                <a:latin typeface="Times New Roman"/>
                <a:ea typeface="Times New Roman"/>
              </a:rPr>
              <a:t>chiqishi</a:t>
            </a:r>
            <a:r>
              <a:rPr lang="en-US" sz="2300" dirty="0">
                <a:latin typeface="Times New Roman"/>
                <a:ea typeface="Times New Roman"/>
              </a:rPr>
              <a:t> </a:t>
            </a:r>
            <a:r>
              <a:rPr lang="en-US" sz="2300" b="1" dirty="0">
                <a:latin typeface="Times New Roman"/>
                <a:ea typeface="Times New Roman"/>
              </a:rPr>
              <a:t>Akkad – </a:t>
            </a:r>
            <a:r>
              <a:rPr lang="en-US" sz="2300" b="1" dirty="0" err="1">
                <a:latin typeface="Times New Roman"/>
                <a:ea typeface="Times New Roman"/>
              </a:rPr>
              <a:t>Suriya</a:t>
            </a:r>
            <a:r>
              <a:rPr lang="en-US" sz="2300" b="1" dirty="0">
                <a:latin typeface="Times New Roman"/>
                <a:ea typeface="Times New Roman"/>
              </a:rPr>
              <a:t>, Elam </a:t>
            </a:r>
            <a:r>
              <a:rPr lang="en-US" sz="2300" b="1" dirty="0" err="1">
                <a:latin typeface="Times New Roman"/>
                <a:ea typeface="Times New Roman"/>
              </a:rPr>
              <a:t>hududlaridan</a:t>
            </a:r>
            <a:r>
              <a:rPr lang="en-US" sz="2300" b="1" dirty="0">
                <a:latin typeface="Times New Roman"/>
                <a:ea typeface="Times New Roman"/>
              </a:rPr>
              <a:t> </a:t>
            </a:r>
            <a:r>
              <a:rPr lang="en-US" sz="2300" b="1" dirty="0" err="1">
                <a:latin typeface="Times New Roman"/>
                <a:ea typeface="Times New Roman"/>
              </a:rPr>
              <a:t>Sharqiy</a:t>
            </a:r>
            <a:r>
              <a:rPr lang="en-US" sz="2300" b="1" dirty="0">
                <a:latin typeface="Times New Roman"/>
                <a:ea typeface="Times New Roman"/>
              </a:rPr>
              <a:t> </a:t>
            </a:r>
            <a:r>
              <a:rPr lang="en-US" sz="2300" b="1" dirty="0" err="1">
                <a:latin typeface="Times New Roman"/>
                <a:ea typeface="Times New Roman"/>
              </a:rPr>
              <a:t>Eron</a:t>
            </a:r>
            <a:r>
              <a:rPr lang="en-US" sz="2300" b="1" dirty="0">
                <a:latin typeface="Times New Roman"/>
                <a:ea typeface="Times New Roman"/>
              </a:rPr>
              <a:t> </a:t>
            </a:r>
            <a:r>
              <a:rPr lang="en-US" sz="2300" b="1" dirty="0" err="1">
                <a:latin typeface="Times New Roman"/>
                <a:ea typeface="Times New Roman"/>
              </a:rPr>
              <a:t>va</a:t>
            </a:r>
            <a:r>
              <a:rPr lang="en-US" sz="2300" b="1" dirty="0">
                <a:latin typeface="Times New Roman"/>
                <a:ea typeface="Times New Roman"/>
              </a:rPr>
              <a:t> </a:t>
            </a:r>
            <a:r>
              <a:rPr lang="en-US" sz="2300" b="1" dirty="0" err="1">
                <a:latin typeface="Times New Roman"/>
                <a:ea typeface="Times New Roman"/>
              </a:rPr>
              <a:t>O‘rta</a:t>
            </a:r>
            <a:r>
              <a:rPr lang="en-US" sz="2300" b="1" dirty="0">
                <a:latin typeface="Times New Roman"/>
                <a:ea typeface="Times New Roman"/>
              </a:rPr>
              <a:t> </a:t>
            </a:r>
            <a:r>
              <a:rPr lang="en-US" sz="2300" b="1" dirty="0" err="1">
                <a:latin typeface="Times New Roman"/>
                <a:ea typeface="Times New Roman"/>
              </a:rPr>
              <a:t>Osiyo</a:t>
            </a:r>
            <a:r>
              <a:rPr lang="en-US" sz="2300" b="1" dirty="0">
                <a:latin typeface="Times New Roman"/>
                <a:ea typeface="Times New Roman"/>
              </a:rPr>
              <a:t> </a:t>
            </a:r>
            <a:r>
              <a:rPr lang="en-US" sz="2300" b="1" dirty="0" err="1">
                <a:latin typeface="Times New Roman"/>
                <a:ea typeface="Times New Roman"/>
              </a:rPr>
              <a:t>janubiga</a:t>
            </a:r>
            <a:r>
              <a:rPr lang="en-US" sz="2300" b="1" dirty="0">
                <a:latin typeface="Times New Roman"/>
                <a:ea typeface="Times New Roman"/>
              </a:rPr>
              <a:t> (</a:t>
            </a:r>
            <a:r>
              <a:rPr lang="en-US" sz="2300" b="1" dirty="0" err="1">
                <a:latin typeface="Times New Roman"/>
                <a:ea typeface="Times New Roman"/>
              </a:rPr>
              <a:t>Kopetdog</a:t>
            </a:r>
            <a:r>
              <a:rPr lang="en-US" sz="2300" b="1" dirty="0">
                <a:latin typeface="Times New Roman"/>
                <a:ea typeface="Times New Roman"/>
              </a:rPr>
              <a:t>‘ </a:t>
            </a:r>
            <a:r>
              <a:rPr lang="en-US" sz="2300" b="1" dirty="0" err="1">
                <a:latin typeface="Times New Roman"/>
                <a:ea typeface="Times New Roman"/>
              </a:rPr>
              <a:t>oldi</a:t>
            </a:r>
            <a:r>
              <a:rPr lang="en-US" sz="2300" b="1" dirty="0">
                <a:latin typeface="Times New Roman"/>
                <a:ea typeface="Times New Roman"/>
              </a:rPr>
              <a:t>, </a:t>
            </a:r>
            <a:r>
              <a:rPr lang="en-US" sz="2300" b="1" dirty="0" err="1">
                <a:latin typeface="Times New Roman"/>
                <a:ea typeface="Times New Roman"/>
              </a:rPr>
              <a:t>Marg‘iyona</a:t>
            </a:r>
            <a:r>
              <a:rPr lang="en-US" sz="2300" b="1" dirty="0">
                <a:latin typeface="Times New Roman"/>
                <a:ea typeface="Times New Roman"/>
              </a:rPr>
              <a:t>, </a:t>
            </a:r>
            <a:r>
              <a:rPr lang="en-US" sz="2300" b="1" dirty="0" err="1">
                <a:latin typeface="Times New Roman"/>
                <a:ea typeface="Times New Roman"/>
              </a:rPr>
              <a:t>Baqtriya</a:t>
            </a:r>
            <a:r>
              <a:rPr lang="en-US" sz="2300" b="1" dirty="0">
                <a:latin typeface="Times New Roman"/>
                <a:ea typeface="Times New Roman"/>
              </a:rPr>
              <a:t>) </a:t>
            </a:r>
            <a:r>
              <a:rPr lang="en-US" sz="2300" dirty="0" err="1">
                <a:latin typeface="Times New Roman"/>
                <a:ea typeface="Times New Roman"/>
              </a:rPr>
              <a:t>aholi</a:t>
            </a:r>
            <a:r>
              <a:rPr lang="en-US" sz="2300" dirty="0">
                <a:latin typeface="Times New Roman"/>
                <a:ea typeface="Times New Roman"/>
              </a:rPr>
              <a:t> </a:t>
            </a:r>
            <a:r>
              <a:rPr lang="en-US" sz="2300" dirty="0" err="1">
                <a:latin typeface="Times New Roman"/>
                <a:ea typeface="Times New Roman"/>
              </a:rPr>
              <a:t>migratsiyalari</a:t>
            </a:r>
            <a:r>
              <a:rPr lang="en-US" sz="2300" dirty="0">
                <a:latin typeface="Times New Roman"/>
                <a:ea typeface="Times New Roman"/>
              </a:rPr>
              <a:t> </a:t>
            </a:r>
            <a:r>
              <a:rPr lang="en-US" sz="2300" dirty="0" err="1">
                <a:latin typeface="Times New Roman"/>
                <a:ea typeface="Times New Roman"/>
              </a:rPr>
              <a:t>bilan</a:t>
            </a:r>
            <a:r>
              <a:rPr lang="en-US" sz="2300" dirty="0">
                <a:latin typeface="Times New Roman"/>
                <a:ea typeface="Times New Roman"/>
              </a:rPr>
              <a:t> </a:t>
            </a:r>
            <a:r>
              <a:rPr lang="en-US" sz="2300" dirty="0" err="1">
                <a:latin typeface="Times New Roman"/>
                <a:ea typeface="Times New Roman"/>
              </a:rPr>
              <a:t>bog‘lanadi</a:t>
            </a:r>
            <a:r>
              <a:rPr lang="en-US" sz="2300" dirty="0">
                <a:latin typeface="Times New Roman"/>
                <a:ea typeface="Times New Roman"/>
              </a:rPr>
              <a:t>. </a:t>
            </a:r>
            <a:endParaRPr lang="en-US" sz="2300" dirty="0" smtClean="0">
              <a:latin typeface="Times New Roman"/>
              <a:ea typeface="Times New Roman"/>
            </a:endParaRPr>
          </a:p>
          <a:p>
            <a:pPr algn="just">
              <a:lnSpc>
                <a:spcPct val="115000"/>
              </a:lnSpc>
              <a:spcAft>
                <a:spcPts val="0"/>
              </a:spcAft>
            </a:pPr>
            <a:r>
              <a:rPr lang="en-US" sz="2300" dirty="0">
                <a:latin typeface="Times New Roman"/>
                <a:ea typeface="Times New Roman"/>
              </a:rPr>
              <a:t>	</a:t>
            </a:r>
            <a:r>
              <a:rPr lang="en-US" sz="2300" dirty="0" err="1" smtClean="0">
                <a:latin typeface="Times New Roman"/>
                <a:ea typeface="Times New Roman"/>
              </a:rPr>
              <a:t>Boshqa</a:t>
            </a:r>
            <a:r>
              <a:rPr lang="en-US" sz="2300" dirty="0" smtClean="0">
                <a:latin typeface="Times New Roman"/>
                <a:ea typeface="Times New Roman"/>
              </a:rPr>
              <a:t> </a:t>
            </a:r>
            <a:r>
              <a:rPr lang="en-US" sz="2300" dirty="0" err="1">
                <a:latin typeface="Times New Roman"/>
                <a:ea typeface="Times New Roman"/>
              </a:rPr>
              <a:t>hududlarda</a:t>
            </a:r>
            <a:r>
              <a:rPr lang="en-US" sz="2300" dirty="0">
                <a:latin typeface="Times New Roman"/>
                <a:ea typeface="Times New Roman"/>
              </a:rPr>
              <a:t> (Toshkent </a:t>
            </a:r>
            <a:r>
              <a:rPr lang="en-US" sz="2300" dirty="0" err="1">
                <a:latin typeface="Times New Roman"/>
                <a:ea typeface="Times New Roman"/>
              </a:rPr>
              <a:t>vohasi</a:t>
            </a:r>
            <a:r>
              <a:rPr lang="en-US" sz="2300" dirty="0">
                <a:latin typeface="Times New Roman"/>
                <a:ea typeface="Times New Roman"/>
              </a:rPr>
              <a:t>, </a:t>
            </a:r>
            <a:r>
              <a:rPr lang="en-US" sz="2300" dirty="0" err="1">
                <a:latin typeface="Times New Roman"/>
                <a:ea typeface="Times New Roman"/>
              </a:rPr>
              <a:t>Farg‘ona</a:t>
            </a:r>
            <a:r>
              <a:rPr lang="en-US" sz="2300" dirty="0">
                <a:latin typeface="Times New Roman"/>
                <a:ea typeface="Times New Roman"/>
              </a:rPr>
              <a:t> </a:t>
            </a:r>
            <a:r>
              <a:rPr lang="en-US" sz="2300" dirty="0" err="1">
                <a:latin typeface="Times New Roman"/>
                <a:ea typeface="Times New Roman"/>
              </a:rPr>
              <a:t>vodiysi</a:t>
            </a:r>
            <a:r>
              <a:rPr lang="en-US" sz="2300" dirty="0">
                <a:latin typeface="Times New Roman"/>
                <a:ea typeface="Times New Roman"/>
              </a:rPr>
              <a:t>, </a:t>
            </a:r>
            <a:r>
              <a:rPr lang="en-US" sz="2300" dirty="0" err="1">
                <a:latin typeface="Times New Roman"/>
                <a:ea typeface="Times New Roman"/>
              </a:rPr>
              <a:t>Quyi</a:t>
            </a:r>
            <a:r>
              <a:rPr lang="en-US" sz="2300" dirty="0">
                <a:latin typeface="Times New Roman"/>
                <a:ea typeface="Times New Roman"/>
              </a:rPr>
              <a:t> </a:t>
            </a:r>
            <a:r>
              <a:rPr lang="en-US" sz="2300" dirty="0" err="1">
                <a:latin typeface="Times New Roman"/>
                <a:ea typeface="Times New Roman"/>
              </a:rPr>
              <a:t>Zarafshon</a:t>
            </a:r>
            <a:r>
              <a:rPr lang="en-US" sz="2300" dirty="0">
                <a:latin typeface="Times New Roman"/>
                <a:ea typeface="Times New Roman"/>
              </a:rPr>
              <a:t> </a:t>
            </a:r>
            <a:r>
              <a:rPr lang="en-US" sz="2300" dirty="0" err="1">
                <a:latin typeface="Times New Roman"/>
                <a:ea typeface="Times New Roman"/>
              </a:rPr>
              <a:t>va</a:t>
            </a:r>
            <a:r>
              <a:rPr lang="en-US" sz="2300" dirty="0">
                <a:latin typeface="Times New Roman"/>
                <a:ea typeface="Times New Roman"/>
              </a:rPr>
              <a:t> </a:t>
            </a:r>
            <a:r>
              <a:rPr lang="en-US" sz="2300" dirty="0" err="1">
                <a:latin typeface="Times New Roman"/>
                <a:ea typeface="Times New Roman"/>
              </a:rPr>
              <a:t>Xorazm</a:t>
            </a:r>
            <a:r>
              <a:rPr lang="en-US" sz="2300" dirty="0">
                <a:latin typeface="Times New Roman"/>
                <a:ea typeface="Times New Roman"/>
              </a:rPr>
              <a:t> </a:t>
            </a:r>
            <a:r>
              <a:rPr lang="en-US" sz="2300" dirty="0" err="1">
                <a:latin typeface="Times New Roman"/>
                <a:ea typeface="Times New Roman"/>
              </a:rPr>
              <a:t>vohalari</a:t>
            </a:r>
            <a:r>
              <a:rPr lang="en-US" sz="2300" dirty="0">
                <a:latin typeface="Times New Roman"/>
                <a:ea typeface="Times New Roman"/>
              </a:rPr>
              <a:t>) </a:t>
            </a:r>
            <a:r>
              <a:rPr lang="en-US" sz="2300" dirty="0" err="1">
                <a:latin typeface="Times New Roman"/>
                <a:ea typeface="Times New Roman"/>
              </a:rPr>
              <a:t>ishlab</a:t>
            </a:r>
            <a:r>
              <a:rPr lang="en-US" sz="2300" dirty="0">
                <a:latin typeface="Times New Roman"/>
                <a:ea typeface="Times New Roman"/>
              </a:rPr>
              <a:t> </a:t>
            </a:r>
            <a:r>
              <a:rPr lang="en-US" sz="2300" dirty="0" err="1">
                <a:latin typeface="Times New Roman"/>
                <a:ea typeface="Times New Roman"/>
              </a:rPr>
              <a:t>chiqaruvchi</a:t>
            </a:r>
            <a:r>
              <a:rPr lang="en-US" sz="2300" dirty="0">
                <a:latin typeface="Times New Roman"/>
                <a:ea typeface="Times New Roman"/>
              </a:rPr>
              <a:t> </a:t>
            </a:r>
            <a:r>
              <a:rPr lang="en-US" sz="2300" dirty="0" err="1">
                <a:latin typeface="Times New Roman"/>
                <a:ea typeface="Times New Roman"/>
              </a:rPr>
              <a:t>kuchlarning</a:t>
            </a:r>
            <a:r>
              <a:rPr lang="en-US" sz="2300" dirty="0">
                <a:latin typeface="Times New Roman"/>
                <a:ea typeface="Times New Roman"/>
              </a:rPr>
              <a:t> </a:t>
            </a:r>
            <a:r>
              <a:rPr lang="en-US" sz="2300" dirty="0" err="1">
                <a:latin typeface="Times New Roman"/>
                <a:ea typeface="Times New Roman"/>
              </a:rPr>
              <a:t>sust</a:t>
            </a:r>
            <a:r>
              <a:rPr lang="en-US" sz="2300" dirty="0">
                <a:latin typeface="Times New Roman"/>
                <a:ea typeface="Times New Roman"/>
              </a:rPr>
              <a:t> </a:t>
            </a:r>
            <a:r>
              <a:rPr lang="en-US" sz="2300" dirty="0" err="1">
                <a:latin typeface="Times New Roman"/>
                <a:ea typeface="Times New Roman"/>
              </a:rPr>
              <a:t>taraqqiyoti</a:t>
            </a:r>
            <a:r>
              <a:rPr lang="en-US" sz="2300" dirty="0">
                <a:latin typeface="Times New Roman"/>
                <a:ea typeface="Times New Roman"/>
              </a:rPr>
              <a:t> </a:t>
            </a:r>
            <a:r>
              <a:rPr lang="en-US" sz="2300" dirty="0" err="1">
                <a:latin typeface="Times New Roman"/>
                <a:ea typeface="Times New Roman"/>
              </a:rPr>
              <a:t>va</a:t>
            </a:r>
            <a:r>
              <a:rPr lang="en-US" sz="2300" dirty="0">
                <a:latin typeface="Times New Roman"/>
                <a:ea typeface="Times New Roman"/>
              </a:rPr>
              <a:t> </a:t>
            </a:r>
            <a:r>
              <a:rPr lang="en-US" sz="2300" dirty="0" err="1">
                <a:latin typeface="Times New Roman"/>
                <a:ea typeface="Times New Roman"/>
              </a:rPr>
              <a:t>ijtimoiy</a:t>
            </a:r>
            <a:r>
              <a:rPr lang="en-US" sz="2300" dirty="0">
                <a:latin typeface="Times New Roman"/>
                <a:ea typeface="Times New Roman"/>
              </a:rPr>
              <a:t>–</a:t>
            </a:r>
            <a:r>
              <a:rPr lang="en-US" sz="2300" dirty="0" err="1">
                <a:latin typeface="Times New Roman"/>
                <a:ea typeface="Times New Roman"/>
              </a:rPr>
              <a:t>iqtisodiy</a:t>
            </a:r>
            <a:r>
              <a:rPr lang="en-US" sz="2300" dirty="0">
                <a:latin typeface="Times New Roman"/>
                <a:ea typeface="Times New Roman"/>
              </a:rPr>
              <a:t> </a:t>
            </a:r>
            <a:r>
              <a:rPr lang="en-US" sz="2300" dirty="0" err="1">
                <a:latin typeface="Times New Roman"/>
                <a:ea typeface="Times New Roman"/>
              </a:rPr>
              <a:t>jihatdan</a:t>
            </a:r>
            <a:r>
              <a:rPr lang="en-US" sz="2300" dirty="0">
                <a:latin typeface="Times New Roman"/>
                <a:ea typeface="Times New Roman"/>
              </a:rPr>
              <a:t> </a:t>
            </a:r>
            <a:r>
              <a:rPr lang="en-US" sz="2300" dirty="0" err="1">
                <a:latin typeface="Times New Roman"/>
                <a:ea typeface="Times New Roman"/>
              </a:rPr>
              <a:t>notekis</a:t>
            </a:r>
            <a:r>
              <a:rPr lang="en-US" sz="2300" dirty="0">
                <a:latin typeface="Times New Roman"/>
                <a:ea typeface="Times New Roman"/>
              </a:rPr>
              <a:t> </a:t>
            </a:r>
            <a:r>
              <a:rPr lang="en-US" sz="2300" dirty="0" err="1">
                <a:latin typeface="Times New Roman"/>
                <a:ea typeface="Times New Roman"/>
              </a:rPr>
              <a:t>rivojlanishi</a:t>
            </a:r>
            <a:r>
              <a:rPr lang="en-US" sz="2300" dirty="0">
                <a:latin typeface="Times New Roman"/>
                <a:ea typeface="Times New Roman"/>
              </a:rPr>
              <a:t> </a:t>
            </a:r>
            <a:r>
              <a:rPr lang="en-US" sz="2300" dirty="0" err="1">
                <a:latin typeface="Times New Roman"/>
                <a:ea typeface="Times New Roman"/>
              </a:rPr>
              <a:t>tufayli</a:t>
            </a:r>
            <a:r>
              <a:rPr lang="en-US" sz="2300" dirty="0">
                <a:latin typeface="Times New Roman"/>
                <a:ea typeface="Times New Roman"/>
              </a:rPr>
              <a:t>, </a:t>
            </a:r>
            <a:r>
              <a:rPr lang="en-US" sz="2300" dirty="0" err="1">
                <a:latin typeface="Times New Roman"/>
                <a:ea typeface="Times New Roman"/>
              </a:rPr>
              <a:t>ibtidoiy</a:t>
            </a:r>
            <a:r>
              <a:rPr lang="en-US" sz="2300" dirty="0">
                <a:latin typeface="Times New Roman"/>
                <a:ea typeface="Times New Roman"/>
              </a:rPr>
              <a:t> </a:t>
            </a:r>
            <a:r>
              <a:rPr lang="en-US" sz="2300" dirty="0" err="1">
                <a:latin typeface="Times New Roman"/>
                <a:ea typeface="Times New Roman"/>
              </a:rPr>
              <a:t>jamiyat</a:t>
            </a:r>
            <a:r>
              <a:rPr lang="en-US" sz="2300" dirty="0">
                <a:latin typeface="Times New Roman"/>
                <a:ea typeface="Times New Roman"/>
              </a:rPr>
              <a:t>, </a:t>
            </a:r>
            <a:r>
              <a:rPr lang="en-US" sz="2300" b="1" dirty="0" err="1">
                <a:latin typeface="Times New Roman"/>
                <a:ea typeface="Times New Roman"/>
              </a:rPr>
              <a:t>urug</a:t>
            </a:r>
            <a:r>
              <a:rPr lang="en-US" sz="2300" b="1" dirty="0">
                <a:latin typeface="Times New Roman"/>
                <a:ea typeface="Times New Roman"/>
              </a:rPr>
              <a:t>‘-</a:t>
            </a:r>
            <a:r>
              <a:rPr lang="en-US" sz="2300" b="1" dirty="0" err="1">
                <a:latin typeface="Times New Roman"/>
                <a:ea typeface="Times New Roman"/>
              </a:rPr>
              <a:t>qabila</a:t>
            </a:r>
            <a:r>
              <a:rPr lang="en-US" sz="2300" b="1" dirty="0">
                <a:latin typeface="Times New Roman"/>
                <a:ea typeface="Times New Roman"/>
              </a:rPr>
              <a:t> </a:t>
            </a:r>
            <a:r>
              <a:rPr lang="en-US" sz="2300" b="1" dirty="0" err="1">
                <a:latin typeface="Times New Roman"/>
                <a:ea typeface="Times New Roman"/>
              </a:rPr>
              <a:t>tuzumi</a:t>
            </a:r>
            <a:r>
              <a:rPr lang="en-US" sz="2300" b="1" dirty="0">
                <a:latin typeface="Times New Roman"/>
                <a:ea typeface="Times New Roman"/>
              </a:rPr>
              <a:t> </a:t>
            </a:r>
            <a:r>
              <a:rPr lang="en-US" sz="2300" b="1" dirty="0" err="1">
                <a:latin typeface="Times New Roman"/>
                <a:ea typeface="Times New Roman"/>
              </a:rPr>
              <a:t>munosabatlarning</a:t>
            </a:r>
            <a:r>
              <a:rPr lang="en-US" sz="2300" b="1" dirty="0">
                <a:latin typeface="Times New Roman"/>
                <a:ea typeface="Times New Roman"/>
              </a:rPr>
              <a:t> </a:t>
            </a:r>
            <a:r>
              <a:rPr lang="en-US" sz="2300" b="1" dirty="0" err="1">
                <a:latin typeface="Times New Roman"/>
                <a:ea typeface="Times New Roman"/>
              </a:rPr>
              <a:t>an’analari</a:t>
            </a:r>
            <a:r>
              <a:rPr lang="en-US" sz="2300" b="1" dirty="0">
                <a:latin typeface="Times New Roman"/>
                <a:ea typeface="Times New Roman"/>
              </a:rPr>
              <a:t> ilk </a:t>
            </a:r>
            <a:r>
              <a:rPr lang="en-US" sz="2300" b="1" dirty="0" err="1">
                <a:latin typeface="Times New Roman"/>
                <a:ea typeface="Times New Roman"/>
              </a:rPr>
              <a:t>temir</a:t>
            </a:r>
            <a:r>
              <a:rPr lang="en-US" sz="2300" b="1" dirty="0">
                <a:latin typeface="Times New Roman"/>
                <a:ea typeface="Times New Roman"/>
              </a:rPr>
              <a:t> </a:t>
            </a:r>
            <a:r>
              <a:rPr lang="en-US" sz="2300" b="1" dirty="0" err="1">
                <a:latin typeface="Times New Roman"/>
                <a:ea typeface="Times New Roman"/>
              </a:rPr>
              <a:t>davriga</a:t>
            </a:r>
            <a:r>
              <a:rPr lang="en-US" sz="2300" b="1" dirty="0">
                <a:latin typeface="Times New Roman"/>
                <a:ea typeface="Times New Roman"/>
              </a:rPr>
              <a:t> </a:t>
            </a:r>
            <a:r>
              <a:rPr lang="en-US" sz="2300" b="1" dirty="0" err="1">
                <a:latin typeface="Times New Roman"/>
                <a:ea typeface="Times New Roman"/>
              </a:rPr>
              <a:t>qadar</a:t>
            </a:r>
            <a:r>
              <a:rPr lang="en-US" sz="2300" b="1" dirty="0">
                <a:latin typeface="Times New Roman"/>
                <a:ea typeface="Times New Roman"/>
              </a:rPr>
              <a:t> </a:t>
            </a:r>
            <a:r>
              <a:rPr lang="en-US" sz="2300" b="1" dirty="0" err="1">
                <a:latin typeface="Times New Roman"/>
                <a:ea typeface="Times New Roman"/>
              </a:rPr>
              <a:t>o‘z</a:t>
            </a:r>
            <a:r>
              <a:rPr lang="en-US" sz="2300" b="1" dirty="0">
                <a:latin typeface="Times New Roman"/>
                <a:ea typeface="Times New Roman"/>
              </a:rPr>
              <a:t> </a:t>
            </a:r>
            <a:r>
              <a:rPr lang="en-US" sz="2300" b="1" dirty="0" err="1">
                <a:latin typeface="Times New Roman"/>
                <a:ea typeface="Times New Roman"/>
              </a:rPr>
              <a:t>ahamiyatini</a:t>
            </a:r>
            <a:r>
              <a:rPr lang="en-US" sz="2300" b="1" dirty="0">
                <a:latin typeface="Times New Roman"/>
                <a:ea typeface="Times New Roman"/>
              </a:rPr>
              <a:t> </a:t>
            </a:r>
            <a:r>
              <a:rPr lang="en-US" sz="2300" dirty="0" err="1">
                <a:latin typeface="Times New Roman"/>
                <a:ea typeface="Times New Roman"/>
              </a:rPr>
              <a:t>saqlab</a:t>
            </a:r>
            <a:r>
              <a:rPr lang="en-US" sz="2300" dirty="0">
                <a:latin typeface="Times New Roman"/>
                <a:ea typeface="Times New Roman"/>
              </a:rPr>
              <a:t> </a:t>
            </a:r>
            <a:r>
              <a:rPr lang="en-US" sz="2300" dirty="0" err="1">
                <a:latin typeface="Times New Roman"/>
                <a:ea typeface="Times New Roman"/>
              </a:rPr>
              <a:t>kelgan</a:t>
            </a:r>
            <a:r>
              <a:rPr lang="en-US" sz="2300" dirty="0">
                <a:latin typeface="Times New Roman"/>
                <a:ea typeface="Times New Roman"/>
              </a:rPr>
              <a:t>.</a:t>
            </a:r>
            <a:endParaRPr lang="ru-RU" sz="2300" dirty="0">
              <a:effectLst/>
              <a:latin typeface="Times New Roman"/>
              <a:ea typeface="Times New Roman"/>
            </a:endParaRPr>
          </a:p>
        </p:txBody>
      </p:sp>
      <p:sp>
        <p:nvSpPr>
          <p:cNvPr id="3" name="Выноска со стрелкой вниз 2"/>
          <p:cNvSpPr/>
          <p:nvPr/>
        </p:nvSpPr>
        <p:spPr>
          <a:xfrm>
            <a:off x="1571604" y="0"/>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Ijtimoiy</a:t>
            </a:r>
            <a:r>
              <a:rPr lang="en-US" sz="2400" b="1" dirty="0" smtClean="0">
                <a:latin typeface="Times New Roman"/>
                <a:ea typeface="Times New Roman"/>
              </a:rPr>
              <a:t>–</a:t>
            </a:r>
            <a:r>
              <a:rPr lang="en-US" sz="2400" b="1" dirty="0" err="1" smtClean="0">
                <a:latin typeface="Times New Roman"/>
                <a:ea typeface="Times New Roman"/>
              </a:rPr>
              <a:t>iqtisodiy</a:t>
            </a:r>
            <a:r>
              <a:rPr lang="en-US" sz="2400" b="1" dirty="0" smtClean="0">
                <a:latin typeface="Times New Roman"/>
                <a:ea typeface="Times New Roman"/>
              </a:rPr>
              <a:t> </a:t>
            </a:r>
            <a:r>
              <a:rPr lang="en-US" sz="2400" b="1" dirty="0" err="1">
                <a:latin typeface="Times New Roman"/>
                <a:ea typeface="Times New Roman"/>
              </a:rPr>
              <a:t>munosabatlar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2597613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400" dirty="0">
                <a:latin typeface="Times New Roman"/>
                <a:ea typeface="Times New Roman"/>
              </a:rPr>
              <a:t> </a:t>
            </a:r>
            <a:endParaRPr lang="ru-RU" sz="2400" dirty="0">
              <a:latin typeface="Times New Roman"/>
              <a:ea typeface="Times New Roman"/>
            </a:endParaRPr>
          </a:p>
          <a:p>
            <a:pPr algn="just"/>
            <a:r>
              <a:rPr lang="en-US" sz="2400" dirty="0" smtClean="0">
                <a:latin typeface="Times New Roman"/>
                <a:ea typeface="Times New Roman"/>
              </a:rPr>
              <a:t>	</a:t>
            </a:r>
            <a:r>
              <a:rPr lang="en-US" sz="2400" dirty="0" err="1" smtClean="0">
                <a:latin typeface="Times New Roman"/>
                <a:ea typeface="Times New Roman"/>
              </a:rPr>
              <a:t>O‘rta</a:t>
            </a:r>
            <a:r>
              <a:rPr lang="en-US" sz="2400" dirty="0" smtClean="0">
                <a:latin typeface="Times New Roman"/>
                <a:ea typeface="Times New Roman"/>
              </a:rPr>
              <a:t> </a:t>
            </a:r>
            <a:r>
              <a:rPr lang="en-US" sz="2400" dirty="0" err="1">
                <a:latin typeface="Times New Roman"/>
                <a:ea typeface="Times New Roman"/>
              </a:rPr>
              <a:t>Osiyo</a:t>
            </a:r>
            <a:r>
              <a:rPr lang="en-US" sz="2400" dirty="0">
                <a:latin typeface="Times New Roman"/>
                <a:ea typeface="Times New Roman"/>
              </a:rPr>
              <a:t> </a:t>
            </a:r>
            <a:r>
              <a:rPr lang="en-US" sz="2400" dirty="0" err="1">
                <a:latin typeface="Times New Roman"/>
                <a:ea typeface="Times New Roman"/>
              </a:rPr>
              <a:t>tuprog‘idagi</a:t>
            </a:r>
            <a:r>
              <a:rPr lang="en-US" sz="2400" dirty="0">
                <a:latin typeface="Times New Roman"/>
                <a:ea typeface="Times New Roman"/>
              </a:rPr>
              <a:t> </a:t>
            </a:r>
            <a:r>
              <a:rPr lang="en-US" sz="2400" dirty="0" err="1">
                <a:latin typeface="Times New Roman"/>
                <a:ea typeface="Times New Roman"/>
              </a:rPr>
              <a:t>qabilalar</a:t>
            </a:r>
            <a:r>
              <a:rPr lang="en-US" sz="2400" dirty="0">
                <a:latin typeface="Times New Roman"/>
                <a:ea typeface="Times New Roman"/>
              </a:rPr>
              <a:t> </a:t>
            </a:r>
            <a:r>
              <a:rPr lang="en-US" sz="2400" dirty="0" err="1">
                <a:latin typeface="Times New Roman"/>
                <a:ea typeface="Times New Roman"/>
              </a:rPr>
              <a:t>bir</a:t>
            </a:r>
            <a:r>
              <a:rPr lang="en-US" sz="2400" dirty="0">
                <a:latin typeface="Times New Roman"/>
                <a:ea typeface="Times New Roman"/>
              </a:rPr>
              <a:t> </a:t>
            </a:r>
            <a:r>
              <a:rPr lang="en-US" sz="2400" dirty="0" err="1">
                <a:latin typeface="Times New Roman"/>
                <a:ea typeface="Times New Roman"/>
              </a:rPr>
              <a:t>xilda</a:t>
            </a:r>
            <a:r>
              <a:rPr lang="en-US" sz="2400" dirty="0">
                <a:latin typeface="Times New Roman"/>
                <a:ea typeface="Times New Roman"/>
              </a:rPr>
              <a:t> </a:t>
            </a:r>
            <a:r>
              <a:rPr lang="en-US" sz="2400" dirty="0" err="1">
                <a:latin typeface="Times New Roman"/>
                <a:ea typeface="Times New Roman"/>
              </a:rPr>
              <a:t>taraqqiy</a:t>
            </a:r>
            <a:r>
              <a:rPr lang="en-US" sz="2400" dirty="0">
                <a:latin typeface="Times New Roman"/>
                <a:ea typeface="Times New Roman"/>
              </a:rPr>
              <a:t> </a:t>
            </a:r>
            <a:r>
              <a:rPr lang="en-US" sz="2400" dirty="0" err="1">
                <a:latin typeface="Times New Roman"/>
                <a:ea typeface="Times New Roman"/>
              </a:rPr>
              <a:t>topgan</a:t>
            </a:r>
            <a:r>
              <a:rPr lang="en-US" sz="2400" dirty="0">
                <a:latin typeface="Times New Roman"/>
                <a:ea typeface="Times New Roman"/>
              </a:rPr>
              <a:t> </a:t>
            </a:r>
            <a:r>
              <a:rPr lang="en-US" sz="2400" dirty="0" err="1">
                <a:latin typeface="Times New Roman"/>
                <a:ea typeface="Times New Roman"/>
              </a:rPr>
              <a:t>emas</a:t>
            </a:r>
            <a:r>
              <a:rPr lang="en-US" sz="2400" dirty="0">
                <a:latin typeface="Times New Roman"/>
                <a:ea typeface="Times New Roman"/>
              </a:rPr>
              <a:t>. </a:t>
            </a:r>
            <a:r>
              <a:rPr lang="en-US" sz="2400" dirty="0" err="1">
                <a:latin typeface="Times New Roman"/>
                <a:ea typeface="Times New Roman"/>
              </a:rPr>
              <a:t>Har</a:t>
            </a:r>
            <a:r>
              <a:rPr lang="en-US" sz="2400" dirty="0">
                <a:latin typeface="Times New Roman"/>
                <a:ea typeface="Times New Roman"/>
              </a:rPr>
              <a:t> </a:t>
            </a:r>
            <a:r>
              <a:rPr lang="en-US" sz="2400" dirty="0" err="1">
                <a:latin typeface="Times New Roman"/>
                <a:ea typeface="Times New Roman"/>
              </a:rPr>
              <a:t>qaysi</a:t>
            </a:r>
            <a:r>
              <a:rPr lang="en-US" sz="2400" dirty="0">
                <a:latin typeface="Times New Roman"/>
                <a:ea typeface="Times New Roman"/>
              </a:rPr>
              <a:t> </a:t>
            </a:r>
            <a:r>
              <a:rPr lang="en-US" sz="2400" dirty="0" err="1">
                <a:latin typeface="Times New Roman"/>
                <a:ea typeface="Times New Roman"/>
              </a:rPr>
              <a:t>o‘lkaning</a:t>
            </a:r>
            <a:r>
              <a:rPr lang="en-US" sz="2400" dirty="0">
                <a:latin typeface="Times New Roman"/>
                <a:ea typeface="Times New Roman"/>
              </a:rPr>
              <a:t> </a:t>
            </a:r>
            <a:r>
              <a:rPr lang="en-US" sz="2400" b="1" dirty="0" err="1">
                <a:latin typeface="Times New Roman"/>
                <a:ea typeface="Times New Roman"/>
              </a:rPr>
              <a:t>madaniy</a:t>
            </a:r>
            <a:r>
              <a:rPr lang="en-US" sz="2400" b="1" dirty="0">
                <a:latin typeface="Times New Roman"/>
                <a:ea typeface="Times New Roman"/>
              </a:rPr>
              <a:t> </a:t>
            </a:r>
            <a:r>
              <a:rPr lang="en-US" sz="2400" b="1" dirty="0" err="1">
                <a:latin typeface="Times New Roman"/>
                <a:ea typeface="Times New Roman"/>
              </a:rPr>
              <a:t>taraqqiyotida</a:t>
            </a:r>
            <a:r>
              <a:rPr lang="en-US" sz="2400" dirty="0">
                <a:latin typeface="Times New Roman"/>
                <a:ea typeface="Times New Roman"/>
              </a:rPr>
              <a:t> </a:t>
            </a:r>
            <a:r>
              <a:rPr lang="en-US" sz="2400" dirty="0" err="1">
                <a:latin typeface="Times New Roman"/>
                <a:ea typeface="Times New Roman"/>
              </a:rPr>
              <a:t>o‘ziga</a:t>
            </a:r>
            <a:r>
              <a:rPr lang="en-US" sz="2400" dirty="0">
                <a:latin typeface="Times New Roman"/>
                <a:ea typeface="Times New Roman"/>
              </a:rPr>
              <a:t> </a:t>
            </a:r>
            <a:r>
              <a:rPr lang="en-US" sz="2400" dirty="0" err="1">
                <a:latin typeface="Times New Roman"/>
                <a:ea typeface="Times New Roman"/>
              </a:rPr>
              <a:t>xos</a:t>
            </a:r>
            <a:r>
              <a:rPr lang="en-US" sz="2400" dirty="0">
                <a:latin typeface="Times New Roman"/>
                <a:ea typeface="Times New Roman"/>
              </a:rPr>
              <a:t> </a:t>
            </a:r>
            <a:r>
              <a:rPr lang="en-US" sz="2400" dirty="0" err="1">
                <a:latin typeface="Times New Roman"/>
                <a:ea typeface="Times New Roman"/>
              </a:rPr>
              <a:t>xususiyatlar</a:t>
            </a:r>
            <a:r>
              <a:rPr lang="en-US" sz="2400" dirty="0">
                <a:latin typeface="Times New Roman"/>
                <a:ea typeface="Times New Roman"/>
              </a:rPr>
              <a:t> </a:t>
            </a:r>
            <a:r>
              <a:rPr lang="en-US" sz="2400" dirty="0" err="1">
                <a:latin typeface="Times New Roman"/>
                <a:ea typeface="Times New Roman"/>
              </a:rPr>
              <a:t>aniqlangan</a:t>
            </a:r>
            <a:r>
              <a:rPr lang="en-US" sz="2400" dirty="0">
                <a:latin typeface="Times New Roman"/>
                <a:ea typeface="Times New Roman"/>
              </a:rPr>
              <a:t>. Bu </a:t>
            </a:r>
            <a:r>
              <a:rPr lang="en-US" sz="2400" dirty="0" err="1">
                <a:latin typeface="Times New Roman"/>
                <a:ea typeface="Times New Roman"/>
              </a:rPr>
              <a:t>madaniyatlar</a:t>
            </a:r>
            <a:r>
              <a:rPr lang="en-US" sz="2400" dirty="0">
                <a:latin typeface="Times New Roman"/>
                <a:ea typeface="Times New Roman"/>
              </a:rPr>
              <a:t> </a:t>
            </a:r>
            <a:r>
              <a:rPr lang="en-US" sz="2400" dirty="0" err="1">
                <a:latin typeface="Times New Roman"/>
                <a:ea typeface="Times New Roman"/>
              </a:rPr>
              <a:t>dehqonchilik</a:t>
            </a:r>
            <a:r>
              <a:rPr lang="en-US" sz="2400" dirty="0">
                <a:latin typeface="Times New Roman"/>
                <a:ea typeface="Times New Roman"/>
              </a:rPr>
              <a:t>, </a:t>
            </a:r>
            <a:r>
              <a:rPr lang="en-US" sz="2400" dirty="0" err="1">
                <a:latin typeface="Times New Roman"/>
                <a:ea typeface="Times New Roman"/>
              </a:rPr>
              <a:t>uy</a:t>
            </a:r>
            <a:r>
              <a:rPr lang="en-US" sz="2400" dirty="0">
                <a:latin typeface="Times New Roman"/>
                <a:ea typeface="Times New Roman"/>
              </a:rPr>
              <a:t> </a:t>
            </a:r>
            <a:r>
              <a:rPr lang="en-US" sz="2400" dirty="0" err="1">
                <a:latin typeface="Times New Roman"/>
                <a:ea typeface="Times New Roman"/>
              </a:rPr>
              <a:t>chorvachiligi</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yarim</a:t>
            </a:r>
            <a:r>
              <a:rPr lang="en-US" sz="2400" dirty="0">
                <a:latin typeface="Times New Roman"/>
                <a:ea typeface="Times New Roman"/>
              </a:rPr>
              <a:t> </a:t>
            </a:r>
            <a:r>
              <a:rPr lang="en-US" sz="2400" dirty="0" err="1">
                <a:latin typeface="Times New Roman"/>
                <a:ea typeface="Times New Roman"/>
              </a:rPr>
              <a:t>ko‘chmanchi</a:t>
            </a:r>
            <a:r>
              <a:rPr lang="en-US" sz="2400" dirty="0">
                <a:latin typeface="Times New Roman"/>
                <a:ea typeface="Times New Roman"/>
              </a:rPr>
              <a:t> </a:t>
            </a:r>
            <a:r>
              <a:rPr lang="en-US" sz="2400" dirty="0" err="1">
                <a:latin typeface="Times New Roman"/>
                <a:ea typeface="Times New Roman"/>
              </a:rPr>
              <a:t>chorvachilik</a:t>
            </a:r>
            <a:r>
              <a:rPr lang="en-US" sz="2400" dirty="0">
                <a:latin typeface="Times New Roman"/>
                <a:ea typeface="Times New Roman"/>
              </a:rPr>
              <a:t> </a:t>
            </a:r>
            <a:r>
              <a:rPr lang="en-US" sz="2400" dirty="0" err="1">
                <a:latin typeface="Times New Roman"/>
                <a:ea typeface="Times New Roman"/>
              </a:rPr>
              <a:t>bilan</a:t>
            </a:r>
            <a:r>
              <a:rPr lang="en-US" sz="2400" dirty="0">
                <a:latin typeface="Times New Roman"/>
                <a:ea typeface="Times New Roman"/>
              </a:rPr>
              <a:t> </a:t>
            </a:r>
            <a:r>
              <a:rPr lang="en-US" sz="2400" dirty="0" err="1">
                <a:latin typeface="Times New Roman"/>
                <a:ea typeface="Times New Roman"/>
              </a:rPr>
              <a:t>shug‘ullangan</a:t>
            </a:r>
            <a:r>
              <a:rPr lang="en-US" sz="2400" dirty="0">
                <a:latin typeface="Times New Roman"/>
                <a:ea typeface="Times New Roman"/>
              </a:rPr>
              <a:t> </a:t>
            </a:r>
            <a:r>
              <a:rPr lang="en-US" sz="2400" dirty="0" err="1">
                <a:latin typeface="Times New Roman"/>
                <a:ea typeface="Times New Roman"/>
              </a:rPr>
              <a:t>qabilalarga</a:t>
            </a:r>
            <a:r>
              <a:rPr lang="en-US" sz="2400" dirty="0">
                <a:latin typeface="Times New Roman"/>
                <a:ea typeface="Times New Roman"/>
              </a:rPr>
              <a:t> </a:t>
            </a:r>
            <a:r>
              <a:rPr lang="en-US" sz="2400" dirty="0" err="1">
                <a:latin typeface="Times New Roman"/>
                <a:ea typeface="Times New Roman"/>
              </a:rPr>
              <a:t>mansubdir</a:t>
            </a:r>
            <a:r>
              <a:rPr lang="en-US" sz="2400" dirty="0">
                <a:latin typeface="Times New Roman"/>
                <a:ea typeface="Times New Roman"/>
              </a:rPr>
              <a:t>. </a:t>
            </a:r>
            <a:r>
              <a:rPr lang="en-US" sz="2400" dirty="0" err="1">
                <a:latin typeface="Times New Roman"/>
                <a:ea typeface="Times New Roman"/>
              </a:rPr>
              <a:t>Ular</a:t>
            </a:r>
            <a:r>
              <a:rPr lang="en-US" sz="2400" dirty="0">
                <a:latin typeface="Times New Roman"/>
                <a:ea typeface="Times New Roman"/>
              </a:rPr>
              <a:t> </a:t>
            </a:r>
            <a:r>
              <a:rPr lang="en-US" sz="2400" dirty="0" err="1">
                <a:latin typeface="Times New Roman"/>
                <a:ea typeface="Times New Roman"/>
              </a:rPr>
              <a:t>bir</a:t>
            </a:r>
            <a:r>
              <a:rPr lang="en-US" sz="2400" dirty="0">
                <a:latin typeface="Times New Roman"/>
                <a:ea typeface="Times New Roman"/>
              </a:rPr>
              <a:t>–</a:t>
            </a:r>
            <a:r>
              <a:rPr lang="en-US" sz="2400" dirty="0" err="1">
                <a:latin typeface="Times New Roman"/>
                <a:ea typeface="Times New Roman"/>
              </a:rPr>
              <a:t>biridan</a:t>
            </a:r>
            <a:r>
              <a:rPr lang="en-US" sz="2400" dirty="0">
                <a:latin typeface="Times New Roman"/>
                <a:ea typeface="Times New Roman"/>
              </a:rPr>
              <a:t> </a:t>
            </a:r>
            <a:r>
              <a:rPr lang="en-US" sz="2400" dirty="0" err="1">
                <a:latin typeface="Times New Roman"/>
                <a:ea typeface="Times New Roman"/>
              </a:rPr>
              <a:t>ajralgan</a:t>
            </a:r>
            <a:r>
              <a:rPr lang="en-US" sz="2400" dirty="0">
                <a:latin typeface="Times New Roman"/>
                <a:ea typeface="Times New Roman"/>
              </a:rPr>
              <a:t> </a:t>
            </a:r>
            <a:r>
              <a:rPr lang="en-US" sz="2400" dirty="0" err="1">
                <a:latin typeface="Times New Roman"/>
                <a:ea typeface="Times New Roman"/>
              </a:rPr>
              <a:t>holda</a:t>
            </a:r>
            <a:r>
              <a:rPr lang="en-US" sz="2400" dirty="0">
                <a:latin typeface="Times New Roman"/>
                <a:ea typeface="Times New Roman"/>
              </a:rPr>
              <a:t> </a:t>
            </a:r>
            <a:r>
              <a:rPr lang="en-US" sz="2400" dirty="0" err="1">
                <a:latin typeface="Times New Roman"/>
                <a:ea typeface="Times New Roman"/>
              </a:rPr>
              <a:t>rivojlanmaganlar</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turli</a:t>
            </a:r>
            <a:r>
              <a:rPr lang="en-US" sz="2400" dirty="0">
                <a:latin typeface="Times New Roman"/>
                <a:ea typeface="Times New Roman"/>
              </a:rPr>
              <a:t> </a:t>
            </a:r>
            <a:r>
              <a:rPr lang="en-US" sz="2400" dirty="0" err="1">
                <a:latin typeface="Times New Roman"/>
                <a:ea typeface="Times New Roman"/>
              </a:rPr>
              <a:t>qabilalar</a:t>
            </a:r>
            <a:r>
              <a:rPr lang="en-US" sz="2400" dirty="0">
                <a:latin typeface="Times New Roman"/>
                <a:ea typeface="Times New Roman"/>
              </a:rPr>
              <a:t> </a:t>
            </a:r>
            <a:r>
              <a:rPr lang="en-US" sz="2400" dirty="0" err="1">
                <a:latin typeface="Times New Roman"/>
                <a:ea typeface="Times New Roman"/>
              </a:rPr>
              <a:t>o‘rtasida</a:t>
            </a:r>
            <a:r>
              <a:rPr lang="en-US" sz="2400" dirty="0">
                <a:latin typeface="Times New Roman"/>
                <a:ea typeface="Times New Roman"/>
              </a:rPr>
              <a:t> </a:t>
            </a:r>
            <a:r>
              <a:rPr lang="en-US" sz="2400" b="1" dirty="0" err="1">
                <a:latin typeface="Times New Roman"/>
                <a:ea typeface="Times New Roman"/>
              </a:rPr>
              <a:t>iqtisodiy</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smtClean="0">
                <a:latin typeface="Times New Roman"/>
                <a:ea typeface="Times New Roman"/>
              </a:rPr>
              <a:t>madaniy</a:t>
            </a:r>
            <a:r>
              <a:rPr lang="en-US" sz="2400" b="1" dirty="0" smtClean="0">
                <a:latin typeface="Times New Roman"/>
                <a:ea typeface="Times New Roman"/>
              </a:rPr>
              <a:t> </a:t>
            </a:r>
            <a:r>
              <a:rPr lang="en-US" sz="2400" b="1" dirty="0" err="1">
                <a:latin typeface="Times New Roman"/>
                <a:ea typeface="Times New Roman"/>
              </a:rPr>
              <a:t>aloqalar</a:t>
            </a:r>
            <a:r>
              <a:rPr lang="en-US" sz="2400" b="1" dirty="0">
                <a:latin typeface="Times New Roman"/>
                <a:ea typeface="Times New Roman"/>
              </a:rPr>
              <a:t> </a:t>
            </a:r>
            <a:r>
              <a:rPr lang="en-US" sz="2400" dirty="0" err="1">
                <a:latin typeface="Times New Roman"/>
                <a:ea typeface="Times New Roman"/>
              </a:rPr>
              <a:t>doimiy</a:t>
            </a:r>
            <a:r>
              <a:rPr lang="en-US" sz="2400" dirty="0">
                <a:latin typeface="Times New Roman"/>
                <a:ea typeface="Times New Roman"/>
              </a:rPr>
              <a:t> </a:t>
            </a:r>
            <a:r>
              <a:rPr lang="en-US" sz="2400" dirty="0" err="1">
                <a:latin typeface="Times New Roman"/>
                <a:ea typeface="Times New Roman"/>
              </a:rPr>
              <a:t>ravishda</a:t>
            </a:r>
            <a:r>
              <a:rPr lang="en-US" sz="2400" dirty="0">
                <a:latin typeface="Times New Roman"/>
                <a:ea typeface="Times New Roman"/>
              </a:rPr>
              <a:t> </a:t>
            </a:r>
            <a:r>
              <a:rPr lang="en-US" sz="2400" dirty="0" err="1">
                <a:latin typeface="Times New Roman"/>
                <a:ea typeface="Times New Roman"/>
              </a:rPr>
              <a:t>keng</a:t>
            </a:r>
            <a:r>
              <a:rPr lang="en-US" sz="2400" dirty="0">
                <a:latin typeface="Times New Roman"/>
                <a:ea typeface="Times New Roman"/>
              </a:rPr>
              <a:t> </a:t>
            </a:r>
            <a:r>
              <a:rPr lang="en-US" sz="2400" dirty="0" err="1">
                <a:latin typeface="Times New Roman"/>
                <a:ea typeface="Times New Roman"/>
              </a:rPr>
              <a:t>rivojlanib</a:t>
            </a:r>
            <a:r>
              <a:rPr lang="en-US" sz="2400" dirty="0">
                <a:latin typeface="Times New Roman"/>
                <a:ea typeface="Times New Roman"/>
              </a:rPr>
              <a:t> </a:t>
            </a:r>
            <a:r>
              <a:rPr lang="en-US" sz="2400" dirty="0" err="1">
                <a:latin typeface="Times New Roman"/>
                <a:ea typeface="Times New Roman"/>
              </a:rPr>
              <a:t>borgan</a:t>
            </a:r>
            <a:r>
              <a:rPr lang="en-US" sz="2400" dirty="0" smtClean="0">
                <a:latin typeface="Times New Roman"/>
                <a:ea typeface="Times New Roman"/>
              </a:rPr>
              <a:t>.</a:t>
            </a:r>
          </a:p>
          <a:p>
            <a:pPr algn="just"/>
            <a:r>
              <a:rPr lang="en-US" sz="2300" dirty="0" smtClean="0">
                <a:latin typeface="Times New Roman"/>
                <a:ea typeface="Times New Roman"/>
              </a:rPr>
              <a:t>	</a:t>
            </a:r>
            <a:r>
              <a:rPr lang="en-US" sz="2300" dirty="0" err="1" smtClean="0">
                <a:latin typeface="Times New Roman"/>
                <a:ea typeface="Times New Roman"/>
              </a:rPr>
              <a:t>Zamonbobo</a:t>
            </a:r>
            <a:r>
              <a:rPr lang="en-US" sz="2300" dirty="0" smtClean="0">
                <a:latin typeface="Times New Roman"/>
                <a:ea typeface="Times New Roman"/>
              </a:rPr>
              <a:t> </a:t>
            </a:r>
            <a:r>
              <a:rPr lang="en-US" sz="2300" dirty="0" err="1">
                <a:latin typeface="Times New Roman"/>
                <a:ea typeface="Times New Roman"/>
              </a:rPr>
              <a:t>topilmalarida</a:t>
            </a:r>
            <a:r>
              <a:rPr lang="en-US" sz="2300" dirty="0">
                <a:latin typeface="Times New Roman"/>
                <a:ea typeface="Times New Roman"/>
              </a:rPr>
              <a:t> </a:t>
            </a:r>
            <a:r>
              <a:rPr lang="en-US" sz="2300" dirty="0" err="1">
                <a:latin typeface="Times New Roman"/>
                <a:ea typeface="Times New Roman"/>
              </a:rPr>
              <a:t>dasht</a:t>
            </a:r>
            <a:r>
              <a:rPr lang="en-US" sz="2300" dirty="0">
                <a:latin typeface="Times New Roman"/>
                <a:ea typeface="Times New Roman"/>
              </a:rPr>
              <a:t> </a:t>
            </a:r>
            <a:r>
              <a:rPr lang="en-US" sz="2300" dirty="0" err="1">
                <a:latin typeface="Times New Roman"/>
                <a:ea typeface="Times New Roman"/>
              </a:rPr>
              <a:t>chorvador</a:t>
            </a:r>
            <a:r>
              <a:rPr lang="en-US" sz="2300" dirty="0">
                <a:latin typeface="Times New Roman"/>
                <a:ea typeface="Times New Roman"/>
              </a:rPr>
              <a:t> </a:t>
            </a:r>
            <a:r>
              <a:rPr lang="en-US" sz="2300" dirty="0" err="1">
                <a:latin typeface="Times New Roman"/>
                <a:ea typeface="Times New Roman"/>
              </a:rPr>
              <a:t>qabilalari</a:t>
            </a:r>
            <a:r>
              <a:rPr lang="en-US" sz="2300" dirty="0">
                <a:latin typeface="Times New Roman"/>
                <a:ea typeface="Times New Roman"/>
              </a:rPr>
              <a:t> </a:t>
            </a:r>
            <a:r>
              <a:rPr lang="en-US" sz="2300" dirty="0" err="1">
                <a:latin typeface="Times New Roman"/>
                <a:ea typeface="Times New Roman"/>
              </a:rPr>
              <a:t>madaniyatiga</a:t>
            </a:r>
            <a:r>
              <a:rPr lang="en-US" sz="2300" dirty="0">
                <a:latin typeface="Times New Roman"/>
                <a:ea typeface="Times New Roman"/>
              </a:rPr>
              <a:t> </a:t>
            </a:r>
            <a:r>
              <a:rPr lang="en-US" sz="2300" dirty="0" err="1">
                <a:latin typeface="Times New Roman"/>
                <a:ea typeface="Times New Roman"/>
              </a:rPr>
              <a:t>va</a:t>
            </a:r>
            <a:r>
              <a:rPr lang="en-US" sz="2300" dirty="0">
                <a:latin typeface="Times New Roman"/>
                <a:ea typeface="Times New Roman"/>
              </a:rPr>
              <a:t> </a:t>
            </a:r>
            <a:r>
              <a:rPr lang="en-US" sz="2300" dirty="0" err="1">
                <a:latin typeface="Times New Roman"/>
                <a:ea typeface="Times New Roman"/>
              </a:rPr>
              <a:t>janubiy</a:t>
            </a:r>
            <a:r>
              <a:rPr lang="en-US" sz="2300" dirty="0">
                <a:latin typeface="Times New Roman"/>
                <a:ea typeface="Times New Roman"/>
              </a:rPr>
              <a:t> </a:t>
            </a:r>
            <a:r>
              <a:rPr lang="en-US" sz="2300" dirty="0" err="1">
                <a:latin typeface="Times New Roman"/>
                <a:ea typeface="Times New Roman"/>
              </a:rPr>
              <a:t>o‘troq</a:t>
            </a:r>
            <a:r>
              <a:rPr lang="en-US" sz="2300" dirty="0">
                <a:latin typeface="Times New Roman"/>
                <a:ea typeface="Times New Roman"/>
              </a:rPr>
              <a:t> </a:t>
            </a:r>
            <a:r>
              <a:rPr lang="en-US" sz="2300" dirty="0" err="1">
                <a:latin typeface="Times New Roman"/>
                <a:ea typeface="Times New Roman"/>
              </a:rPr>
              <a:t>dehqonchilik</a:t>
            </a:r>
            <a:r>
              <a:rPr lang="en-US" sz="2300" dirty="0">
                <a:latin typeface="Times New Roman"/>
                <a:ea typeface="Times New Roman"/>
              </a:rPr>
              <a:t> </a:t>
            </a:r>
            <a:r>
              <a:rPr lang="en-US" sz="2300" dirty="0" err="1">
                <a:latin typeface="Times New Roman"/>
                <a:ea typeface="Times New Roman"/>
              </a:rPr>
              <a:t>madaniyatlariga</a:t>
            </a:r>
            <a:r>
              <a:rPr lang="en-US" sz="2300" dirty="0">
                <a:latin typeface="Times New Roman"/>
                <a:ea typeface="Times New Roman"/>
              </a:rPr>
              <a:t> </a:t>
            </a:r>
            <a:r>
              <a:rPr lang="en-US" sz="2300" dirty="0" err="1">
                <a:latin typeface="Times New Roman"/>
                <a:ea typeface="Times New Roman"/>
              </a:rPr>
              <a:t>mansub</a:t>
            </a:r>
            <a:r>
              <a:rPr lang="en-US" sz="2300" dirty="0">
                <a:latin typeface="Times New Roman"/>
                <a:ea typeface="Times New Roman"/>
              </a:rPr>
              <a:t> </a:t>
            </a:r>
            <a:r>
              <a:rPr lang="en-US" sz="2300" dirty="0" err="1">
                <a:latin typeface="Times New Roman"/>
                <a:ea typeface="Times New Roman"/>
              </a:rPr>
              <a:t>ayrim</a:t>
            </a:r>
            <a:r>
              <a:rPr lang="en-US" sz="2300" dirty="0">
                <a:latin typeface="Times New Roman"/>
                <a:ea typeface="Times New Roman"/>
              </a:rPr>
              <a:t> </a:t>
            </a:r>
            <a:r>
              <a:rPr lang="en-US" sz="2300" dirty="0" err="1" smtClean="0">
                <a:latin typeface="Times New Roman"/>
                <a:ea typeface="Times New Roman"/>
              </a:rPr>
              <a:t>xususiyatlar</a:t>
            </a:r>
            <a:r>
              <a:rPr lang="en-US" sz="2300" dirty="0" smtClean="0">
                <a:latin typeface="Times New Roman"/>
                <a:ea typeface="Times New Roman"/>
              </a:rPr>
              <a:t> </a:t>
            </a:r>
            <a:r>
              <a:rPr lang="en-US" sz="2300" dirty="0" err="1">
                <a:latin typeface="Times New Roman"/>
                <a:ea typeface="Times New Roman"/>
              </a:rPr>
              <a:t>saqlanib</a:t>
            </a:r>
            <a:r>
              <a:rPr lang="en-US" sz="2300" dirty="0">
                <a:latin typeface="Times New Roman"/>
                <a:ea typeface="Times New Roman"/>
              </a:rPr>
              <a:t>, </a:t>
            </a:r>
            <a:r>
              <a:rPr lang="en-US" sz="2300" dirty="0" err="1">
                <a:latin typeface="Times New Roman"/>
                <a:ea typeface="Times New Roman"/>
              </a:rPr>
              <a:t>ular</a:t>
            </a:r>
            <a:r>
              <a:rPr lang="en-US" sz="2300" dirty="0">
                <a:latin typeface="Times New Roman"/>
                <a:ea typeface="Times New Roman"/>
              </a:rPr>
              <a:t> </a:t>
            </a:r>
            <a:r>
              <a:rPr lang="en-US" sz="2300" dirty="0" err="1">
                <a:latin typeface="Times New Roman"/>
                <a:ea typeface="Times New Roman"/>
              </a:rPr>
              <a:t>bir</a:t>
            </a:r>
            <a:r>
              <a:rPr lang="en-US" sz="2300" dirty="0">
                <a:latin typeface="Times New Roman"/>
                <a:ea typeface="Times New Roman"/>
              </a:rPr>
              <a:t>–</a:t>
            </a:r>
            <a:r>
              <a:rPr lang="en-US" sz="2300" dirty="0" err="1">
                <a:latin typeface="Times New Roman"/>
                <a:ea typeface="Times New Roman"/>
              </a:rPr>
              <a:t>biridan</a:t>
            </a:r>
            <a:r>
              <a:rPr lang="en-US" sz="2300" dirty="0">
                <a:latin typeface="Times New Roman"/>
                <a:ea typeface="Times New Roman"/>
              </a:rPr>
              <a:t> </a:t>
            </a:r>
            <a:r>
              <a:rPr lang="en-US" sz="2300" dirty="0" err="1">
                <a:latin typeface="Times New Roman"/>
                <a:ea typeface="Times New Roman"/>
              </a:rPr>
              <a:t>farq</a:t>
            </a:r>
            <a:r>
              <a:rPr lang="en-US" sz="2300" dirty="0">
                <a:latin typeface="Times New Roman"/>
                <a:ea typeface="Times New Roman"/>
              </a:rPr>
              <a:t> </a:t>
            </a:r>
            <a:r>
              <a:rPr lang="en-US" sz="2300" dirty="0" err="1">
                <a:latin typeface="Times New Roman"/>
                <a:ea typeface="Times New Roman"/>
              </a:rPr>
              <a:t>qiladi</a:t>
            </a:r>
            <a:r>
              <a:rPr lang="en-US" sz="2300" dirty="0">
                <a:latin typeface="Times New Roman"/>
                <a:ea typeface="Times New Roman"/>
              </a:rPr>
              <a:t>. </a:t>
            </a:r>
            <a:r>
              <a:rPr lang="en-US" sz="2300" dirty="0" err="1">
                <a:latin typeface="Times New Roman"/>
                <a:ea typeface="Times New Roman"/>
              </a:rPr>
              <a:t>Shuning</a:t>
            </a:r>
            <a:r>
              <a:rPr lang="en-US" sz="2300" dirty="0">
                <a:latin typeface="Times New Roman"/>
                <a:ea typeface="Times New Roman"/>
              </a:rPr>
              <a:t> </a:t>
            </a:r>
            <a:r>
              <a:rPr lang="en-US" sz="2300" dirty="0" err="1">
                <a:latin typeface="Times New Roman"/>
                <a:ea typeface="Times New Roman"/>
              </a:rPr>
              <a:t>uchun</a:t>
            </a:r>
            <a:r>
              <a:rPr lang="en-US" sz="2300" dirty="0">
                <a:latin typeface="Times New Roman"/>
                <a:ea typeface="Times New Roman"/>
              </a:rPr>
              <a:t> ham </a:t>
            </a:r>
            <a:r>
              <a:rPr lang="en-US" sz="2300" dirty="0" err="1">
                <a:latin typeface="Times New Roman"/>
                <a:ea typeface="Times New Roman"/>
              </a:rPr>
              <a:t>bu</a:t>
            </a:r>
            <a:r>
              <a:rPr lang="en-US" sz="2300" dirty="0">
                <a:latin typeface="Times New Roman"/>
                <a:ea typeface="Times New Roman"/>
              </a:rPr>
              <a:t> </a:t>
            </a:r>
            <a:r>
              <a:rPr lang="en-US" sz="2300" dirty="0" err="1">
                <a:latin typeface="Times New Roman"/>
                <a:ea typeface="Times New Roman"/>
              </a:rPr>
              <a:t>ikkala</a:t>
            </a:r>
            <a:r>
              <a:rPr lang="en-US" sz="2300" dirty="0">
                <a:latin typeface="Times New Roman"/>
                <a:ea typeface="Times New Roman"/>
              </a:rPr>
              <a:t> </a:t>
            </a:r>
            <a:r>
              <a:rPr lang="en-US" sz="2300" dirty="0" err="1">
                <a:latin typeface="Times New Roman"/>
                <a:ea typeface="Times New Roman"/>
              </a:rPr>
              <a:t>madaniy</a:t>
            </a:r>
            <a:r>
              <a:rPr lang="en-US" sz="2300" dirty="0">
                <a:latin typeface="Times New Roman"/>
                <a:ea typeface="Times New Roman"/>
              </a:rPr>
              <a:t> </a:t>
            </a:r>
            <a:r>
              <a:rPr lang="en-US" sz="2300" dirty="0" err="1">
                <a:latin typeface="Times New Roman"/>
                <a:ea typeface="Times New Roman"/>
              </a:rPr>
              <a:t>an’analar</a:t>
            </a:r>
            <a:r>
              <a:rPr lang="en-US" sz="2300" dirty="0">
                <a:latin typeface="Times New Roman"/>
                <a:ea typeface="Times New Roman"/>
              </a:rPr>
              <a:t> </a:t>
            </a:r>
            <a:r>
              <a:rPr lang="en-US" sz="2300" dirty="0" err="1">
                <a:latin typeface="Times New Roman"/>
                <a:ea typeface="Times New Roman"/>
              </a:rPr>
              <a:t>qo‘yi</a:t>
            </a:r>
            <a:r>
              <a:rPr lang="en-US" sz="2300" dirty="0">
                <a:latin typeface="Times New Roman"/>
                <a:ea typeface="Times New Roman"/>
              </a:rPr>
              <a:t> </a:t>
            </a:r>
            <a:r>
              <a:rPr lang="en-US" sz="2300" dirty="0" err="1">
                <a:latin typeface="Times New Roman"/>
                <a:ea typeface="Times New Roman"/>
              </a:rPr>
              <a:t>Zarafshonda</a:t>
            </a:r>
            <a:r>
              <a:rPr lang="en-US" sz="2300" dirty="0">
                <a:latin typeface="Times New Roman"/>
                <a:ea typeface="Times New Roman"/>
              </a:rPr>
              <a:t>, </a:t>
            </a:r>
            <a:r>
              <a:rPr lang="en-US" sz="2300" dirty="0" err="1">
                <a:latin typeface="Times New Roman"/>
                <a:ea typeface="Times New Roman"/>
              </a:rPr>
              <a:t>birinchidan</a:t>
            </a:r>
            <a:r>
              <a:rPr lang="en-US" sz="2300" dirty="0">
                <a:latin typeface="Times New Roman"/>
                <a:ea typeface="Times New Roman"/>
              </a:rPr>
              <a:t>, </a:t>
            </a:r>
            <a:r>
              <a:rPr lang="en-US" sz="2300" b="1" dirty="0" err="1">
                <a:latin typeface="Times New Roman"/>
                <a:ea typeface="Times New Roman"/>
              </a:rPr>
              <a:t>iqtisodiy</a:t>
            </a:r>
            <a:r>
              <a:rPr lang="en-US" sz="2300" b="1" dirty="0">
                <a:latin typeface="Times New Roman"/>
                <a:ea typeface="Times New Roman"/>
              </a:rPr>
              <a:t> </a:t>
            </a:r>
            <a:r>
              <a:rPr lang="en-US" sz="2300" b="1" dirty="0" err="1">
                <a:latin typeface="Times New Roman"/>
                <a:ea typeface="Times New Roman"/>
              </a:rPr>
              <a:t>va</a:t>
            </a:r>
            <a:r>
              <a:rPr lang="en-US" sz="2300" b="1" dirty="0">
                <a:latin typeface="Times New Roman"/>
                <a:ea typeface="Times New Roman"/>
              </a:rPr>
              <a:t> </a:t>
            </a:r>
            <a:r>
              <a:rPr lang="en-US" sz="2300" b="1" dirty="0" err="1">
                <a:latin typeface="Times New Roman"/>
                <a:ea typeface="Times New Roman"/>
              </a:rPr>
              <a:t>madaniy</a:t>
            </a:r>
            <a:r>
              <a:rPr lang="en-US" sz="2300" b="1" dirty="0">
                <a:latin typeface="Times New Roman"/>
                <a:ea typeface="Times New Roman"/>
              </a:rPr>
              <a:t> </a:t>
            </a:r>
            <a:r>
              <a:rPr lang="en-US" sz="2300" b="1" dirty="0" err="1">
                <a:latin typeface="Times New Roman"/>
                <a:ea typeface="Times New Roman"/>
              </a:rPr>
              <a:t>aloqalar</a:t>
            </a:r>
            <a:r>
              <a:rPr lang="en-US" sz="2300" b="1" dirty="0">
                <a:latin typeface="Times New Roman"/>
                <a:ea typeface="Times New Roman"/>
              </a:rPr>
              <a:t> </a:t>
            </a:r>
            <a:r>
              <a:rPr lang="en-US" sz="2300" dirty="0" err="1">
                <a:latin typeface="Times New Roman"/>
                <a:ea typeface="Times New Roman"/>
              </a:rPr>
              <a:t>asosida</a:t>
            </a:r>
            <a:r>
              <a:rPr lang="en-US" sz="2300" dirty="0">
                <a:latin typeface="Times New Roman"/>
                <a:ea typeface="Times New Roman"/>
              </a:rPr>
              <a:t>, </a:t>
            </a:r>
            <a:r>
              <a:rPr lang="en-US" sz="2300" dirty="0" err="1">
                <a:latin typeface="Times New Roman"/>
                <a:ea typeface="Times New Roman"/>
              </a:rPr>
              <a:t>ikkinchidan</a:t>
            </a:r>
            <a:r>
              <a:rPr lang="en-US" sz="2300" dirty="0">
                <a:latin typeface="Times New Roman"/>
                <a:ea typeface="Times New Roman"/>
              </a:rPr>
              <a:t>, </a:t>
            </a:r>
            <a:r>
              <a:rPr lang="en-US" sz="2300" dirty="0" err="1">
                <a:latin typeface="Times New Roman"/>
                <a:ea typeface="Times New Roman"/>
              </a:rPr>
              <a:t>O‘rta</a:t>
            </a:r>
            <a:r>
              <a:rPr lang="en-US" sz="2300" dirty="0">
                <a:latin typeface="Times New Roman"/>
                <a:ea typeface="Times New Roman"/>
              </a:rPr>
              <a:t> </a:t>
            </a:r>
            <a:r>
              <a:rPr lang="en-US" sz="2300" dirty="0" err="1">
                <a:latin typeface="Times New Roman"/>
                <a:ea typeface="Times New Roman"/>
              </a:rPr>
              <a:t>Osiyoning</a:t>
            </a:r>
            <a:r>
              <a:rPr lang="en-US" sz="2300" dirty="0">
                <a:latin typeface="Times New Roman"/>
                <a:ea typeface="Times New Roman"/>
              </a:rPr>
              <a:t> </a:t>
            </a:r>
            <a:r>
              <a:rPr lang="en-US" sz="2300" dirty="0" err="1">
                <a:latin typeface="Times New Roman"/>
                <a:ea typeface="Times New Roman"/>
              </a:rPr>
              <a:t>janubiy</a:t>
            </a:r>
            <a:r>
              <a:rPr lang="en-US" sz="2300" dirty="0">
                <a:latin typeface="Times New Roman"/>
                <a:ea typeface="Times New Roman"/>
              </a:rPr>
              <a:t> </a:t>
            </a:r>
            <a:r>
              <a:rPr lang="en-US" sz="2300" dirty="0" err="1">
                <a:latin typeface="Times New Roman"/>
                <a:ea typeface="Times New Roman"/>
              </a:rPr>
              <a:t>o‘troq</a:t>
            </a:r>
            <a:r>
              <a:rPr lang="en-US" sz="2300" dirty="0">
                <a:latin typeface="Times New Roman"/>
                <a:ea typeface="Times New Roman"/>
              </a:rPr>
              <a:t> </a:t>
            </a:r>
            <a:r>
              <a:rPr lang="en-US" sz="2300" dirty="0" err="1">
                <a:latin typeface="Times New Roman"/>
                <a:ea typeface="Times New Roman"/>
              </a:rPr>
              <a:t>va</a:t>
            </a:r>
            <a:r>
              <a:rPr lang="en-US" sz="2300" dirty="0">
                <a:latin typeface="Times New Roman"/>
                <a:ea typeface="Times New Roman"/>
              </a:rPr>
              <a:t> </a:t>
            </a:r>
            <a:r>
              <a:rPr lang="en-US" sz="2300" dirty="0" err="1">
                <a:latin typeface="Times New Roman"/>
                <a:ea typeface="Times New Roman"/>
              </a:rPr>
              <a:t>shimoli</a:t>
            </a:r>
            <a:r>
              <a:rPr lang="en-US" sz="2300" dirty="0">
                <a:latin typeface="Times New Roman"/>
                <a:ea typeface="Times New Roman"/>
              </a:rPr>
              <a:t>–</a:t>
            </a:r>
            <a:r>
              <a:rPr lang="en-US" sz="2300" dirty="0" err="1">
                <a:latin typeface="Times New Roman"/>
                <a:ea typeface="Times New Roman"/>
              </a:rPr>
              <a:t>sharqiy</a:t>
            </a:r>
            <a:r>
              <a:rPr lang="en-US" sz="2300" dirty="0">
                <a:latin typeface="Times New Roman"/>
                <a:ea typeface="Times New Roman"/>
              </a:rPr>
              <a:t> </a:t>
            </a:r>
            <a:r>
              <a:rPr lang="en-US" sz="2300" dirty="0" err="1">
                <a:latin typeface="Times New Roman"/>
                <a:ea typeface="Times New Roman"/>
              </a:rPr>
              <a:t>chorvador</a:t>
            </a:r>
            <a:r>
              <a:rPr lang="en-US" sz="2300" dirty="0">
                <a:latin typeface="Times New Roman"/>
                <a:ea typeface="Times New Roman"/>
              </a:rPr>
              <a:t> </a:t>
            </a:r>
            <a:r>
              <a:rPr lang="en-US" sz="2300" dirty="0" err="1">
                <a:latin typeface="Times New Roman"/>
                <a:ea typeface="Times New Roman"/>
              </a:rPr>
              <a:t>qabilalarining</a:t>
            </a:r>
            <a:r>
              <a:rPr lang="en-US" sz="2300" dirty="0">
                <a:latin typeface="Times New Roman"/>
                <a:ea typeface="Times New Roman"/>
              </a:rPr>
              <a:t> </a:t>
            </a:r>
            <a:r>
              <a:rPr lang="en-US" sz="2300" dirty="0" err="1">
                <a:latin typeface="Times New Roman"/>
                <a:ea typeface="Times New Roman"/>
              </a:rPr>
              <a:t>yoyilishi</a:t>
            </a:r>
            <a:r>
              <a:rPr lang="en-US" sz="2300" dirty="0">
                <a:latin typeface="Times New Roman"/>
                <a:ea typeface="Times New Roman"/>
              </a:rPr>
              <a:t> </a:t>
            </a:r>
            <a:r>
              <a:rPr lang="en-US" sz="2300" dirty="0" err="1">
                <a:latin typeface="Times New Roman"/>
                <a:ea typeface="Times New Roman"/>
              </a:rPr>
              <a:t>bilan</a:t>
            </a:r>
            <a:r>
              <a:rPr lang="en-US" sz="2300" dirty="0">
                <a:latin typeface="Times New Roman"/>
                <a:ea typeface="Times New Roman"/>
              </a:rPr>
              <a:t> ham </a:t>
            </a:r>
            <a:r>
              <a:rPr lang="en-US" sz="2300" dirty="0" err="1">
                <a:latin typeface="Times New Roman"/>
                <a:ea typeface="Times New Roman"/>
              </a:rPr>
              <a:t>bog‘liq</a:t>
            </a:r>
            <a:r>
              <a:rPr lang="en-US" sz="2300" dirty="0">
                <a:latin typeface="Times New Roman"/>
                <a:ea typeface="Times New Roman"/>
              </a:rPr>
              <a:t> </a:t>
            </a:r>
            <a:r>
              <a:rPr lang="en-US" sz="2300" dirty="0" err="1">
                <a:latin typeface="Times New Roman"/>
                <a:ea typeface="Times New Roman"/>
              </a:rPr>
              <a:t>bo‘lgan</a:t>
            </a:r>
            <a:r>
              <a:rPr lang="en-US" sz="2300" dirty="0">
                <a:latin typeface="Times New Roman"/>
                <a:ea typeface="Times New Roman"/>
              </a:rPr>
              <a:t>. </a:t>
            </a:r>
            <a:endParaRPr lang="ru-RU" sz="2300" dirty="0">
              <a:effectLst/>
              <a:latin typeface="Times New Roman"/>
              <a:ea typeface="Times New Roman"/>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Madaniy</a:t>
            </a:r>
            <a:r>
              <a:rPr lang="en-US" sz="2400" b="1" dirty="0" smtClean="0">
                <a:latin typeface="Times New Roman"/>
                <a:ea typeface="Times New Roman"/>
              </a:rPr>
              <a:t> </a:t>
            </a:r>
            <a:r>
              <a:rPr lang="en-US" sz="2400" b="1" dirty="0" err="1">
                <a:latin typeface="Times New Roman"/>
                <a:ea typeface="Times New Roman"/>
              </a:rPr>
              <a:t>aloqalar</a:t>
            </a:r>
            <a:r>
              <a:rPr lang="en-US" sz="2400" b="1" dirty="0">
                <a:latin typeface="Times New Roman"/>
                <a:ea typeface="Times New Roman"/>
              </a:rPr>
              <a:t>, </a:t>
            </a:r>
            <a:r>
              <a:rPr lang="en-US" sz="2400" b="1" dirty="0" err="1">
                <a:latin typeface="Times New Roman"/>
                <a:ea typeface="Times New Roman"/>
              </a:rPr>
              <a:t>aholi</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etnik</a:t>
            </a:r>
            <a:r>
              <a:rPr lang="en-US" sz="2400" b="1" dirty="0">
                <a:latin typeface="Times New Roman"/>
                <a:ea typeface="Times New Roman"/>
              </a:rPr>
              <a:t> </a:t>
            </a:r>
            <a:r>
              <a:rPr lang="en-US" sz="2400" b="1" dirty="0" err="1">
                <a:latin typeface="Times New Roman"/>
                <a:ea typeface="Times New Roman"/>
              </a:rPr>
              <a:t>jarayonlar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445867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400" dirty="0">
                <a:latin typeface="Times New Roman"/>
                <a:ea typeface="Times New Roman"/>
              </a:rPr>
              <a:t> </a:t>
            </a:r>
            <a:endParaRPr lang="ru-RU" sz="2400" dirty="0">
              <a:latin typeface="Times New Roman"/>
              <a:ea typeface="Times New Roman"/>
            </a:endParaRPr>
          </a:p>
          <a:p>
            <a:pPr algn="just">
              <a:lnSpc>
                <a:spcPct val="115000"/>
              </a:lnSpc>
              <a:spcAft>
                <a:spcPts val="0"/>
              </a:spcAft>
            </a:pPr>
            <a:r>
              <a:rPr lang="en-US" sz="2400" dirty="0" smtClean="0">
                <a:latin typeface="Times New Roman"/>
                <a:ea typeface="Times New Roman"/>
              </a:rPr>
              <a:t>	</a:t>
            </a:r>
            <a:r>
              <a:rPr lang="en-US" sz="2400" dirty="0">
                <a:latin typeface="Times New Roman"/>
                <a:ea typeface="Times New Roman"/>
              </a:rPr>
              <a:t> </a:t>
            </a:r>
            <a:r>
              <a:rPr lang="en-US" sz="2400" b="1" dirty="0">
                <a:latin typeface="Times New Roman"/>
                <a:ea typeface="Times New Roman"/>
              </a:rPr>
              <a:t>Mil. </a:t>
            </a:r>
            <a:r>
              <a:rPr lang="en-US" sz="2400" b="1" dirty="0" err="1">
                <a:latin typeface="Times New Roman"/>
                <a:ea typeface="Times New Roman"/>
              </a:rPr>
              <a:t>avv</a:t>
            </a:r>
            <a:r>
              <a:rPr lang="en-US" sz="2400" b="1" dirty="0">
                <a:latin typeface="Times New Roman"/>
                <a:ea typeface="Times New Roman"/>
              </a:rPr>
              <a:t>.  II </a:t>
            </a:r>
            <a:r>
              <a:rPr lang="en-US" sz="2400" b="1" dirty="0" err="1">
                <a:latin typeface="Times New Roman"/>
                <a:ea typeface="Times New Roman"/>
              </a:rPr>
              <a:t>ming</a:t>
            </a:r>
            <a:r>
              <a:rPr lang="en-US" sz="2400" b="1" dirty="0">
                <a:latin typeface="Times New Roman"/>
                <a:ea typeface="Times New Roman"/>
              </a:rPr>
              <a:t> </a:t>
            </a:r>
            <a:r>
              <a:rPr lang="en-US" sz="2400" b="1" dirty="0" err="1">
                <a:latin typeface="Times New Roman"/>
                <a:ea typeface="Times New Roman"/>
              </a:rPr>
              <a:t>yillikning</a:t>
            </a:r>
            <a:r>
              <a:rPr lang="en-US" sz="2400" b="1" dirty="0">
                <a:latin typeface="Times New Roman"/>
                <a:ea typeface="Times New Roman"/>
              </a:rPr>
              <a:t> </a:t>
            </a:r>
            <a:r>
              <a:rPr lang="en-US" sz="2400" b="1" dirty="0" err="1">
                <a:latin typeface="Times New Roman"/>
                <a:ea typeface="Times New Roman"/>
              </a:rPr>
              <a:t>o‘rtalarida</a:t>
            </a:r>
            <a:r>
              <a:rPr lang="en-US" sz="2400" b="1" dirty="0">
                <a:latin typeface="Times New Roman"/>
                <a:ea typeface="Times New Roman"/>
              </a:rPr>
              <a:t> </a:t>
            </a:r>
            <a:r>
              <a:rPr lang="en-US" sz="2400" dirty="0" err="1">
                <a:latin typeface="Times New Roman"/>
                <a:ea typeface="Times New Roman"/>
              </a:rPr>
              <a:t>yaylovlarda</a:t>
            </a:r>
            <a:r>
              <a:rPr lang="en-US" sz="2400" dirty="0">
                <a:latin typeface="Times New Roman"/>
                <a:ea typeface="Times New Roman"/>
              </a:rPr>
              <a:t> </a:t>
            </a:r>
            <a:r>
              <a:rPr lang="en-US" sz="2400" dirty="0" err="1">
                <a:latin typeface="Times New Roman"/>
                <a:ea typeface="Times New Roman"/>
              </a:rPr>
              <a:t>boqiladigan</a:t>
            </a:r>
            <a:r>
              <a:rPr lang="en-US" sz="2400" dirty="0">
                <a:latin typeface="Times New Roman"/>
                <a:ea typeface="Times New Roman"/>
              </a:rPr>
              <a:t> </a:t>
            </a:r>
            <a:r>
              <a:rPr lang="en-US" sz="2400" dirty="0" err="1">
                <a:latin typeface="Times New Roman"/>
                <a:ea typeface="Times New Roman"/>
              </a:rPr>
              <a:t>chorvachilik</a:t>
            </a:r>
            <a:r>
              <a:rPr lang="en-US" sz="2400" dirty="0">
                <a:latin typeface="Times New Roman"/>
                <a:ea typeface="Times New Roman"/>
              </a:rPr>
              <a:t> </a:t>
            </a:r>
            <a:r>
              <a:rPr lang="en-US" sz="2400" dirty="0" err="1">
                <a:latin typeface="Times New Roman"/>
                <a:ea typeface="Times New Roman"/>
              </a:rPr>
              <a:t>ajralib</a:t>
            </a:r>
            <a:r>
              <a:rPr lang="en-US" sz="2400" dirty="0">
                <a:latin typeface="Times New Roman"/>
                <a:ea typeface="Times New Roman"/>
              </a:rPr>
              <a:t>, </a:t>
            </a:r>
            <a:r>
              <a:rPr lang="en-US" sz="2400" dirty="0" err="1">
                <a:latin typeface="Times New Roman"/>
                <a:ea typeface="Times New Roman"/>
              </a:rPr>
              <a:t>maxsus</a:t>
            </a:r>
            <a:r>
              <a:rPr lang="en-US" sz="2400" dirty="0">
                <a:latin typeface="Times New Roman"/>
                <a:ea typeface="Times New Roman"/>
              </a:rPr>
              <a:t> </a:t>
            </a:r>
            <a:r>
              <a:rPr lang="en-US" sz="2400" dirty="0" err="1">
                <a:latin typeface="Times New Roman"/>
                <a:ea typeface="Times New Roman"/>
              </a:rPr>
              <a:t>xo‘jalik</a:t>
            </a:r>
            <a:r>
              <a:rPr lang="en-US" sz="2400" dirty="0">
                <a:latin typeface="Times New Roman"/>
                <a:ea typeface="Times New Roman"/>
              </a:rPr>
              <a:t> </a:t>
            </a:r>
            <a:r>
              <a:rPr lang="en-US" sz="2400" dirty="0" err="1">
                <a:latin typeface="Times New Roman"/>
                <a:ea typeface="Times New Roman"/>
              </a:rPr>
              <a:t>turiga</a:t>
            </a:r>
            <a:r>
              <a:rPr lang="en-US" sz="2400" dirty="0">
                <a:latin typeface="Times New Roman"/>
                <a:ea typeface="Times New Roman"/>
              </a:rPr>
              <a:t> </a:t>
            </a:r>
            <a:r>
              <a:rPr lang="en-US" sz="2400" dirty="0" err="1">
                <a:latin typeface="Times New Roman"/>
                <a:ea typeface="Times New Roman"/>
              </a:rPr>
              <a:t>aylangan</a:t>
            </a:r>
            <a:r>
              <a:rPr lang="en-US" sz="2400" dirty="0">
                <a:latin typeface="Times New Roman"/>
                <a:ea typeface="Times New Roman"/>
              </a:rPr>
              <a:t>. </a:t>
            </a:r>
            <a:r>
              <a:rPr lang="en-US" sz="2400" b="1" dirty="0" err="1">
                <a:latin typeface="Times New Roman"/>
                <a:ea typeface="Times New Roman"/>
              </a:rPr>
              <a:t>Sirdaryo</a:t>
            </a:r>
            <a:r>
              <a:rPr lang="en-US" sz="2400" b="1" dirty="0">
                <a:latin typeface="Times New Roman"/>
                <a:ea typeface="Times New Roman"/>
              </a:rPr>
              <a:t>, </a:t>
            </a:r>
            <a:r>
              <a:rPr lang="en-US" sz="2400" b="1" dirty="0" err="1">
                <a:latin typeface="Times New Roman"/>
                <a:ea typeface="Times New Roman"/>
              </a:rPr>
              <a:t>Amudaryo</a:t>
            </a:r>
            <a:r>
              <a:rPr lang="en-US" sz="2400" b="1" dirty="0">
                <a:latin typeface="Times New Roman"/>
                <a:ea typeface="Times New Roman"/>
              </a:rPr>
              <a:t>, </a:t>
            </a:r>
            <a:r>
              <a:rPr lang="en-US" sz="2400" b="1" dirty="0" err="1">
                <a:latin typeface="Times New Roman"/>
                <a:ea typeface="Times New Roman"/>
              </a:rPr>
              <a:t>Zarafshon</a:t>
            </a:r>
            <a:r>
              <a:rPr lang="en-US" sz="2400" b="1" dirty="0">
                <a:latin typeface="Times New Roman"/>
                <a:ea typeface="Times New Roman"/>
              </a:rPr>
              <a:t>, </a:t>
            </a:r>
            <a:r>
              <a:rPr lang="en-US" sz="2400" b="1" dirty="0" err="1">
                <a:latin typeface="Times New Roman"/>
                <a:ea typeface="Times New Roman"/>
              </a:rPr>
              <a:t>Murg‘ob</a:t>
            </a:r>
            <a:r>
              <a:rPr lang="en-US" sz="2400" b="1" dirty="0">
                <a:latin typeface="Times New Roman"/>
                <a:ea typeface="Times New Roman"/>
              </a:rPr>
              <a:t>, </a:t>
            </a:r>
            <a:r>
              <a:rPr lang="en-US" sz="2400" b="1" dirty="0" err="1">
                <a:latin typeface="Times New Roman"/>
                <a:ea typeface="Times New Roman"/>
              </a:rPr>
              <a:t>Vaxsh</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Panj</a:t>
            </a:r>
            <a:r>
              <a:rPr lang="en-US" sz="2400" b="1" dirty="0">
                <a:latin typeface="Times New Roman"/>
                <a:ea typeface="Times New Roman"/>
              </a:rPr>
              <a:t> </a:t>
            </a:r>
            <a:r>
              <a:rPr lang="en-US" sz="2400" b="1" dirty="0" err="1">
                <a:latin typeface="Times New Roman"/>
                <a:ea typeface="Times New Roman"/>
              </a:rPr>
              <a:t>daryolari</a:t>
            </a:r>
            <a:r>
              <a:rPr lang="en-US" sz="2400" dirty="0">
                <a:latin typeface="Times New Roman"/>
                <a:ea typeface="Times New Roman"/>
              </a:rPr>
              <a:t> </a:t>
            </a:r>
            <a:r>
              <a:rPr lang="en-US" sz="2400" dirty="0" err="1">
                <a:latin typeface="Times New Roman"/>
                <a:ea typeface="Times New Roman"/>
              </a:rPr>
              <a:t>bo‘ylab</a:t>
            </a:r>
            <a:r>
              <a:rPr lang="en-US" sz="2400" dirty="0">
                <a:latin typeface="Times New Roman"/>
                <a:ea typeface="Times New Roman"/>
              </a:rPr>
              <a:t> </a:t>
            </a:r>
            <a:r>
              <a:rPr lang="en-US" sz="2400" dirty="0" err="1">
                <a:latin typeface="Times New Roman"/>
                <a:ea typeface="Times New Roman"/>
              </a:rPr>
              <a:t>bronza</a:t>
            </a:r>
            <a:r>
              <a:rPr lang="en-US" sz="2400" dirty="0">
                <a:latin typeface="Times New Roman"/>
                <a:ea typeface="Times New Roman"/>
              </a:rPr>
              <a:t> </a:t>
            </a:r>
            <a:r>
              <a:rPr lang="en-US" sz="2400" dirty="0" err="1">
                <a:latin typeface="Times New Roman"/>
                <a:ea typeface="Times New Roman"/>
              </a:rPr>
              <a:t>davrida</a:t>
            </a:r>
            <a:r>
              <a:rPr lang="en-US" sz="2400" dirty="0">
                <a:latin typeface="Times New Roman"/>
                <a:ea typeface="Times New Roman"/>
              </a:rPr>
              <a:t> </a:t>
            </a:r>
            <a:r>
              <a:rPr lang="en-US" sz="2400" dirty="0" err="1">
                <a:latin typeface="Times New Roman"/>
                <a:ea typeface="Times New Roman"/>
              </a:rPr>
              <a:t>yangi</a:t>
            </a:r>
            <a:r>
              <a:rPr lang="en-US" sz="2400" dirty="0">
                <a:latin typeface="Times New Roman"/>
                <a:ea typeface="Times New Roman"/>
              </a:rPr>
              <a:t> </a:t>
            </a:r>
            <a:r>
              <a:rPr lang="en-US" sz="2400" dirty="0" err="1">
                <a:latin typeface="Times New Roman"/>
                <a:ea typeface="Times New Roman"/>
              </a:rPr>
              <a:t>yerlarga</a:t>
            </a:r>
            <a:r>
              <a:rPr lang="en-US" sz="2400" dirty="0">
                <a:latin typeface="Times New Roman"/>
                <a:ea typeface="Times New Roman"/>
              </a:rPr>
              <a:t> </a:t>
            </a:r>
            <a:r>
              <a:rPr lang="en-US" sz="2400" dirty="0" err="1">
                <a:latin typeface="Times New Roman"/>
                <a:ea typeface="Times New Roman"/>
              </a:rPr>
              <a:t>ko‘chish</a:t>
            </a:r>
            <a:r>
              <a:rPr lang="en-US" sz="2400" dirty="0">
                <a:latin typeface="Times New Roman"/>
                <a:ea typeface="Times New Roman"/>
              </a:rPr>
              <a:t> </a:t>
            </a:r>
            <a:r>
              <a:rPr lang="en-US" sz="2400" dirty="0" err="1">
                <a:latin typeface="Times New Roman"/>
                <a:ea typeface="Times New Roman"/>
              </a:rPr>
              <a:t>yo‘llari</a:t>
            </a:r>
            <a:r>
              <a:rPr lang="en-US" sz="2400" dirty="0">
                <a:latin typeface="Times New Roman"/>
                <a:ea typeface="Times New Roman"/>
              </a:rPr>
              <a:t> </a:t>
            </a:r>
            <a:r>
              <a:rPr lang="en-US" sz="2400" dirty="0" err="1">
                <a:latin typeface="Times New Roman"/>
                <a:ea typeface="Times New Roman"/>
              </a:rPr>
              <a:t>paydo</a:t>
            </a:r>
            <a:r>
              <a:rPr lang="en-US" sz="2400" dirty="0">
                <a:latin typeface="Times New Roman"/>
                <a:ea typeface="Times New Roman"/>
              </a:rPr>
              <a:t> </a:t>
            </a:r>
            <a:r>
              <a:rPr lang="en-US" sz="2400" dirty="0" err="1">
                <a:latin typeface="Times New Roman"/>
                <a:ea typeface="Times New Roman"/>
              </a:rPr>
              <a:t>bo‘ldi</a:t>
            </a:r>
            <a:r>
              <a:rPr lang="en-US" sz="2400" dirty="0">
                <a:latin typeface="Times New Roman"/>
                <a:ea typeface="Times New Roman"/>
              </a:rPr>
              <a:t>. Bu </a:t>
            </a:r>
            <a:r>
              <a:rPr lang="en-US" sz="2400" dirty="0" err="1">
                <a:latin typeface="Times New Roman"/>
                <a:ea typeface="Times New Roman"/>
              </a:rPr>
              <a:t>yo‘llar</a:t>
            </a:r>
            <a:r>
              <a:rPr lang="en-US" sz="2400" dirty="0">
                <a:latin typeface="Times New Roman"/>
                <a:ea typeface="Times New Roman"/>
              </a:rPr>
              <a:t> </a:t>
            </a:r>
            <a:r>
              <a:rPr lang="en-US" sz="2400" dirty="0" err="1">
                <a:latin typeface="Times New Roman"/>
                <a:ea typeface="Times New Roman"/>
              </a:rPr>
              <a:t>yoqasida</a:t>
            </a:r>
            <a:r>
              <a:rPr lang="en-US" sz="2400" dirty="0">
                <a:latin typeface="Times New Roman"/>
                <a:ea typeface="Times New Roman"/>
              </a:rPr>
              <a:t> </a:t>
            </a:r>
            <a:r>
              <a:rPr lang="en-US" sz="2400" dirty="0" err="1">
                <a:latin typeface="Times New Roman"/>
                <a:ea typeface="Times New Roman"/>
              </a:rPr>
              <a:t>mavsumiy</a:t>
            </a:r>
            <a:r>
              <a:rPr lang="en-US" sz="2400" dirty="0">
                <a:latin typeface="Times New Roman"/>
                <a:ea typeface="Times New Roman"/>
              </a:rPr>
              <a:t> </a:t>
            </a:r>
            <a:r>
              <a:rPr lang="en-US" sz="2400" dirty="0" err="1">
                <a:latin typeface="Times New Roman"/>
                <a:ea typeface="Times New Roman"/>
              </a:rPr>
              <a:t>makonlar</a:t>
            </a:r>
            <a:r>
              <a:rPr lang="en-US" sz="2400" dirty="0">
                <a:latin typeface="Times New Roman"/>
                <a:ea typeface="Times New Roman"/>
              </a:rPr>
              <a:t>, </a:t>
            </a:r>
            <a:r>
              <a:rPr lang="en-US" sz="2400" dirty="0" err="1">
                <a:latin typeface="Times New Roman"/>
                <a:ea typeface="Times New Roman"/>
              </a:rPr>
              <a:t>mozor</a:t>
            </a:r>
            <a:r>
              <a:rPr lang="en-US" sz="2400" dirty="0">
                <a:latin typeface="Times New Roman"/>
                <a:ea typeface="Times New Roman"/>
              </a:rPr>
              <a:t>–</a:t>
            </a:r>
            <a:r>
              <a:rPr lang="en-US" sz="2400" dirty="0" err="1">
                <a:latin typeface="Times New Roman"/>
                <a:ea typeface="Times New Roman"/>
              </a:rPr>
              <a:t>qo‘rg‘onlar</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qabrlar</a:t>
            </a:r>
            <a:r>
              <a:rPr lang="en-US" sz="2400" dirty="0">
                <a:latin typeface="Times New Roman"/>
                <a:ea typeface="Times New Roman"/>
              </a:rPr>
              <a:t> </a:t>
            </a:r>
            <a:r>
              <a:rPr lang="en-US" sz="2400" dirty="0" err="1">
                <a:latin typeface="Times New Roman"/>
                <a:ea typeface="Times New Roman"/>
              </a:rPr>
              <a:t>topib</a:t>
            </a:r>
            <a:r>
              <a:rPr lang="en-US" sz="2400" dirty="0">
                <a:latin typeface="Times New Roman"/>
                <a:ea typeface="Times New Roman"/>
              </a:rPr>
              <a:t> </a:t>
            </a:r>
            <a:r>
              <a:rPr lang="en-US" sz="2400" dirty="0" err="1">
                <a:latin typeface="Times New Roman"/>
                <a:ea typeface="Times New Roman"/>
              </a:rPr>
              <a:t>tekshirilgan</a:t>
            </a:r>
            <a:r>
              <a:rPr lang="en-US" sz="2400" dirty="0">
                <a:latin typeface="Times New Roman"/>
                <a:ea typeface="Times New Roman"/>
              </a:rPr>
              <a:t>.</a:t>
            </a:r>
            <a:endParaRPr lang="ru-RU" sz="2400" dirty="0">
              <a:latin typeface="Times New Roman"/>
              <a:ea typeface="Times New Roman"/>
            </a:endParaRPr>
          </a:p>
          <a:p>
            <a:pPr algn="just">
              <a:lnSpc>
                <a:spcPct val="115000"/>
              </a:lnSpc>
              <a:spcAft>
                <a:spcPts val="0"/>
              </a:spcAft>
            </a:pPr>
            <a:r>
              <a:rPr lang="en-US" sz="2400" dirty="0" smtClean="0">
                <a:latin typeface="Times New Roman"/>
                <a:ea typeface="Times New Roman"/>
              </a:rPr>
              <a:t>	</a:t>
            </a:r>
            <a:r>
              <a:rPr lang="en-US" sz="2400" b="1" dirty="0" err="1" smtClean="0">
                <a:latin typeface="Times New Roman"/>
                <a:ea typeface="Times New Roman"/>
              </a:rPr>
              <a:t>Dashtli</a:t>
            </a:r>
            <a:r>
              <a:rPr lang="en-US" sz="2400" b="1" dirty="0" smtClean="0">
                <a:latin typeface="Times New Roman"/>
                <a:ea typeface="Times New Roman"/>
              </a:rPr>
              <a:t>–</a:t>
            </a:r>
            <a:r>
              <a:rPr lang="en-US" sz="2400" b="1" dirty="0" err="1" smtClean="0">
                <a:latin typeface="Times New Roman"/>
                <a:ea typeface="Times New Roman"/>
              </a:rPr>
              <a:t>Sopolli</a:t>
            </a:r>
            <a:r>
              <a:rPr lang="en-US" sz="2400" b="1" dirty="0" smtClean="0">
                <a:latin typeface="Times New Roman"/>
                <a:ea typeface="Times New Roman"/>
              </a:rPr>
              <a:t>  </a:t>
            </a:r>
            <a:r>
              <a:rPr lang="en-US" sz="2400" b="1" dirty="0" err="1">
                <a:latin typeface="Times New Roman"/>
                <a:ea typeface="Times New Roman"/>
              </a:rPr>
              <a:t>madaniyati</a:t>
            </a:r>
            <a:r>
              <a:rPr lang="en-US" sz="2400" b="1" dirty="0">
                <a:latin typeface="Times New Roman"/>
                <a:ea typeface="Times New Roman"/>
              </a:rPr>
              <a:t> </a:t>
            </a:r>
            <a:r>
              <a:rPr lang="en-US" sz="2400" dirty="0" err="1">
                <a:latin typeface="Times New Roman"/>
                <a:ea typeface="Times New Roman"/>
              </a:rPr>
              <a:t>vakillarining</a:t>
            </a:r>
            <a:r>
              <a:rPr lang="en-US" sz="2400" dirty="0">
                <a:latin typeface="Times New Roman"/>
                <a:ea typeface="Times New Roman"/>
              </a:rPr>
              <a:t> </a:t>
            </a:r>
            <a:r>
              <a:rPr lang="en-US" sz="2400" dirty="0" err="1">
                <a:latin typeface="Times New Roman"/>
                <a:ea typeface="Times New Roman"/>
              </a:rPr>
              <a:t>bir</a:t>
            </a:r>
            <a:r>
              <a:rPr lang="en-US" sz="2400" dirty="0">
                <a:latin typeface="Times New Roman"/>
                <a:ea typeface="Times New Roman"/>
              </a:rPr>
              <a:t> </a:t>
            </a:r>
            <a:r>
              <a:rPr lang="en-US" sz="2400" dirty="0" err="1">
                <a:latin typeface="Times New Roman"/>
                <a:ea typeface="Times New Roman"/>
              </a:rPr>
              <a:t>qismi</a:t>
            </a:r>
            <a:r>
              <a:rPr lang="en-US" sz="2400" dirty="0">
                <a:latin typeface="Times New Roman"/>
                <a:ea typeface="Times New Roman"/>
              </a:rPr>
              <a:t> </a:t>
            </a:r>
            <a:r>
              <a:rPr lang="en-US" sz="2400" b="1" i="1" dirty="0" err="1">
                <a:solidFill>
                  <a:srgbClr val="10087A"/>
                </a:solidFill>
                <a:latin typeface="Times New Roman"/>
                <a:ea typeface="Times New Roman"/>
              </a:rPr>
              <a:t>Janubiy</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Tojikiston</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Afg‘onistonning</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shimoli</a:t>
            </a:r>
            <a:r>
              <a:rPr lang="en-US" sz="2400" b="1" i="1" dirty="0">
                <a:solidFill>
                  <a:srgbClr val="10087A"/>
                </a:solidFill>
                <a:latin typeface="Times New Roman"/>
                <a:ea typeface="Times New Roman"/>
              </a:rPr>
              <a:t>–</a:t>
            </a:r>
            <a:r>
              <a:rPr lang="en-US" sz="2400" b="1" i="1" dirty="0" err="1">
                <a:solidFill>
                  <a:srgbClr val="10087A"/>
                </a:solidFill>
                <a:latin typeface="Times New Roman"/>
                <a:ea typeface="Times New Roman"/>
              </a:rPr>
              <a:t>sharqiy</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hududlarini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o‘zlashtirib</a:t>
            </a:r>
            <a:r>
              <a:rPr lang="en-US" sz="2400" b="1" i="1" dirty="0">
                <a:solidFill>
                  <a:srgbClr val="10087A"/>
                </a:solidFill>
                <a:latin typeface="Times New Roman"/>
                <a:ea typeface="Times New Roman"/>
              </a:rPr>
              <a:t>, Hind </a:t>
            </a:r>
            <a:r>
              <a:rPr lang="en-US" sz="2400" b="1" i="1" dirty="0" err="1">
                <a:solidFill>
                  <a:srgbClr val="10087A"/>
                </a:solidFill>
                <a:latin typeface="Times New Roman"/>
                <a:ea typeface="Times New Roman"/>
              </a:rPr>
              <a:t>vodiysigacha</a:t>
            </a:r>
            <a:r>
              <a:rPr lang="en-US" sz="2400" b="1" i="1" dirty="0">
                <a:solidFill>
                  <a:srgbClr val="10087A"/>
                </a:solidFill>
                <a:latin typeface="Times New Roman"/>
                <a:ea typeface="Times New Roman"/>
              </a:rPr>
              <a:t> </a:t>
            </a:r>
            <a:r>
              <a:rPr lang="en-US" sz="2400" dirty="0" err="1">
                <a:latin typeface="Times New Roman"/>
                <a:ea typeface="Times New Roman"/>
              </a:rPr>
              <a:t>yoyiladi</a:t>
            </a:r>
            <a:r>
              <a:rPr lang="en-US" sz="2400" dirty="0">
                <a:latin typeface="Times New Roman"/>
                <a:ea typeface="Times New Roman"/>
              </a:rPr>
              <a:t>, </a:t>
            </a:r>
            <a:r>
              <a:rPr lang="en-US" sz="2400" dirty="0" err="1">
                <a:latin typeface="Times New Roman"/>
                <a:ea typeface="Times New Roman"/>
              </a:rPr>
              <a:t>boshqa</a:t>
            </a:r>
            <a:r>
              <a:rPr lang="en-US" sz="2400" dirty="0">
                <a:latin typeface="Times New Roman"/>
                <a:ea typeface="Times New Roman"/>
              </a:rPr>
              <a:t> </a:t>
            </a:r>
            <a:r>
              <a:rPr lang="en-US" sz="2400" dirty="0" err="1">
                <a:latin typeface="Times New Roman"/>
                <a:ea typeface="Times New Roman"/>
              </a:rPr>
              <a:t>guruhlari</a:t>
            </a:r>
            <a:r>
              <a:rPr lang="en-US" sz="2400" dirty="0">
                <a:latin typeface="Times New Roman"/>
                <a:ea typeface="Times New Roman"/>
              </a:rPr>
              <a:t> </a:t>
            </a:r>
            <a:r>
              <a:rPr lang="en-US" sz="2400" dirty="0" err="1">
                <a:latin typeface="Times New Roman"/>
                <a:ea typeface="Times New Roman"/>
              </a:rPr>
              <a:t>esa</a:t>
            </a:r>
            <a:r>
              <a:rPr lang="en-US" sz="2400" dirty="0">
                <a:latin typeface="Times New Roman"/>
                <a:ea typeface="Times New Roman"/>
              </a:rPr>
              <a:t> </a:t>
            </a:r>
            <a:r>
              <a:rPr lang="en-US" sz="2400" b="1" i="1" dirty="0" err="1">
                <a:solidFill>
                  <a:srgbClr val="10087A"/>
                </a:solidFill>
                <a:latin typeface="Times New Roman"/>
                <a:ea typeface="Times New Roman"/>
              </a:rPr>
              <a:t>Zarafshon</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vohasi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va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Sharqiy</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Farg‘ona</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yerlarida</a:t>
            </a:r>
            <a:r>
              <a:rPr lang="en-US" sz="2400" b="1" i="1" dirty="0">
                <a:solidFill>
                  <a:srgbClr val="10087A"/>
                </a:solidFill>
                <a:latin typeface="Times New Roman"/>
                <a:ea typeface="Times New Roman"/>
              </a:rPr>
              <a:t> </a:t>
            </a:r>
            <a:r>
              <a:rPr lang="en-US" sz="2400" dirty="0" err="1">
                <a:latin typeface="Times New Roman"/>
                <a:ea typeface="Times New Roman"/>
              </a:rPr>
              <a:t>tarqaladi</a:t>
            </a:r>
            <a:r>
              <a:rPr lang="en-US" sz="2400" dirty="0">
                <a:latin typeface="Times New Roman"/>
                <a:ea typeface="Times New Roman"/>
              </a:rPr>
              <a:t>. </a:t>
            </a:r>
            <a:r>
              <a:rPr lang="en-US" sz="2400" dirty="0" err="1">
                <a:latin typeface="Times New Roman"/>
                <a:ea typeface="Times New Roman"/>
              </a:rPr>
              <a:t>Mazkur</a:t>
            </a:r>
            <a:r>
              <a:rPr lang="en-US" sz="2400" dirty="0">
                <a:latin typeface="Times New Roman"/>
                <a:ea typeface="Times New Roman"/>
              </a:rPr>
              <a:t> </a:t>
            </a:r>
            <a:r>
              <a:rPr lang="en-US" sz="2400" dirty="0" err="1">
                <a:latin typeface="Times New Roman"/>
                <a:ea typeface="Times New Roman"/>
              </a:rPr>
              <a:t>hududlarda</a:t>
            </a:r>
            <a:r>
              <a:rPr lang="en-US" sz="2400" dirty="0">
                <a:latin typeface="Times New Roman"/>
                <a:ea typeface="Times New Roman"/>
              </a:rPr>
              <a:t> </a:t>
            </a:r>
            <a:r>
              <a:rPr lang="en-US" sz="2400" dirty="0" err="1">
                <a:latin typeface="Times New Roman"/>
                <a:ea typeface="Times New Roman"/>
              </a:rPr>
              <a:t>ular</a:t>
            </a:r>
            <a:r>
              <a:rPr lang="en-US" sz="2400" dirty="0">
                <a:latin typeface="Times New Roman"/>
                <a:ea typeface="Times New Roman"/>
              </a:rPr>
              <a:t> </a:t>
            </a:r>
            <a:r>
              <a:rPr lang="en-US" sz="2400" dirty="0" err="1">
                <a:latin typeface="Times New Roman"/>
                <a:ea typeface="Times New Roman"/>
              </a:rPr>
              <a:t>mahalliy</a:t>
            </a:r>
            <a:r>
              <a:rPr lang="en-US" sz="2400" dirty="0">
                <a:latin typeface="Times New Roman"/>
                <a:ea typeface="Times New Roman"/>
              </a:rPr>
              <a:t> </a:t>
            </a:r>
            <a:r>
              <a:rPr lang="en-US" sz="2400" dirty="0" err="1">
                <a:latin typeface="Times New Roman"/>
                <a:ea typeface="Times New Roman"/>
              </a:rPr>
              <a:t>aholi</a:t>
            </a:r>
            <a:r>
              <a:rPr lang="en-US" sz="2400" dirty="0">
                <a:latin typeface="Times New Roman"/>
                <a:ea typeface="Times New Roman"/>
              </a:rPr>
              <a:t> </a:t>
            </a:r>
            <a:r>
              <a:rPr lang="en-US" sz="2400" dirty="0" err="1">
                <a:latin typeface="Times New Roman"/>
                <a:ea typeface="Times New Roman"/>
              </a:rPr>
              <a:t>bilan</a:t>
            </a:r>
            <a:r>
              <a:rPr lang="en-US" sz="2400" dirty="0">
                <a:latin typeface="Times New Roman"/>
                <a:ea typeface="Times New Roman"/>
              </a:rPr>
              <a:t> </a:t>
            </a:r>
            <a:r>
              <a:rPr lang="en-US" sz="2400" dirty="0" err="1">
                <a:latin typeface="Times New Roman"/>
                <a:ea typeface="Times New Roman"/>
              </a:rPr>
              <a:t>qorishib</a:t>
            </a:r>
            <a:r>
              <a:rPr lang="en-US" sz="2400" dirty="0">
                <a:latin typeface="Times New Roman"/>
                <a:ea typeface="Times New Roman"/>
              </a:rPr>
              <a:t> </a:t>
            </a:r>
            <a:r>
              <a:rPr lang="en-US" sz="2400" dirty="0" err="1">
                <a:latin typeface="Times New Roman"/>
                <a:ea typeface="Times New Roman"/>
              </a:rPr>
              <a:t>ketadi</a:t>
            </a:r>
            <a:r>
              <a:rPr lang="en-US" sz="2400" dirty="0">
                <a:latin typeface="Times New Roman"/>
                <a:ea typeface="Times New Roman"/>
              </a:rPr>
              <a:t>. </a:t>
            </a:r>
            <a:endParaRPr lang="ru-RU" sz="2400" dirty="0">
              <a:effectLst/>
              <a:latin typeface="Times New Roman"/>
              <a:ea typeface="Times New Roman"/>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Madaniy</a:t>
            </a:r>
            <a:r>
              <a:rPr lang="en-US" sz="2400" b="1" dirty="0" smtClean="0">
                <a:latin typeface="Times New Roman"/>
                <a:ea typeface="Times New Roman"/>
              </a:rPr>
              <a:t> </a:t>
            </a:r>
            <a:r>
              <a:rPr lang="en-US" sz="2400" b="1" dirty="0" err="1">
                <a:latin typeface="Times New Roman"/>
                <a:ea typeface="Times New Roman"/>
              </a:rPr>
              <a:t>aloqalar</a:t>
            </a:r>
            <a:r>
              <a:rPr lang="en-US" sz="2400" b="1" dirty="0">
                <a:latin typeface="Times New Roman"/>
                <a:ea typeface="Times New Roman"/>
              </a:rPr>
              <a:t>, </a:t>
            </a:r>
            <a:r>
              <a:rPr lang="en-US" sz="2400" b="1" dirty="0" err="1">
                <a:latin typeface="Times New Roman"/>
                <a:ea typeface="Times New Roman"/>
              </a:rPr>
              <a:t>aholi</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etnik</a:t>
            </a:r>
            <a:r>
              <a:rPr lang="en-US" sz="2400" b="1" dirty="0">
                <a:latin typeface="Times New Roman"/>
                <a:ea typeface="Times New Roman"/>
              </a:rPr>
              <a:t> </a:t>
            </a:r>
            <a:r>
              <a:rPr lang="en-US" sz="2400" b="1" dirty="0" err="1">
                <a:latin typeface="Times New Roman"/>
                <a:ea typeface="Times New Roman"/>
              </a:rPr>
              <a:t>jarayonlar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3042581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400" dirty="0" smtClean="0">
                <a:latin typeface="Times New Roman"/>
                <a:ea typeface="Times New Roman"/>
              </a:rPr>
              <a:t>	</a:t>
            </a:r>
            <a:r>
              <a:rPr lang="en-US" sz="2400" dirty="0" err="1" smtClean="0">
                <a:latin typeface="Times New Roman"/>
                <a:ea typeface="Times New Roman"/>
              </a:rPr>
              <a:t>Farg‘ona</a:t>
            </a:r>
            <a:r>
              <a:rPr lang="en-US" sz="2400" dirty="0" smtClean="0">
                <a:latin typeface="Times New Roman"/>
                <a:ea typeface="Times New Roman"/>
              </a:rPr>
              <a:t> </a:t>
            </a:r>
            <a:r>
              <a:rPr lang="en-US" sz="2400" dirty="0" err="1">
                <a:latin typeface="Times New Roman"/>
                <a:ea typeface="Times New Roman"/>
              </a:rPr>
              <a:t>vodiysida</a:t>
            </a:r>
            <a:r>
              <a:rPr lang="en-US" sz="2400" dirty="0">
                <a:latin typeface="Times New Roman"/>
                <a:ea typeface="Times New Roman"/>
              </a:rPr>
              <a:t> </a:t>
            </a:r>
            <a:r>
              <a:rPr lang="en-US" sz="2400" b="1" dirty="0" err="1">
                <a:latin typeface="Times New Roman"/>
                <a:ea typeface="Times New Roman"/>
              </a:rPr>
              <a:t>mil.avv</a:t>
            </a:r>
            <a:r>
              <a:rPr lang="en-US" sz="2400" b="1" dirty="0">
                <a:latin typeface="Times New Roman"/>
                <a:ea typeface="Times New Roman"/>
              </a:rPr>
              <a:t>. II </a:t>
            </a:r>
            <a:r>
              <a:rPr lang="en-US" sz="2400" b="1" dirty="0" err="1">
                <a:latin typeface="Times New Roman"/>
                <a:ea typeface="Times New Roman"/>
              </a:rPr>
              <a:t>ming</a:t>
            </a:r>
            <a:r>
              <a:rPr lang="en-US" sz="2400" b="1" dirty="0">
                <a:latin typeface="Times New Roman"/>
                <a:ea typeface="Times New Roman"/>
              </a:rPr>
              <a:t> </a:t>
            </a:r>
            <a:r>
              <a:rPr lang="en-US" sz="2400" b="1" dirty="0" err="1">
                <a:latin typeface="Times New Roman"/>
                <a:ea typeface="Times New Roman"/>
              </a:rPr>
              <a:t>yillik</a:t>
            </a:r>
            <a:r>
              <a:rPr lang="en-US" sz="2400" b="1" dirty="0">
                <a:latin typeface="Times New Roman"/>
                <a:ea typeface="Times New Roman"/>
              </a:rPr>
              <a:t> </a:t>
            </a:r>
            <a:r>
              <a:rPr lang="en-US" sz="2400" b="1" dirty="0" err="1">
                <a:latin typeface="Times New Roman"/>
                <a:ea typeface="Times New Roman"/>
              </a:rPr>
              <a:t>boshlariga</a:t>
            </a:r>
            <a:r>
              <a:rPr lang="en-US" sz="2400" dirty="0">
                <a:latin typeface="Times New Roman"/>
                <a:ea typeface="Times New Roman"/>
              </a:rPr>
              <a:t> </a:t>
            </a:r>
            <a:r>
              <a:rPr lang="en-US" sz="2400" dirty="0" err="1">
                <a:latin typeface="Times New Roman"/>
                <a:ea typeface="Times New Roman"/>
              </a:rPr>
              <a:t>oid</a:t>
            </a:r>
            <a:r>
              <a:rPr lang="en-US" sz="2400" dirty="0">
                <a:latin typeface="Times New Roman"/>
                <a:ea typeface="Times New Roman"/>
              </a:rPr>
              <a:t> </a:t>
            </a:r>
            <a:r>
              <a:rPr lang="en-US" sz="2400" dirty="0" err="1">
                <a:latin typeface="Times New Roman"/>
                <a:ea typeface="Times New Roman"/>
              </a:rPr>
              <a:t>bronzadan</a:t>
            </a:r>
            <a:r>
              <a:rPr lang="en-US" sz="2400" dirty="0">
                <a:latin typeface="Times New Roman"/>
                <a:ea typeface="Times New Roman"/>
              </a:rPr>
              <a:t> </a:t>
            </a:r>
            <a:r>
              <a:rPr lang="en-US" sz="2400" dirty="0" err="1">
                <a:latin typeface="Times New Roman"/>
                <a:ea typeface="Times New Roman"/>
              </a:rPr>
              <a:t>ishlangan</a:t>
            </a:r>
            <a:r>
              <a:rPr lang="en-US" sz="2400" dirty="0">
                <a:latin typeface="Times New Roman"/>
                <a:ea typeface="Times New Roman"/>
              </a:rPr>
              <a:t> </a:t>
            </a:r>
            <a:r>
              <a:rPr lang="en-US" sz="2400" dirty="0" err="1">
                <a:latin typeface="Times New Roman"/>
                <a:ea typeface="Times New Roman"/>
              </a:rPr>
              <a:t>idish</a:t>
            </a:r>
            <a:r>
              <a:rPr lang="en-US" sz="2400" dirty="0">
                <a:latin typeface="Times New Roman"/>
                <a:ea typeface="Times New Roman"/>
              </a:rPr>
              <a:t>, </a:t>
            </a:r>
            <a:r>
              <a:rPr lang="en-US" sz="2400" dirty="0" err="1">
                <a:latin typeface="Times New Roman"/>
                <a:ea typeface="Times New Roman"/>
              </a:rPr>
              <a:t>bolta</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to‘g‘nog‘ichlardan</a:t>
            </a:r>
            <a:r>
              <a:rPr lang="en-US" sz="2400" dirty="0">
                <a:latin typeface="Times New Roman"/>
                <a:ea typeface="Times New Roman"/>
              </a:rPr>
              <a:t> </a:t>
            </a:r>
            <a:r>
              <a:rPr lang="en-US" sz="2400" dirty="0" err="1">
                <a:latin typeface="Times New Roman"/>
                <a:ea typeface="Times New Roman"/>
              </a:rPr>
              <a:t>iborat</a:t>
            </a:r>
            <a:r>
              <a:rPr lang="en-US" sz="2400" dirty="0">
                <a:latin typeface="Times New Roman"/>
                <a:ea typeface="Times New Roman"/>
              </a:rPr>
              <a:t> </a:t>
            </a:r>
            <a:r>
              <a:rPr lang="en-US" sz="2400" dirty="0" err="1">
                <a:latin typeface="Times New Roman"/>
                <a:ea typeface="Times New Roman"/>
              </a:rPr>
              <a:t>arxeologik</a:t>
            </a:r>
            <a:r>
              <a:rPr lang="en-US" sz="2400" dirty="0">
                <a:latin typeface="Times New Roman"/>
                <a:ea typeface="Times New Roman"/>
              </a:rPr>
              <a:t> </a:t>
            </a:r>
            <a:r>
              <a:rPr lang="en-US" sz="2400" dirty="0" err="1">
                <a:latin typeface="Times New Roman"/>
                <a:ea typeface="Times New Roman"/>
              </a:rPr>
              <a:t>ashyolar</a:t>
            </a:r>
            <a:r>
              <a:rPr lang="en-US" sz="2400" dirty="0">
                <a:latin typeface="Times New Roman"/>
                <a:ea typeface="Times New Roman"/>
              </a:rPr>
              <a:t> </a:t>
            </a:r>
            <a:r>
              <a:rPr lang="en-US" sz="2400" dirty="0" err="1">
                <a:latin typeface="Times New Roman"/>
                <a:ea typeface="Times New Roman"/>
              </a:rPr>
              <a:t>topilgan</a:t>
            </a:r>
            <a:r>
              <a:rPr lang="en-US" sz="2400" dirty="0">
                <a:latin typeface="Times New Roman"/>
                <a:ea typeface="Times New Roman"/>
              </a:rPr>
              <a:t>. </a:t>
            </a:r>
            <a:r>
              <a:rPr lang="en-US" sz="2400" dirty="0" err="1">
                <a:latin typeface="Times New Roman"/>
                <a:ea typeface="Times New Roman"/>
              </a:rPr>
              <a:t>Ushbu</a:t>
            </a:r>
            <a:r>
              <a:rPr lang="en-US" sz="2400" dirty="0">
                <a:latin typeface="Times New Roman"/>
                <a:ea typeface="Times New Roman"/>
              </a:rPr>
              <a:t> </a:t>
            </a:r>
            <a:r>
              <a:rPr lang="en-US" sz="2400" dirty="0" err="1">
                <a:latin typeface="Times New Roman"/>
                <a:ea typeface="Times New Roman"/>
              </a:rPr>
              <a:t>buyumlarga</a:t>
            </a:r>
            <a:r>
              <a:rPr lang="en-US" sz="2400" dirty="0">
                <a:latin typeface="Times New Roman"/>
                <a:ea typeface="Times New Roman"/>
              </a:rPr>
              <a:t> </a:t>
            </a:r>
            <a:r>
              <a:rPr lang="en-US" sz="2400" dirty="0" err="1">
                <a:latin typeface="Times New Roman"/>
                <a:ea typeface="Times New Roman"/>
              </a:rPr>
              <a:t>o‘xshagan</a:t>
            </a:r>
            <a:r>
              <a:rPr lang="en-US" sz="2400" dirty="0">
                <a:latin typeface="Times New Roman"/>
                <a:ea typeface="Times New Roman"/>
              </a:rPr>
              <a:t> </a:t>
            </a:r>
            <a:r>
              <a:rPr lang="en-US" sz="2400" dirty="0" err="1">
                <a:latin typeface="Times New Roman"/>
                <a:ea typeface="Times New Roman"/>
              </a:rPr>
              <a:t>topilmalar</a:t>
            </a:r>
            <a:r>
              <a:rPr lang="en-US" sz="2400" dirty="0">
                <a:latin typeface="Times New Roman"/>
                <a:ea typeface="Times New Roman"/>
              </a:rPr>
              <a:t> </a:t>
            </a:r>
            <a:r>
              <a:rPr lang="en-US" sz="2400" b="1" i="1" dirty="0" err="1">
                <a:latin typeface="Times New Roman"/>
                <a:ea typeface="Times New Roman"/>
              </a:rPr>
              <a:t>Eron</a:t>
            </a:r>
            <a:r>
              <a:rPr lang="en-US" sz="2400" b="1" i="1" dirty="0">
                <a:latin typeface="Times New Roman"/>
                <a:ea typeface="Times New Roman"/>
              </a:rPr>
              <a:t>, </a:t>
            </a:r>
            <a:r>
              <a:rPr lang="en-US" sz="2400" b="1" i="1" dirty="0" err="1">
                <a:latin typeface="Times New Roman"/>
                <a:ea typeface="Times New Roman"/>
              </a:rPr>
              <a:t>Janubiy</a:t>
            </a:r>
            <a:r>
              <a:rPr lang="en-US" sz="2400" b="1" i="1" dirty="0">
                <a:latin typeface="Times New Roman"/>
                <a:ea typeface="Times New Roman"/>
              </a:rPr>
              <a:t> </a:t>
            </a:r>
            <a:r>
              <a:rPr lang="en-US" sz="2400" b="1" i="1" dirty="0" err="1">
                <a:latin typeface="Times New Roman"/>
                <a:ea typeface="Times New Roman"/>
              </a:rPr>
              <a:t>Turkmaniston</a:t>
            </a:r>
            <a:r>
              <a:rPr lang="en-US" sz="2400" b="1" i="1" dirty="0">
                <a:latin typeface="Times New Roman"/>
                <a:ea typeface="Times New Roman"/>
              </a:rPr>
              <a:t>, </a:t>
            </a:r>
            <a:r>
              <a:rPr lang="en-US" sz="2400" b="1" i="1" dirty="0" err="1">
                <a:latin typeface="Times New Roman"/>
                <a:ea typeface="Times New Roman"/>
              </a:rPr>
              <a:t>Shimoliy</a:t>
            </a:r>
            <a:r>
              <a:rPr lang="en-US" sz="2400" b="1" i="1" dirty="0">
                <a:latin typeface="Times New Roman"/>
                <a:ea typeface="Times New Roman"/>
              </a:rPr>
              <a:t> </a:t>
            </a:r>
            <a:r>
              <a:rPr lang="en-US" sz="2400" b="1" i="1" dirty="0" err="1">
                <a:latin typeface="Times New Roman"/>
                <a:ea typeface="Times New Roman"/>
              </a:rPr>
              <a:t>Afg‘oniston</a:t>
            </a:r>
            <a:r>
              <a:rPr lang="en-US" sz="2400" b="1" i="1" dirty="0">
                <a:latin typeface="Times New Roman"/>
                <a:ea typeface="Times New Roman"/>
              </a:rPr>
              <a:t> </a:t>
            </a:r>
            <a:r>
              <a:rPr lang="en-US" sz="2400" b="1" i="1" dirty="0" err="1">
                <a:latin typeface="Times New Roman"/>
                <a:ea typeface="Times New Roman"/>
              </a:rPr>
              <a:t>va</a:t>
            </a:r>
            <a:r>
              <a:rPr lang="en-US" sz="2400" b="1" i="1" dirty="0">
                <a:latin typeface="Times New Roman"/>
                <a:ea typeface="Times New Roman"/>
              </a:rPr>
              <a:t> </a:t>
            </a:r>
            <a:r>
              <a:rPr lang="en-US" sz="2400" b="1" i="1" dirty="0" err="1">
                <a:latin typeface="Times New Roman"/>
                <a:ea typeface="Times New Roman"/>
              </a:rPr>
              <a:t>Janubiy</a:t>
            </a:r>
            <a:r>
              <a:rPr lang="en-US" sz="2400" b="1" i="1" dirty="0">
                <a:latin typeface="Times New Roman"/>
                <a:ea typeface="Times New Roman"/>
              </a:rPr>
              <a:t> </a:t>
            </a:r>
            <a:r>
              <a:rPr lang="en-US" sz="2400" b="1" i="1" dirty="0" err="1">
                <a:latin typeface="Times New Roman"/>
                <a:ea typeface="Times New Roman"/>
              </a:rPr>
              <a:t>O‘zbekiston</a:t>
            </a:r>
            <a:r>
              <a:rPr lang="en-US" sz="2400" b="1" i="1" dirty="0">
                <a:latin typeface="Times New Roman"/>
                <a:ea typeface="Times New Roman"/>
              </a:rPr>
              <a:t> </a:t>
            </a:r>
            <a:r>
              <a:rPr lang="en-US" sz="2400" b="1" i="1" dirty="0" err="1">
                <a:latin typeface="Times New Roman"/>
                <a:ea typeface="Times New Roman"/>
              </a:rPr>
              <a:t>yodgorliklarida</a:t>
            </a:r>
            <a:r>
              <a:rPr lang="en-US" sz="2400" dirty="0">
                <a:latin typeface="Times New Roman"/>
                <a:ea typeface="Times New Roman"/>
              </a:rPr>
              <a:t> </a:t>
            </a:r>
            <a:r>
              <a:rPr lang="en-US" sz="2400" dirty="0" err="1">
                <a:latin typeface="Times New Roman"/>
                <a:ea typeface="Times New Roman"/>
              </a:rPr>
              <a:t>keng</a:t>
            </a:r>
            <a:r>
              <a:rPr lang="en-US" sz="2400" dirty="0">
                <a:latin typeface="Times New Roman"/>
                <a:ea typeface="Times New Roman"/>
              </a:rPr>
              <a:t> </a:t>
            </a:r>
            <a:r>
              <a:rPr lang="en-US" sz="2400" dirty="0" err="1">
                <a:latin typeface="Times New Roman"/>
                <a:ea typeface="Times New Roman"/>
              </a:rPr>
              <a:t>tarqalgan</a:t>
            </a:r>
            <a:r>
              <a:rPr lang="en-US" sz="2400" dirty="0">
                <a:latin typeface="Times New Roman"/>
                <a:ea typeface="Times New Roman"/>
              </a:rPr>
              <a:t>. </a:t>
            </a:r>
            <a:r>
              <a:rPr lang="en-US" sz="2400" dirty="0" err="1">
                <a:latin typeface="Times New Roman"/>
                <a:ea typeface="Times New Roman"/>
              </a:rPr>
              <a:t>Ular</a:t>
            </a:r>
            <a:r>
              <a:rPr lang="en-US" sz="2400" dirty="0">
                <a:latin typeface="Times New Roman"/>
                <a:ea typeface="Times New Roman"/>
              </a:rPr>
              <a:t> </a:t>
            </a:r>
            <a:r>
              <a:rPr lang="en-US" sz="2400" dirty="0" err="1">
                <a:latin typeface="Times New Roman"/>
                <a:ea typeface="Times New Roman"/>
              </a:rPr>
              <a:t>Farg‘ona</a:t>
            </a:r>
            <a:r>
              <a:rPr lang="en-US" sz="2400" dirty="0">
                <a:latin typeface="Times New Roman"/>
                <a:ea typeface="Times New Roman"/>
              </a:rPr>
              <a:t> </a:t>
            </a:r>
            <a:r>
              <a:rPr lang="en-US" sz="2400" dirty="0" err="1">
                <a:latin typeface="Times New Roman"/>
                <a:ea typeface="Times New Roman"/>
              </a:rPr>
              <a:t>vodiysida</a:t>
            </a:r>
            <a:r>
              <a:rPr lang="en-US" sz="2400" dirty="0">
                <a:latin typeface="Times New Roman"/>
                <a:ea typeface="Times New Roman"/>
              </a:rPr>
              <a:t> </a:t>
            </a:r>
            <a:r>
              <a:rPr lang="en-US" sz="2400" b="1" dirty="0" err="1">
                <a:solidFill>
                  <a:srgbClr val="10087A"/>
                </a:solidFill>
                <a:latin typeface="Times New Roman"/>
                <a:ea typeface="Times New Roman"/>
              </a:rPr>
              <a:t>savdo</a:t>
            </a:r>
            <a:r>
              <a:rPr lang="en-US" sz="2400" b="1" dirty="0">
                <a:solidFill>
                  <a:srgbClr val="10087A"/>
                </a:solidFill>
                <a:latin typeface="Times New Roman"/>
                <a:ea typeface="Times New Roman"/>
              </a:rPr>
              <a:t>–</a:t>
            </a:r>
            <a:r>
              <a:rPr lang="en-US" sz="2400" b="1" dirty="0" err="1">
                <a:solidFill>
                  <a:srgbClr val="10087A"/>
                </a:solidFill>
                <a:latin typeface="Times New Roman"/>
                <a:ea typeface="Times New Roman"/>
              </a:rPr>
              <a:t>ayirboshlash</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va</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migratsiyalar</a:t>
            </a:r>
            <a:r>
              <a:rPr lang="en-US" sz="2400" b="1" dirty="0">
                <a:solidFill>
                  <a:srgbClr val="10087A"/>
                </a:solidFill>
                <a:latin typeface="Times New Roman"/>
                <a:ea typeface="Times New Roman"/>
              </a:rPr>
              <a:t> </a:t>
            </a:r>
            <a:r>
              <a:rPr lang="en-US" sz="2400" dirty="0" err="1">
                <a:latin typeface="Times New Roman"/>
                <a:ea typeface="Times New Roman"/>
              </a:rPr>
              <a:t>asosida</a:t>
            </a:r>
            <a:r>
              <a:rPr lang="en-US" sz="2400" dirty="0">
                <a:latin typeface="Times New Roman"/>
                <a:ea typeface="Times New Roman"/>
              </a:rPr>
              <a:t> </a:t>
            </a:r>
            <a:r>
              <a:rPr lang="en-US" sz="2400" dirty="0" err="1">
                <a:latin typeface="Times New Roman"/>
                <a:ea typeface="Times New Roman"/>
              </a:rPr>
              <a:t>paydo</a:t>
            </a:r>
            <a:r>
              <a:rPr lang="en-US" sz="2400" dirty="0">
                <a:latin typeface="Times New Roman"/>
                <a:ea typeface="Times New Roman"/>
              </a:rPr>
              <a:t> </a:t>
            </a:r>
            <a:r>
              <a:rPr lang="en-US" sz="2400" dirty="0" err="1">
                <a:latin typeface="Times New Roman"/>
                <a:ea typeface="Times New Roman"/>
              </a:rPr>
              <a:t>bo‘lgan</a:t>
            </a:r>
            <a:r>
              <a:rPr lang="en-US" sz="2400" dirty="0">
                <a:latin typeface="Times New Roman"/>
                <a:ea typeface="Times New Roman"/>
              </a:rPr>
              <a:t>. </a:t>
            </a:r>
            <a:endParaRPr lang="en-US" sz="2400" dirty="0" smtClean="0">
              <a:latin typeface="Times New Roman"/>
              <a:ea typeface="Times New Roman"/>
            </a:endParaRPr>
          </a:p>
          <a:p>
            <a:pPr algn="just">
              <a:lnSpc>
                <a:spcPct val="115000"/>
              </a:lnSpc>
              <a:spcAft>
                <a:spcPts val="0"/>
              </a:spcAft>
            </a:pPr>
            <a:r>
              <a:rPr lang="en-US" sz="2400" dirty="0">
                <a:latin typeface="Times New Roman"/>
                <a:ea typeface="Times New Roman"/>
              </a:rPr>
              <a:t>	</a:t>
            </a:r>
            <a:r>
              <a:rPr lang="en-US" sz="2400" dirty="0" err="1" smtClean="0">
                <a:latin typeface="Times New Roman"/>
                <a:ea typeface="Times New Roman"/>
              </a:rPr>
              <a:t>Zamonbobo</a:t>
            </a:r>
            <a:r>
              <a:rPr lang="en-US" sz="2400" dirty="0" smtClean="0">
                <a:latin typeface="Times New Roman"/>
                <a:ea typeface="Times New Roman"/>
              </a:rPr>
              <a:t> </a:t>
            </a:r>
            <a:r>
              <a:rPr lang="en-US" sz="2400" dirty="0" err="1">
                <a:latin typeface="Times New Roman"/>
                <a:ea typeface="Times New Roman"/>
              </a:rPr>
              <a:t>qabristonida</a:t>
            </a:r>
            <a:r>
              <a:rPr lang="en-US" sz="2400" dirty="0">
                <a:latin typeface="Times New Roman"/>
                <a:ea typeface="Times New Roman"/>
              </a:rPr>
              <a:t> </a:t>
            </a:r>
            <a:r>
              <a:rPr lang="en-US" sz="2400" dirty="0" err="1">
                <a:latin typeface="Times New Roman"/>
                <a:ea typeface="Times New Roman"/>
              </a:rPr>
              <a:t>topilgan</a:t>
            </a:r>
            <a:r>
              <a:rPr lang="en-US" sz="2400" dirty="0">
                <a:latin typeface="Times New Roman"/>
                <a:ea typeface="Times New Roman"/>
              </a:rPr>
              <a:t> </a:t>
            </a:r>
            <a:r>
              <a:rPr lang="en-US" sz="2400" dirty="0" err="1">
                <a:latin typeface="Times New Roman"/>
                <a:ea typeface="Times New Roman"/>
              </a:rPr>
              <a:t>ba’zi</a:t>
            </a:r>
            <a:r>
              <a:rPr lang="en-US" sz="2400" dirty="0">
                <a:latin typeface="Times New Roman"/>
                <a:ea typeface="Times New Roman"/>
              </a:rPr>
              <a:t> </a:t>
            </a:r>
            <a:r>
              <a:rPr lang="en-US" sz="2400" dirty="0" err="1">
                <a:latin typeface="Times New Roman"/>
                <a:ea typeface="Times New Roman"/>
              </a:rPr>
              <a:t>munchoqlar</a:t>
            </a:r>
            <a:r>
              <a:rPr lang="en-US" sz="2400" dirty="0">
                <a:latin typeface="Times New Roman"/>
                <a:ea typeface="Times New Roman"/>
              </a:rPr>
              <a:t> </a:t>
            </a:r>
            <a:r>
              <a:rPr lang="en-US" sz="2400" b="1" dirty="0" err="1">
                <a:latin typeface="Times New Roman"/>
                <a:ea typeface="Times New Roman"/>
              </a:rPr>
              <a:t>Badaxshon</a:t>
            </a:r>
            <a:r>
              <a:rPr lang="en-US" sz="2400" dirty="0">
                <a:latin typeface="Times New Roman"/>
                <a:ea typeface="Times New Roman"/>
              </a:rPr>
              <a:t> </a:t>
            </a:r>
            <a:r>
              <a:rPr lang="en-US" sz="2400" dirty="0" err="1">
                <a:latin typeface="Times New Roman"/>
                <a:ea typeface="Times New Roman"/>
              </a:rPr>
              <a:t>lojuvardidan</a:t>
            </a:r>
            <a:r>
              <a:rPr lang="en-US" sz="2400" dirty="0">
                <a:latin typeface="Times New Roman"/>
                <a:ea typeface="Times New Roman"/>
              </a:rPr>
              <a:t> </a:t>
            </a:r>
            <a:r>
              <a:rPr lang="en-US" sz="2400" dirty="0" err="1">
                <a:latin typeface="Times New Roman"/>
                <a:ea typeface="Times New Roman"/>
              </a:rPr>
              <a:t>yasalgan</a:t>
            </a:r>
            <a:r>
              <a:rPr lang="en-US" sz="2400" dirty="0">
                <a:latin typeface="Times New Roman"/>
                <a:ea typeface="Times New Roman"/>
              </a:rPr>
              <a:t>. </a:t>
            </a:r>
            <a:r>
              <a:rPr lang="en-US" sz="2400" dirty="0" err="1">
                <a:latin typeface="Times New Roman"/>
                <a:ea typeface="Times New Roman"/>
              </a:rPr>
              <a:t>Shuningdek</a:t>
            </a:r>
            <a:r>
              <a:rPr lang="en-US" sz="2400" dirty="0">
                <a:latin typeface="Times New Roman"/>
                <a:ea typeface="Times New Roman"/>
              </a:rPr>
              <a:t>. </a:t>
            </a:r>
            <a:r>
              <a:rPr lang="en-US" sz="2400" dirty="0" err="1">
                <a:latin typeface="Times New Roman"/>
                <a:ea typeface="Times New Roman"/>
              </a:rPr>
              <a:t>Zamonbobo</a:t>
            </a:r>
            <a:r>
              <a:rPr lang="en-US" sz="2400" dirty="0">
                <a:latin typeface="Times New Roman"/>
                <a:ea typeface="Times New Roman"/>
              </a:rPr>
              <a:t> </a:t>
            </a:r>
            <a:r>
              <a:rPr lang="en-US" sz="2400" dirty="0" err="1">
                <a:latin typeface="Times New Roman"/>
                <a:ea typeface="Times New Roman"/>
              </a:rPr>
              <a:t>makonida</a:t>
            </a:r>
            <a:r>
              <a:rPr lang="en-US" sz="2400" dirty="0">
                <a:latin typeface="Times New Roman"/>
                <a:ea typeface="Times New Roman"/>
              </a:rPr>
              <a:t> </a:t>
            </a:r>
            <a:r>
              <a:rPr lang="en-US" sz="2400" dirty="0" err="1">
                <a:latin typeface="Times New Roman"/>
                <a:ea typeface="Times New Roman"/>
              </a:rPr>
              <a:t>O‘rta</a:t>
            </a:r>
            <a:r>
              <a:rPr lang="en-US" sz="2400" dirty="0">
                <a:latin typeface="Times New Roman"/>
                <a:ea typeface="Times New Roman"/>
              </a:rPr>
              <a:t> </a:t>
            </a:r>
            <a:r>
              <a:rPr lang="en-US" sz="2400" dirty="0" err="1">
                <a:latin typeface="Times New Roman"/>
                <a:ea typeface="Times New Roman"/>
              </a:rPr>
              <a:t>Osiyo</a:t>
            </a:r>
            <a:r>
              <a:rPr lang="en-US" sz="2400" dirty="0">
                <a:latin typeface="Times New Roman"/>
                <a:ea typeface="Times New Roman"/>
              </a:rPr>
              <a:t> </a:t>
            </a:r>
            <a:r>
              <a:rPr lang="en-US" sz="2400" dirty="0" err="1">
                <a:latin typeface="Times New Roman"/>
                <a:ea typeface="Times New Roman"/>
              </a:rPr>
              <a:t>janubiy</a:t>
            </a:r>
            <a:r>
              <a:rPr lang="en-US" sz="2400" dirty="0">
                <a:latin typeface="Times New Roman"/>
                <a:ea typeface="Times New Roman"/>
              </a:rPr>
              <a:t> </a:t>
            </a:r>
            <a:r>
              <a:rPr lang="en-US" sz="2400" dirty="0" err="1">
                <a:latin typeface="Times New Roman"/>
                <a:ea typeface="Times New Roman"/>
              </a:rPr>
              <a:t>ziroatchilari</a:t>
            </a:r>
            <a:r>
              <a:rPr lang="en-US" sz="2400" dirty="0">
                <a:latin typeface="Times New Roman"/>
                <a:ea typeface="Times New Roman"/>
              </a:rPr>
              <a:t> </a:t>
            </a:r>
            <a:r>
              <a:rPr lang="en-US" sz="2400" dirty="0" err="1">
                <a:latin typeface="Times New Roman"/>
                <a:ea typeface="Times New Roman"/>
              </a:rPr>
              <a:t>madaniyatiga</a:t>
            </a:r>
            <a:r>
              <a:rPr lang="en-US" sz="2400" dirty="0">
                <a:latin typeface="Times New Roman"/>
                <a:ea typeface="Times New Roman"/>
              </a:rPr>
              <a:t> </a:t>
            </a:r>
            <a:r>
              <a:rPr lang="en-US" sz="2400" dirty="0" err="1">
                <a:latin typeface="Times New Roman"/>
                <a:ea typeface="Times New Roman"/>
              </a:rPr>
              <a:t>xos</a:t>
            </a:r>
            <a:r>
              <a:rPr lang="en-US" sz="2400" dirty="0">
                <a:latin typeface="Times New Roman"/>
                <a:ea typeface="Times New Roman"/>
              </a:rPr>
              <a:t> </a:t>
            </a:r>
            <a:r>
              <a:rPr lang="en-US" sz="2400" b="1" i="1" dirty="0" err="1">
                <a:solidFill>
                  <a:srgbClr val="10087A"/>
                </a:solidFill>
                <a:latin typeface="Times New Roman"/>
                <a:ea typeface="Times New Roman"/>
              </a:rPr>
              <a:t>mis</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to‘g‘nag‘ichlar</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hoch</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shakldagi</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marjonlar</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sopol</a:t>
            </a:r>
            <a:r>
              <a:rPr lang="en-US" sz="2400" b="1" i="1" dirty="0">
                <a:solidFill>
                  <a:srgbClr val="10087A"/>
                </a:solidFill>
                <a:latin typeface="Times New Roman"/>
                <a:ea typeface="Times New Roman"/>
              </a:rPr>
              <a:t> </a:t>
            </a:r>
            <a:r>
              <a:rPr lang="en-US" sz="2400" b="1" i="1" dirty="0" err="1">
                <a:solidFill>
                  <a:srgbClr val="10087A"/>
                </a:solidFill>
                <a:latin typeface="Times New Roman"/>
                <a:ea typeface="Times New Roman"/>
              </a:rPr>
              <a:t>haykalchalar</a:t>
            </a:r>
            <a:r>
              <a:rPr lang="en-US" sz="2400" b="1" i="1" dirty="0">
                <a:solidFill>
                  <a:srgbClr val="10087A"/>
                </a:solidFill>
                <a:latin typeface="Times New Roman"/>
                <a:ea typeface="Times New Roman"/>
              </a:rPr>
              <a:t> </a:t>
            </a:r>
            <a:r>
              <a:rPr lang="en-US" sz="2400" dirty="0" err="1">
                <a:latin typeface="Times New Roman"/>
                <a:ea typeface="Times New Roman"/>
              </a:rPr>
              <a:t>topilgan</a:t>
            </a:r>
            <a:r>
              <a:rPr lang="en-US" sz="2400" dirty="0">
                <a:latin typeface="Times New Roman"/>
                <a:ea typeface="Times New Roman"/>
              </a:rPr>
              <a:t>.</a:t>
            </a:r>
            <a:endParaRPr lang="ru-RU" sz="2400" dirty="0">
              <a:effectLst/>
              <a:latin typeface="Times New Roman"/>
              <a:ea typeface="Times New Roman"/>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Madaniy</a:t>
            </a:r>
            <a:r>
              <a:rPr lang="en-US" sz="2400" b="1" dirty="0" smtClean="0">
                <a:latin typeface="Times New Roman"/>
                <a:ea typeface="Times New Roman"/>
              </a:rPr>
              <a:t> </a:t>
            </a:r>
            <a:r>
              <a:rPr lang="en-US" sz="2400" b="1" dirty="0" err="1">
                <a:latin typeface="Times New Roman"/>
                <a:ea typeface="Times New Roman"/>
              </a:rPr>
              <a:t>aloqalar</a:t>
            </a:r>
            <a:r>
              <a:rPr lang="en-US" sz="2400" b="1" dirty="0">
                <a:latin typeface="Times New Roman"/>
                <a:ea typeface="Times New Roman"/>
              </a:rPr>
              <a:t>, </a:t>
            </a:r>
            <a:r>
              <a:rPr lang="en-US" sz="2400" b="1" dirty="0" err="1">
                <a:latin typeface="Times New Roman"/>
                <a:ea typeface="Times New Roman"/>
              </a:rPr>
              <a:t>aholi</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etnik</a:t>
            </a:r>
            <a:r>
              <a:rPr lang="en-US" sz="2400" b="1" dirty="0">
                <a:latin typeface="Times New Roman"/>
                <a:ea typeface="Times New Roman"/>
              </a:rPr>
              <a:t> </a:t>
            </a:r>
            <a:r>
              <a:rPr lang="en-US" sz="2400" b="1" dirty="0" err="1">
                <a:latin typeface="Times New Roman"/>
                <a:ea typeface="Times New Roman"/>
              </a:rPr>
              <a:t>jarayonlar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2910385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400" dirty="0" smtClean="0">
                <a:latin typeface="Times New Roman"/>
                <a:ea typeface="Times New Roman"/>
              </a:rPr>
              <a:t>	</a:t>
            </a:r>
            <a:r>
              <a:rPr lang="en-US" sz="2400" dirty="0" err="1" smtClean="0">
                <a:latin typeface="Times New Roman"/>
                <a:ea typeface="Times New Roman"/>
              </a:rPr>
              <a:t>O‘rta</a:t>
            </a:r>
            <a:r>
              <a:rPr lang="en-US" sz="2400" dirty="0" smtClean="0">
                <a:latin typeface="Times New Roman"/>
                <a:ea typeface="Times New Roman"/>
              </a:rPr>
              <a:t> </a:t>
            </a:r>
            <a:r>
              <a:rPr lang="en-US" sz="2400" dirty="0" err="1">
                <a:latin typeface="Times New Roman"/>
                <a:ea typeface="Times New Roman"/>
              </a:rPr>
              <a:t>Osiyo</a:t>
            </a:r>
            <a:r>
              <a:rPr lang="en-US" sz="2400" dirty="0">
                <a:latin typeface="Times New Roman"/>
                <a:ea typeface="Times New Roman"/>
              </a:rPr>
              <a:t> </a:t>
            </a:r>
            <a:r>
              <a:rPr lang="en-US" sz="2400" dirty="0" err="1">
                <a:latin typeface="Times New Roman"/>
                <a:ea typeface="Times New Roman"/>
              </a:rPr>
              <a:t>qabilalarini</a:t>
            </a:r>
            <a:r>
              <a:rPr lang="en-US" sz="2400" dirty="0">
                <a:latin typeface="Times New Roman"/>
                <a:ea typeface="Times New Roman"/>
              </a:rPr>
              <a:t> </a:t>
            </a:r>
            <a:r>
              <a:rPr lang="en-US" sz="2400" dirty="0" err="1">
                <a:latin typeface="Times New Roman"/>
                <a:ea typeface="Times New Roman"/>
              </a:rPr>
              <a:t>qadimgi</a:t>
            </a:r>
            <a:r>
              <a:rPr lang="en-US" sz="2400" dirty="0">
                <a:latin typeface="Times New Roman"/>
                <a:ea typeface="Times New Roman"/>
              </a:rPr>
              <a:t> </a:t>
            </a:r>
            <a:r>
              <a:rPr lang="en-US" sz="2400" dirty="0" err="1">
                <a:latin typeface="Times New Roman"/>
                <a:ea typeface="Times New Roman"/>
              </a:rPr>
              <a:t>Sharq</a:t>
            </a:r>
            <a:r>
              <a:rPr lang="en-US" sz="2400" dirty="0">
                <a:latin typeface="Times New Roman"/>
                <a:ea typeface="Times New Roman"/>
              </a:rPr>
              <a:t> </a:t>
            </a:r>
            <a:r>
              <a:rPr lang="en-US" sz="2400" dirty="0" err="1">
                <a:latin typeface="Times New Roman"/>
                <a:ea typeface="Times New Roman"/>
              </a:rPr>
              <a:t>davlatlari</a:t>
            </a:r>
            <a:r>
              <a:rPr lang="en-US" sz="2400" dirty="0">
                <a:latin typeface="Times New Roman"/>
                <a:ea typeface="Times New Roman"/>
              </a:rPr>
              <a:t> </a:t>
            </a:r>
            <a:r>
              <a:rPr lang="en-US" sz="2400" dirty="0" err="1">
                <a:latin typeface="Times New Roman"/>
                <a:ea typeface="Times New Roman"/>
              </a:rPr>
              <a:t>bilan</a:t>
            </a:r>
            <a:r>
              <a:rPr lang="en-US" sz="2400" dirty="0">
                <a:latin typeface="Times New Roman"/>
                <a:ea typeface="Times New Roman"/>
              </a:rPr>
              <a:t> </a:t>
            </a:r>
            <a:r>
              <a:rPr lang="en-US" sz="2400" b="1" dirty="0" err="1">
                <a:latin typeface="Times New Roman"/>
                <a:ea typeface="Times New Roman"/>
              </a:rPr>
              <a:t>madaniy</a:t>
            </a:r>
            <a:r>
              <a:rPr lang="en-US" sz="2400" b="1" dirty="0">
                <a:latin typeface="Times New Roman"/>
                <a:ea typeface="Times New Roman"/>
              </a:rPr>
              <a:t> </a:t>
            </a:r>
            <a:r>
              <a:rPr lang="en-US" sz="2400" b="1" dirty="0" err="1">
                <a:latin typeface="Times New Roman"/>
                <a:ea typeface="Times New Roman"/>
              </a:rPr>
              <a:t>aloqalar</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savlo</a:t>
            </a:r>
            <a:r>
              <a:rPr lang="en-US" sz="2400" b="1" dirty="0">
                <a:latin typeface="Times New Roman"/>
                <a:ea typeface="Times New Roman"/>
              </a:rPr>
              <a:t> </a:t>
            </a:r>
            <a:r>
              <a:rPr lang="en-US" sz="2400" b="1" dirty="0" err="1">
                <a:latin typeface="Times New Roman"/>
                <a:ea typeface="Times New Roman"/>
              </a:rPr>
              <a:t>yo‘llari</a:t>
            </a:r>
            <a:r>
              <a:rPr lang="en-US" sz="2400" b="1" dirty="0">
                <a:latin typeface="Times New Roman"/>
                <a:ea typeface="Times New Roman"/>
              </a:rPr>
              <a:t> </a:t>
            </a:r>
            <a:r>
              <a:rPr lang="en-US" sz="2400" dirty="0" err="1">
                <a:latin typeface="Times New Roman"/>
                <a:ea typeface="Times New Roman"/>
              </a:rPr>
              <a:t>birlashtirgan</a:t>
            </a:r>
            <a:r>
              <a:rPr lang="en-US" sz="2400" dirty="0">
                <a:latin typeface="Times New Roman"/>
                <a:ea typeface="Times New Roman"/>
              </a:rPr>
              <a:t>. </a:t>
            </a:r>
            <a:r>
              <a:rPr lang="en-US" sz="2400" dirty="0" err="1">
                <a:latin typeface="Times New Roman"/>
                <a:ea typeface="Times New Roman"/>
              </a:rPr>
              <a:t>Bronza</a:t>
            </a:r>
            <a:r>
              <a:rPr lang="en-US" sz="2400" dirty="0">
                <a:latin typeface="Times New Roman"/>
                <a:ea typeface="Times New Roman"/>
              </a:rPr>
              <a:t> </a:t>
            </a:r>
            <a:r>
              <a:rPr lang="en-US" sz="2400" dirty="0" err="1">
                <a:latin typeface="Times New Roman"/>
                <a:ea typeface="Times New Roman"/>
              </a:rPr>
              <a:t>davrida</a:t>
            </a:r>
            <a:r>
              <a:rPr lang="en-US" sz="2400" dirty="0">
                <a:latin typeface="Times New Roman"/>
                <a:ea typeface="Times New Roman"/>
              </a:rPr>
              <a:t> </a:t>
            </a:r>
            <a:r>
              <a:rPr lang="en-US" sz="2400" dirty="0" err="1">
                <a:latin typeface="Times New Roman"/>
                <a:ea typeface="Times New Roman"/>
              </a:rPr>
              <a:t>uzoq</a:t>
            </a:r>
            <a:r>
              <a:rPr lang="en-US" sz="2400" dirty="0">
                <a:latin typeface="Times New Roman"/>
                <a:ea typeface="Times New Roman"/>
              </a:rPr>
              <a:t> </a:t>
            </a:r>
            <a:r>
              <a:rPr lang="en-US" sz="2400" dirty="0" err="1">
                <a:latin typeface="Times New Roman"/>
                <a:ea typeface="Times New Roman"/>
              </a:rPr>
              <a:t>masofadagi</a:t>
            </a:r>
            <a:r>
              <a:rPr lang="en-US" sz="2400" dirty="0">
                <a:latin typeface="Times New Roman"/>
                <a:ea typeface="Times New Roman"/>
              </a:rPr>
              <a:t> </a:t>
            </a:r>
            <a:r>
              <a:rPr lang="en-US" sz="2400" dirty="0" err="1">
                <a:latin typeface="Times New Roman"/>
                <a:ea typeface="Times New Roman"/>
              </a:rPr>
              <a:t>savdo</a:t>
            </a:r>
            <a:r>
              <a:rPr lang="en-US" sz="2400" dirty="0">
                <a:latin typeface="Times New Roman"/>
                <a:ea typeface="Times New Roman"/>
              </a:rPr>
              <a:t> </a:t>
            </a:r>
            <a:r>
              <a:rPr lang="en-US" sz="2400" dirty="0" err="1">
                <a:latin typeface="Times New Roman"/>
                <a:ea typeface="Times New Roman"/>
              </a:rPr>
              <a:t>keng</a:t>
            </a:r>
            <a:r>
              <a:rPr lang="en-US" sz="2400" dirty="0">
                <a:latin typeface="Times New Roman"/>
                <a:ea typeface="Times New Roman"/>
              </a:rPr>
              <a:t> </a:t>
            </a:r>
            <a:r>
              <a:rPr lang="en-US" sz="2400" dirty="0" err="1">
                <a:latin typeface="Times New Roman"/>
                <a:ea typeface="Times New Roman"/>
              </a:rPr>
              <a:t>rivojlangan</a:t>
            </a:r>
            <a:r>
              <a:rPr lang="en-US" sz="2400" dirty="0">
                <a:latin typeface="Times New Roman"/>
                <a:ea typeface="Times New Roman"/>
              </a:rPr>
              <a:t>. </a:t>
            </a:r>
            <a:r>
              <a:rPr lang="en-US" sz="2400" b="1" i="1" dirty="0" err="1">
                <a:latin typeface="Times New Roman"/>
                <a:ea typeface="Times New Roman"/>
              </a:rPr>
              <a:t>Badaxshon</a:t>
            </a:r>
            <a:r>
              <a:rPr lang="en-US" sz="2400" b="1" i="1" dirty="0">
                <a:latin typeface="Times New Roman"/>
                <a:ea typeface="Times New Roman"/>
              </a:rPr>
              <a:t> </a:t>
            </a:r>
            <a:r>
              <a:rPr lang="en-US" sz="2400" b="1" i="1" dirty="0" err="1">
                <a:latin typeface="Times New Roman"/>
                <a:ea typeface="Times New Roman"/>
              </a:rPr>
              <a:t>tog‘laridan</a:t>
            </a:r>
            <a:r>
              <a:rPr lang="en-US" sz="2400" b="1" i="1" dirty="0">
                <a:latin typeface="Times New Roman"/>
                <a:ea typeface="Times New Roman"/>
              </a:rPr>
              <a:t> </a:t>
            </a:r>
            <a:r>
              <a:rPr lang="en-US" sz="2400" b="1" i="1" dirty="0" err="1">
                <a:latin typeface="Times New Roman"/>
                <a:ea typeface="Times New Roman"/>
              </a:rPr>
              <a:t>boshlangan</a:t>
            </a:r>
            <a:r>
              <a:rPr lang="en-US" sz="2400" b="1" i="1" dirty="0">
                <a:latin typeface="Times New Roman"/>
                <a:ea typeface="Times New Roman"/>
              </a:rPr>
              <a:t> </a:t>
            </a:r>
            <a:r>
              <a:rPr lang="en-US" sz="2400" b="1" i="1" dirty="0" err="1">
                <a:latin typeface="Times New Roman"/>
                <a:ea typeface="Times New Roman"/>
              </a:rPr>
              <a:t>savdo</a:t>
            </a:r>
            <a:r>
              <a:rPr lang="en-US" sz="2400" b="1" i="1" dirty="0">
                <a:latin typeface="Times New Roman"/>
                <a:ea typeface="Times New Roman"/>
              </a:rPr>
              <a:t> </a:t>
            </a:r>
            <a:r>
              <a:rPr lang="en-US" sz="2400" b="1" i="1" dirty="0" err="1">
                <a:latin typeface="Times New Roman"/>
                <a:ea typeface="Times New Roman"/>
              </a:rPr>
              <a:t>yo‘llari</a:t>
            </a:r>
            <a:r>
              <a:rPr lang="en-US" sz="2400" b="1" i="1" dirty="0">
                <a:latin typeface="Times New Roman"/>
                <a:ea typeface="Times New Roman"/>
              </a:rPr>
              <a:t> </a:t>
            </a:r>
            <a:r>
              <a:rPr lang="en-US" sz="2400" b="1" i="1" dirty="0" err="1">
                <a:latin typeface="Times New Roman"/>
                <a:ea typeface="Times New Roman"/>
              </a:rPr>
              <a:t>Eron</a:t>
            </a:r>
            <a:r>
              <a:rPr lang="en-US" sz="2400" b="1" i="1" dirty="0">
                <a:latin typeface="Times New Roman"/>
                <a:ea typeface="Times New Roman"/>
              </a:rPr>
              <a:t> </a:t>
            </a:r>
            <a:r>
              <a:rPr lang="en-US" sz="2400" b="1" i="1" dirty="0" err="1">
                <a:latin typeface="Times New Roman"/>
                <a:ea typeface="Times New Roman"/>
              </a:rPr>
              <a:t>va</a:t>
            </a:r>
            <a:r>
              <a:rPr lang="en-US" sz="2400" b="1" i="1" dirty="0">
                <a:latin typeface="Times New Roman"/>
                <a:ea typeface="Times New Roman"/>
              </a:rPr>
              <a:t> </a:t>
            </a:r>
            <a:r>
              <a:rPr lang="en-US" sz="2400" b="1" i="1" dirty="0" err="1">
                <a:latin typeface="Times New Roman"/>
                <a:ea typeface="Times New Roman"/>
              </a:rPr>
              <a:t>Mesopotamiyaga</a:t>
            </a:r>
            <a:r>
              <a:rPr lang="en-US" sz="2400" b="1" i="1" dirty="0">
                <a:latin typeface="Times New Roman"/>
                <a:ea typeface="Times New Roman"/>
              </a:rPr>
              <a:t> </a:t>
            </a:r>
            <a:r>
              <a:rPr lang="en-US" sz="2400" dirty="0" err="1">
                <a:latin typeface="Times New Roman"/>
                <a:ea typeface="Times New Roman"/>
              </a:rPr>
              <a:t>olib</a:t>
            </a:r>
            <a:r>
              <a:rPr lang="en-US" sz="2400" dirty="0">
                <a:latin typeface="Times New Roman"/>
                <a:ea typeface="Times New Roman"/>
              </a:rPr>
              <a:t> </a:t>
            </a:r>
            <a:r>
              <a:rPr lang="en-US" sz="2400" dirty="0" err="1">
                <a:latin typeface="Times New Roman"/>
                <a:ea typeface="Times New Roman"/>
              </a:rPr>
              <a:t>borgan</a:t>
            </a:r>
            <a:r>
              <a:rPr lang="en-US" sz="2400" dirty="0">
                <a:latin typeface="Times New Roman"/>
                <a:ea typeface="Times New Roman"/>
              </a:rPr>
              <a:t>. </a:t>
            </a:r>
            <a:r>
              <a:rPr lang="en-US" sz="2400" dirty="0" err="1">
                <a:latin typeface="Times New Roman"/>
                <a:ea typeface="Times New Roman"/>
              </a:rPr>
              <a:t>Badaxshonda</a:t>
            </a:r>
            <a:r>
              <a:rPr lang="en-US" sz="2400" dirty="0">
                <a:latin typeface="Times New Roman"/>
                <a:ea typeface="Times New Roman"/>
              </a:rPr>
              <a:t> </a:t>
            </a:r>
            <a:r>
              <a:rPr lang="en-US" sz="2400" dirty="0" err="1">
                <a:latin typeface="Times New Roman"/>
                <a:ea typeface="Times New Roman"/>
              </a:rPr>
              <a:t>qazib</a:t>
            </a:r>
            <a:r>
              <a:rPr lang="en-US" sz="2400" dirty="0">
                <a:latin typeface="Times New Roman"/>
                <a:ea typeface="Times New Roman"/>
              </a:rPr>
              <a:t> </a:t>
            </a:r>
            <a:r>
              <a:rPr lang="en-US" sz="2400" dirty="0" err="1">
                <a:latin typeface="Times New Roman"/>
                <a:ea typeface="Times New Roman"/>
              </a:rPr>
              <a:t>chiqarilgan</a:t>
            </a:r>
            <a:r>
              <a:rPr lang="en-US" sz="2400" dirty="0">
                <a:latin typeface="Times New Roman"/>
                <a:ea typeface="Times New Roman"/>
              </a:rPr>
              <a:t> </a:t>
            </a:r>
            <a:r>
              <a:rPr lang="en-US" sz="2400" dirty="0" err="1">
                <a:latin typeface="Times New Roman"/>
                <a:ea typeface="Times New Roman"/>
              </a:rPr>
              <a:t>qimmatli</a:t>
            </a:r>
            <a:r>
              <a:rPr lang="en-US" sz="2400" dirty="0">
                <a:latin typeface="Times New Roman"/>
                <a:ea typeface="Times New Roman"/>
              </a:rPr>
              <a:t> tosh–</a:t>
            </a:r>
            <a:r>
              <a:rPr lang="en-US" sz="2400" dirty="0" err="1">
                <a:latin typeface="Times New Roman"/>
                <a:ea typeface="Times New Roman"/>
              </a:rPr>
              <a:t>lojuvarddan</a:t>
            </a:r>
            <a:r>
              <a:rPr lang="en-US" sz="2400" dirty="0">
                <a:latin typeface="Times New Roman"/>
                <a:ea typeface="Times New Roman"/>
              </a:rPr>
              <a:t> </a:t>
            </a:r>
            <a:r>
              <a:rPr lang="en-US" sz="2400" dirty="0" err="1">
                <a:latin typeface="Times New Roman"/>
                <a:ea typeface="Times New Roman"/>
              </a:rPr>
              <a:t>yasalgan</a:t>
            </a:r>
            <a:r>
              <a:rPr lang="en-US" sz="2400" dirty="0">
                <a:latin typeface="Times New Roman"/>
                <a:ea typeface="Times New Roman"/>
              </a:rPr>
              <a:t> </a:t>
            </a:r>
            <a:r>
              <a:rPr lang="en-US" sz="2400" dirty="0" err="1">
                <a:latin typeface="Times New Roman"/>
                <a:ea typeface="Times New Roman"/>
              </a:rPr>
              <a:t>buyumlar</a:t>
            </a:r>
            <a:r>
              <a:rPr lang="en-US" sz="2400" dirty="0">
                <a:latin typeface="Times New Roman"/>
                <a:ea typeface="Times New Roman"/>
              </a:rPr>
              <a:t> </a:t>
            </a:r>
            <a:r>
              <a:rPr lang="en-US" sz="2400" b="1" dirty="0" err="1">
                <a:latin typeface="Times New Roman"/>
                <a:ea typeface="Times New Roman"/>
              </a:rPr>
              <a:t>Misr</a:t>
            </a:r>
            <a:r>
              <a:rPr lang="en-US" sz="2400" b="1" dirty="0">
                <a:latin typeface="Times New Roman"/>
                <a:ea typeface="Times New Roman"/>
              </a:rPr>
              <a:t>, </a:t>
            </a:r>
            <a:r>
              <a:rPr lang="en-US" sz="2400" b="1" dirty="0" err="1">
                <a:latin typeface="Times New Roman"/>
                <a:ea typeface="Times New Roman"/>
              </a:rPr>
              <a:t>Mesopotamiya</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Eron</a:t>
            </a:r>
            <a:r>
              <a:rPr lang="en-US" sz="2400" dirty="0">
                <a:latin typeface="Times New Roman"/>
                <a:ea typeface="Times New Roman"/>
              </a:rPr>
              <a:t> </a:t>
            </a:r>
            <a:r>
              <a:rPr lang="en-US" sz="2400" dirty="0" err="1">
                <a:latin typeface="Times New Roman"/>
                <a:ea typeface="Times New Roman"/>
              </a:rPr>
              <a:t>yodgorliklarida</a:t>
            </a:r>
            <a:r>
              <a:rPr lang="en-US" sz="2400" dirty="0">
                <a:latin typeface="Times New Roman"/>
                <a:ea typeface="Times New Roman"/>
              </a:rPr>
              <a:t> </a:t>
            </a:r>
            <a:r>
              <a:rPr lang="en-US" sz="2400" dirty="0" err="1">
                <a:latin typeface="Times New Roman"/>
                <a:ea typeface="Times New Roman"/>
              </a:rPr>
              <a:t>aniqlangan</a:t>
            </a:r>
            <a:r>
              <a:rPr lang="en-US" sz="2400" dirty="0">
                <a:latin typeface="Times New Roman"/>
                <a:ea typeface="Times New Roman"/>
              </a:rPr>
              <a:t>. </a:t>
            </a:r>
            <a:endParaRPr lang="en-US" sz="2400" dirty="0" smtClean="0">
              <a:latin typeface="Times New Roman"/>
              <a:ea typeface="Times New Roman"/>
            </a:endParaRPr>
          </a:p>
          <a:p>
            <a:pPr algn="just">
              <a:lnSpc>
                <a:spcPct val="115000"/>
              </a:lnSpc>
              <a:spcAft>
                <a:spcPts val="0"/>
              </a:spcAft>
            </a:pPr>
            <a:r>
              <a:rPr lang="en-US" sz="2400" dirty="0">
                <a:latin typeface="Times New Roman"/>
                <a:ea typeface="Times New Roman"/>
              </a:rPr>
              <a:t>	</a:t>
            </a:r>
            <a:r>
              <a:rPr lang="en-US" sz="2400" dirty="0" err="1" smtClean="0">
                <a:latin typeface="Times New Roman"/>
                <a:ea typeface="Times New Roman"/>
              </a:rPr>
              <a:t>Shuningdek</a:t>
            </a:r>
            <a:r>
              <a:rPr lang="en-US" sz="2400" dirty="0">
                <a:latin typeface="Times New Roman"/>
                <a:ea typeface="Times New Roman"/>
              </a:rPr>
              <a:t>, </a:t>
            </a:r>
            <a:r>
              <a:rPr lang="en-US" sz="2400" dirty="0" err="1">
                <a:latin typeface="Times New Roman"/>
                <a:ea typeface="Times New Roman"/>
              </a:rPr>
              <a:t>o‘lkamizning</a:t>
            </a:r>
            <a:r>
              <a:rPr lang="en-US" sz="2400" dirty="0">
                <a:latin typeface="Times New Roman"/>
                <a:ea typeface="Times New Roman"/>
              </a:rPr>
              <a:t> </a:t>
            </a:r>
            <a:r>
              <a:rPr lang="en-US" sz="2400" dirty="0" err="1">
                <a:latin typeface="Times New Roman"/>
                <a:ea typeface="Times New Roman"/>
              </a:rPr>
              <a:t>ba’zi</a:t>
            </a:r>
            <a:r>
              <a:rPr lang="en-US" sz="2400" dirty="0">
                <a:latin typeface="Times New Roman"/>
                <a:ea typeface="Times New Roman"/>
              </a:rPr>
              <a:t> </a:t>
            </a:r>
            <a:r>
              <a:rPr lang="en-US" sz="2400" dirty="0" err="1">
                <a:latin typeface="Times New Roman"/>
                <a:ea typeface="Times New Roman"/>
              </a:rPr>
              <a:t>viloyatlarida</a:t>
            </a:r>
            <a:r>
              <a:rPr lang="en-US" sz="2400" dirty="0">
                <a:latin typeface="Times New Roman"/>
                <a:ea typeface="Times New Roman"/>
              </a:rPr>
              <a:t> </a:t>
            </a:r>
            <a:r>
              <a:rPr lang="en-US" sz="2400" b="1" dirty="0" err="1">
                <a:solidFill>
                  <a:srgbClr val="10087A"/>
                </a:solidFill>
                <a:latin typeface="Times New Roman"/>
                <a:ea typeface="Times New Roman"/>
              </a:rPr>
              <a:t>Afg‘oniston</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Pokiston</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va</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Hindistondan</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keltirilgan</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sopol</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idishlar</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dengiz</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chig‘anoqlari</a:t>
            </a:r>
            <a:r>
              <a:rPr lang="en-US" sz="2400" b="1" dirty="0">
                <a:solidFill>
                  <a:srgbClr val="10087A"/>
                </a:solidFill>
                <a:latin typeface="Times New Roman"/>
                <a:ea typeface="Times New Roman"/>
              </a:rPr>
              <a:t>, fil </a:t>
            </a:r>
            <a:r>
              <a:rPr lang="en-US" sz="2400" b="1" dirty="0" err="1">
                <a:solidFill>
                  <a:srgbClr val="10087A"/>
                </a:solidFill>
                <a:latin typeface="Times New Roman"/>
                <a:ea typeface="Times New Roman"/>
              </a:rPr>
              <a:t>suyagi</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va</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metalldan</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ishlangan</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buyumlar</a:t>
            </a:r>
            <a:r>
              <a:rPr lang="en-US" sz="2400" b="1" dirty="0">
                <a:solidFill>
                  <a:srgbClr val="10087A"/>
                </a:solidFill>
                <a:latin typeface="Times New Roman"/>
                <a:ea typeface="Times New Roman"/>
              </a:rPr>
              <a:t>, fil </a:t>
            </a:r>
            <a:r>
              <a:rPr lang="en-US" sz="2400" b="1" dirty="0" err="1">
                <a:solidFill>
                  <a:srgbClr val="10087A"/>
                </a:solidFill>
                <a:latin typeface="Times New Roman"/>
                <a:ea typeface="Times New Roman"/>
              </a:rPr>
              <a:t>va</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ajdar</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tasvirlariga</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ega</a:t>
            </a:r>
            <a:r>
              <a:rPr lang="en-US" sz="2400" b="1" dirty="0">
                <a:solidFill>
                  <a:srgbClr val="10087A"/>
                </a:solidFill>
                <a:latin typeface="Times New Roman"/>
                <a:ea typeface="Times New Roman"/>
              </a:rPr>
              <a:t> </a:t>
            </a:r>
            <a:r>
              <a:rPr lang="en-US" sz="2400" b="1" dirty="0" err="1">
                <a:solidFill>
                  <a:srgbClr val="10087A"/>
                </a:solidFill>
                <a:latin typeface="Times New Roman"/>
                <a:ea typeface="Times New Roman"/>
              </a:rPr>
              <a:t>muhrlar</a:t>
            </a:r>
            <a:r>
              <a:rPr lang="en-US" sz="2400" dirty="0">
                <a:latin typeface="Times New Roman"/>
                <a:ea typeface="Times New Roman"/>
              </a:rPr>
              <a:t> ham </a:t>
            </a:r>
            <a:r>
              <a:rPr lang="en-US" sz="2400" dirty="0" err="1">
                <a:latin typeface="Times New Roman"/>
                <a:ea typeface="Times New Roman"/>
              </a:rPr>
              <a:t>uchraydi</a:t>
            </a:r>
            <a:r>
              <a:rPr lang="en-US" sz="2400" dirty="0">
                <a:latin typeface="Times New Roman"/>
                <a:ea typeface="Times New Roman"/>
              </a:rPr>
              <a:t>. </a:t>
            </a:r>
            <a:endParaRPr lang="ru-RU" sz="2400" dirty="0">
              <a:effectLst/>
              <a:latin typeface="Times New Roman"/>
              <a:ea typeface="Times New Roman"/>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Madaniy</a:t>
            </a:r>
            <a:r>
              <a:rPr lang="en-US" sz="2400" b="1" dirty="0" smtClean="0">
                <a:latin typeface="Times New Roman"/>
                <a:ea typeface="Times New Roman"/>
              </a:rPr>
              <a:t> </a:t>
            </a:r>
            <a:r>
              <a:rPr lang="en-US" sz="2400" b="1" dirty="0" err="1">
                <a:latin typeface="Times New Roman"/>
                <a:ea typeface="Times New Roman"/>
              </a:rPr>
              <a:t>aloqalar</a:t>
            </a:r>
            <a:r>
              <a:rPr lang="en-US" sz="2400" b="1" dirty="0">
                <a:latin typeface="Times New Roman"/>
                <a:ea typeface="Times New Roman"/>
              </a:rPr>
              <a:t>, </a:t>
            </a:r>
            <a:r>
              <a:rPr lang="en-US" sz="2400" b="1" dirty="0" err="1">
                <a:latin typeface="Times New Roman"/>
                <a:ea typeface="Times New Roman"/>
              </a:rPr>
              <a:t>aholi</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etnik</a:t>
            </a:r>
            <a:r>
              <a:rPr lang="en-US" sz="2400" b="1" dirty="0">
                <a:latin typeface="Times New Roman"/>
                <a:ea typeface="Times New Roman"/>
              </a:rPr>
              <a:t> </a:t>
            </a:r>
            <a:r>
              <a:rPr lang="en-US" sz="2400" b="1" dirty="0" err="1">
                <a:latin typeface="Times New Roman"/>
                <a:ea typeface="Times New Roman"/>
              </a:rPr>
              <a:t>jarayonlar</a:t>
            </a:r>
            <a:r>
              <a:rPr lang="en-US" sz="2400" b="1" dirty="0" smtClean="0">
                <a:latin typeface="Times New Roman"/>
                <a:ea typeface="Times New Roman"/>
              </a:rPr>
              <a:t>.</a:t>
            </a:r>
            <a:endParaRPr lang="ru-RU" sz="2400" dirty="0">
              <a:latin typeface="Times New Roman"/>
              <a:ea typeface="Times New Roman"/>
            </a:endParaRPr>
          </a:p>
        </p:txBody>
      </p:sp>
    </p:spTree>
    <p:extLst>
      <p:ext uri="{BB962C8B-B14F-4D97-AF65-F5344CB8AC3E}">
        <p14:creationId xmlns:p14="http://schemas.microsoft.com/office/powerpoint/2010/main" val="1433973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432048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200" dirty="0" smtClean="0">
                <a:latin typeface="Times New Roman"/>
                <a:ea typeface="Times New Roman"/>
              </a:rPr>
              <a:t>	Mil</a:t>
            </a:r>
            <a:r>
              <a:rPr lang="en-US" sz="2200" dirty="0">
                <a:latin typeface="Times New Roman"/>
                <a:ea typeface="Times New Roman"/>
              </a:rPr>
              <a:t>. </a:t>
            </a:r>
            <a:r>
              <a:rPr lang="en-US" sz="2200" dirty="0" err="1">
                <a:latin typeface="Times New Roman"/>
                <a:ea typeface="Times New Roman"/>
              </a:rPr>
              <a:t>avv</a:t>
            </a:r>
            <a:r>
              <a:rPr lang="en-US" sz="2200" dirty="0">
                <a:latin typeface="Times New Roman"/>
                <a:ea typeface="Times New Roman"/>
              </a:rPr>
              <a:t>.  II </a:t>
            </a:r>
            <a:r>
              <a:rPr lang="en-US" sz="2200" dirty="0" err="1">
                <a:latin typeface="Times New Roman"/>
                <a:ea typeface="Times New Roman"/>
              </a:rPr>
              <a:t>ming</a:t>
            </a:r>
            <a:r>
              <a:rPr lang="en-US" sz="2200" dirty="0">
                <a:latin typeface="Times New Roman"/>
                <a:ea typeface="Times New Roman"/>
              </a:rPr>
              <a:t> </a:t>
            </a:r>
            <a:r>
              <a:rPr lang="en-US" sz="2200" dirty="0" err="1">
                <a:latin typeface="Times New Roman"/>
                <a:ea typeface="Times New Roman"/>
              </a:rPr>
              <a:t>yillikning</a:t>
            </a:r>
            <a:r>
              <a:rPr lang="en-US" sz="2200" dirty="0">
                <a:latin typeface="Times New Roman"/>
                <a:ea typeface="Times New Roman"/>
              </a:rPr>
              <a:t> </a:t>
            </a:r>
            <a:r>
              <a:rPr lang="en-US" sz="2200" dirty="0" err="1">
                <a:latin typeface="Times New Roman"/>
                <a:ea typeface="Times New Roman"/>
              </a:rPr>
              <a:t>o‘rtalarida</a:t>
            </a:r>
            <a:r>
              <a:rPr lang="en-US" sz="2200" dirty="0">
                <a:latin typeface="Times New Roman"/>
                <a:ea typeface="Times New Roman"/>
              </a:rPr>
              <a:t> </a:t>
            </a:r>
            <a:r>
              <a:rPr lang="en-US" sz="2200" dirty="0" err="1">
                <a:latin typeface="Times New Roman"/>
                <a:ea typeface="Times New Roman"/>
              </a:rPr>
              <a:t>Surxon</a:t>
            </a:r>
            <a:r>
              <a:rPr lang="en-US" sz="2200" dirty="0">
                <a:latin typeface="Times New Roman"/>
                <a:ea typeface="Times New Roman"/>
              </a:rPr>
              <a:t>–</a:t>
            </a:r>
            <a:r>
              <a:rPr lang="en-US" sz="2200" dirty="0" err="1">
                <a:latin typeface="Times New Roman"/>
                <a:ea typeface="Times New Roman"/>
              </a:rPr>
              <a:t>Sherobod</a:t>
            </a:r>
            <a:r>
              <a:rPr lang="en-US" sz="2200" dirty="0">
                <a:latin typeface="Times New Roman"/>
                <a:ea typeface="Times New Roman"/>
              </a:rPr>
              <a:t> </a:t>
            </a:r>
            <a:r>
              <a:rPr lang="en-US" sz="2200" dirty="0" err="1">
                <a:latin typeface="Times New Roman"/>
                <a:ea typeface="Times New Roman"/>
              </a:rPr>
              <a:t>vohasiga</a:t>
            </a:r>
            <a:r>
              <a:rPr lang="en-US" sz="2200" dirty="0">
                <a:latin typeface="Times New Roman"/>
                <a:ea typeface="Times New Roman"/>
              </a:rPr>
              <a:t> </a:t>
            </a:r>
            <a:r>
              <a:rPr lang="en-US" sz="2200" dirty="0" err="1">
                <a:latin typeface="Times New Roman"/>
                <a:ea typeface="Times New Roman"/>
              </a:rPr>
              <a:t>va</a:t>
            </a:r>
            <a:r>
              <a:rPr lang="en-US" sz="2200" dirty="0">
                <a:latin typeface="Times New Roman"/>
                <a:ea typeface="Times New Roman"/>
              </a:rPr>
              <a:t> </a:t>
            </a:r>
            <a:r>
              <a:rPr lang="en-US" sz="2200" dirty="0" err="1">
                <a:latin typeface="Times New Roman"/>
                <a:ea typeface="Times New Roman"/>
              </a:rPr>
              <a:t>Janubiy</a:t>
            </a:r>
            <a:r>
              <a:rPr lang="en-US" sz="2200" dirty="0">
                <a:latin typeface="Times New Roman"/>
                <a:ea typeface="Times New Roman"/>
              </a:rPr>
              <a:t> </a:t>
            </a:r>
            <a:r>
              <a:rPr lang="en-US" sz="2200" dirty="0" err="1">
                <a:latin typeface="Times New Roman"/>
                <a:ea typeface="Times New Roman"/>
              </a:rPr>
              <a:t>Tojikistonning</a:t>
            </a:r>
            <a:r>
              <a:rPr lang="en-US" sz="2200" dirty="0">
                <a:latin typeface="Times New Roman"/>
                <a:ea typeface="Times New Roman"/>
              </a:rPr>
              <a:t> </a:t>
            </a:r>
            <a:r>
              <a:rPr lang="en-US" sz="2200" dirty="0" err="1">
                <a:latin typeface="Times New Roman"/>
                <a:ea typeface="Times New Roman"/>
              </a:rPr>
              <a:t>hududlariga</a:t>
            </a:r>
            <a:r>
              <a:rPr lang="en-US" sz="2200" dirty="0">
                <a:latin typeface="Times New Roman"/>
                <a:ea typeface="Times New Roman"/>
              </a:rPr>
              <a:t> </a:t>
            </a:r>
            <a:r>
              <a:rPr lang="en-US" sz="2200" dirty="0" err="1">
                <a:latin typeface="Times New Roman"/>
                <a:ea typeface="Times New Roman"/>
              </a:rPr>
              <a:t>shimoldan</a:t>
            </a:r>
            <a:r>
              <a:rPr lang="en-US" sz="2200" dirty="0">
                <a:latin typeface="Times New Roman"/>
                <a:ea typeface="Times New Roman"/>
              </a:rPr>
              <a:t> </a:t>
            </a:r>
            <a:r>
              <a:rPr lang="en-US" sz="2200" dirty="0" err="1">
                <a:latin typeface="Times New Roman"/>
                <a:ea typeface="Times New Roman"/>
              </a:rPr>
              <a:t>chorvachilik</a:t>
            </a:r>
            <a:r>
              <a:rPr lang="en-US" sz="2200" dirty="0">
                <a:latin typeface="Times New Roman"/>
                <a:ea typeface="Times New Roman"/>
              </a:rPr>
              <a:t> </a:t>
            </a:r>
            <a:r>
              <a:rPr lang="en-US" sz="2200" dirty="0" err="1">
                <a:latin typeface="Times New Roman"/>
                <a:ea typeface="Times New Roman"/>
              </a:rPr>
              <a:t>bilan</a:t>
            </a:r>
            <a:r>
              <a:rPr lang="en-US" sz="2200" dirty="0">
                <a:latin typeface="Times New Roman"/>
                <a:ea typeface="Times New Roman"/>
              </a:rPr>
              <a:t> </a:t>
            </a:r>
            <a:r>
              <a:rPr lang="en-US" sz="2200" dirty="0" err="1">
                <a:latin typeface="Times New Roman"/>
                <a:ea typeface="Times New Roman"/>
              </a:rPr>
              <a:t>mashg‘ul</a:t>
            </a:r>
            <a:r>
              <a:rPr lang="en-US" sz="2200" dirty="0">
                <a:latin typeface="Times New Roman"/>
                <a:ea typeface="Times New Roman"/>
              </a:rPr>
              <a:t> </a:t>
            </a:r>
            <a:r>
              <a:rPr lang="en-US" sz="2200" dirty="0" err="1">
                <a:latin typeface="Times New Roman"/>
                <a:ea typeface="Times New Roman"/>
              </a:rPr>
              <a:t>bo‘lgan</a:t>
            </a:r>
            <a:r>
              <a:rPr lang="en-US" sz="2200" dirty="0">
                <a:latin typeface="Times New Roman"/>
                <a:ea typeface="Times New Roman"/>
              </a:rPr>
              <a:t> </a:t>
            </a:r>
            <a:r>
              <a:rPr lang="en-US" sz="2200" dirty="0" err="1">
                <a:latin typeface="Times New Roman"/>
                <a:ea typeface="Times New Roman"/>
              </a:rPr>
              <a:t>qabilalar</a:t>
            </a:r>
            <a:r>
              <a:rPr lang="en-US" sz="2200" dirty="0">
                <a:latin typeface="Times New Roman"/>
                <a:ea typeface="Times New Roman"/>
              </a:rPr>
              <a:t> </a:t>
            </a:r>
            <a:r>
              <a:rPr lang="en-US" sz="2200" dirty="0" err="1">
                <a:latin typeface="Times New Roman"/>
                <a:ea typeface="Times New Roman"/>
              </a:rPr>
              <a:t>kelib</a:t>
            </a:r>
            <a:r>
              <a:rPr lang="en-US" sz="2200" dirty="0">
                <a:latin typeface="Times New Roman"/>
                <a:ea typeface="Times New Roman"/>
              </a:rPr>
              <a:t> </a:t>
            </a:r>
            <a:r>
              <a:rPr lang="en-US" sz="2200" dirty="0" err="1">
                <a:latin typeface="Times New Roman"/>
                <a:ea typeface="Times New Roman"/>
              </a:rPr>
              <a:t>o‘rnashgan</a:t>
            </a:r>
            <a:r>
              <a:rPr lang="en-US" sz="2200" dirty="0">
                <a:latin typeface="Times New Roman"/>
                <a:ea typeface="Times New Roman"/>
              </a:rPr>
              <a:t>. </a:t>
            </a:r>
            <a:r>
              <a:rPr lang="en-US" sz="2200" dirty="0" err="1">
                <a:latin typeface="Times New Roman"/>
                <a:ea typeface="Times New Roman"/>
              </a:rPr>
              <a:t>Dasht</a:t>
            </a:r>
            <a:r>
              <a:rPr lang="en-US" sz="2200" dirty="0">
                <a:latin typeface="Times New Roman"/>
                <a:ea typeface="Times New Roman"/>
              </a:rPr>
              <a:t> </a:t>
            </a:r>
            <a:r>
              <a:rPr lang="en-US" sz="2200" dirty="0" err="1">
                <a:latin typeface="Times New Roman"/>
                <a:ea typeface="Times New Roman"/>
              </a:rPr>
              <a:t>chorvador</a:t>
            </a:r>
            <a:r>
              <a:rPr lang="en-US" sz="2200" dirty="0">
                <a:latin typeface="Times New Roman"/>
                <a:ea typeface="Times New Roman"/>
              </a:rPr>
              <a:t> </a:t>
            </a:r>
            <a:r>
              <a:rPr lang="en-US" sz="2200" dirty="0" err="1">
                <a:latin typeface="Times New Roman"/>
                <a:ea typeface="Times New Roman"/>
              </a:rPr>
              <a:t>qabilalarining</a:t>
            </a:r>
            <a:r>
              <a:rPr lang="en-US" sz="2200" dirty="0">
                <a:latin typeface="Times New Roman"/>
                <a:ea typeface="Times New Roman"/>
              </a:rPr>
              <a:t> </a:t>
            </a:r>
            <a:r>
              <a:rPr lang="en-US" sz="2200" dirty="0" err="1">
                <a:latin typeface="Times New Roman"/>
                <a:ea typeface="Times New Roman"/>
              </a:rPr>
              <a:t>moddiy</a:t>
            </a:r>
            <a:r>
              <a:rPr lang="en-US" sz="2200" dirty="0">
                <a:latin typeface="Times New Roman"/>
                <a:ea typeface="Times New Roman"/>
              </a:rPr>
              <a:t> </a:t>
            </a:r>
            <a:r>
              <a:rPr lang="en-US" sz="2200" dirty="0" err="1">
                <a:latin typeface="Times New Roman"/>
                <a:ea typeface="Times New Roman"/>
              </a:rPr>
              <a:t>madaniyati</a:t>
            </a:r>
            <a:r>
              <a:rPr lang="en-US" sz="2200" dirty="0">
                <a:latin typeface="Times New Roman"/>
                <a:ea typeface="Times New Roman"/>
              </a:rPr>
              <a:t> </a:t>
            </a:r>
            <a:r>
              <a:rPr lang="en-US" sz="2200" dirty="0" err="1">
                <a:latin typeface="Times New Roman"/>
                <a:ea typeface="Times New Roman"/>
              </a:rPr>
              <a:t>haqida</a:t>
            </a:r>
            <a:r>
              <a:rPr lang="en-US" sz="2200" dirty="0">
                <a:latin typeface="Times New Roman"/>
                <a:ea typeface="Times New Roman"/>
              </a:rPr>
              <a:t> </a:t>
            </a:r>
            <a:r>
              <a:rPr lang="en-US" sz="2200" dirty="0" err="1">
                <a:latin typeface="Times New Roman"/>
                <a:ea typeface="Times New Roman"/>
              </a:rPr>
              <a:t>Jarqo‘ton</a:t>
            </a:r>
            <a:r>
              <a:rPr lang="en-US" sz="2200" dirty="0">
                <a:latin typeface="Times New Roman"/>
                <a:ea typeface="Times New Roman"/>
              </a:rPr>
              <a:t> </a:t>
            </a:r>
            <a:r>
              <a:rPr lang="en-US" sz="2200" dirty="0" err="1">
                <a:latin typeface="Times New Roman"/>
                <a:ea typeface="Times New Roman"/>
              </a:rPr>
              <a:t>yodgorligi</a:t>
            </a:r>
            <a:r>
              <a:rPr lang="en-US" sz="2200" dirty="0">
                <a:latin typeface="Times New Roman"/>
                <a:ea typeface="Times New Roman"/>
              </a:rPr>
              <a:t> </a:t>
            </a:r>
            <a:r>
              <a:rPr lang="en-US" sz="2200" dirty="0" err="1">
                <a:latin typeface="Times New Roman"/>
                <a:ea typeface="Times New Roman"/>
              </a:rPr>
              <a:t>va</a:t>
            </a:r>
            <a:r>
              <a:rPr lang="en-US" sz="2200" dirty="0">
                <a:latin typeface="Times New Roman"/>
                <a:ea typeface="Times New Roman"/>
              </a:rPr>
              <a:t> </a:t>
            </a:r>
            <a:r>
              <a:rPr lang="en-US" sz="2200" dirty="0" err="1">
                <a:latin typeface="Times New Roman"/>
                <a:ea typeface="Times New Roman"/>
              </a:rPr>
              <a:t>Vaxsh</a:t>
            </a:r>
            <a:r>
              <a:rPr lang="en-US" sz="2200" dirty="0">
                <a:latin typeface="Times New Roman"/>
                <a:ea typeface="Times New Roman"/>
              </a:rPr>
              <a:t> </a:t>
            </a:r>
            <a:r>
              <a:rPr lang="en-US" sz="2200" dirty="0" err="1">
                <a:latin typeface="Times New Roman"/>
                <a:ea typeface="Times New Roman"/>
              </a:rPr>
              <a:t>makonida</a:t>
            </a:r>
            <a:r>
              <a:rPr lang="en-US" sz="2200" dirty="0">
                <a:latin typeface="Times New Roman"/>
                <a:ea typeface="Times New Roman"/>
              </a:rPr>
              <a:t> </a:t>
            </a:r>
            <a:r>
              <a:rPr lang="en-US" sz="2200" dirty="0" err="1">
                <a:latin typeface="Times New Roman"/>
                <a:ea typeface="Times New Roman"/>
              </a:rPr>
              <a:t>topilgan</a:t>
            </a:r>
            <a:r>
              <a:rPr lang="en-US" sz="2200" dirty="0">
                <a:latin typeface="Times New Roman"/>
                <a:ea typeface="Times New Roman"/>
              </a:rPr>
              <a:t> </a:t>
            </a:r>
            <a:r>
              <a:rPr lang="en-US" sz="2200" dirty="0" err="1">
                <a:latin typeface="Times New Roman"/>
                <a:ea typeface="Times New Roman"/>
              </a:rPr>
              <a:t>sopol</a:t>
            </a:r>
            <a:r>
              <a:rPr lang="en-US" sz="2200" dirty="0">
                <a:latin typeface="Times New Roman"/>
                <a:ea typeface="Times New Roman"/>
              </a:rPr>
              <a:t> </a:t>
            </a:r>
            <a:r>
              <a:rPr lang="en-US" sz="2200" dirty="0" err="1">
                <a:latin typeface="Times New Roman"/>
                <a:ea typeface="Times New Roman"/>
              </a:rPr>
              <a:t>buyumlar</a:t>
            </a:r>
            <a:r>
              <a:rPr lang="en-US" sz="2200" dirty="0">
                <a:latin typeface="Times New Roman"/>
                <a:ea typeface="Times New Roman"/>
              </a:rPr>
              <a:t> </a:t>
            </a:r>
            <a:r>
              <a:rPr lang="en-US" sz="2200" dirty="0" err="1">
                <a:latin typeface="Times New Roman"/>
                <a:ea typeface="Times New Roman"/>
              </a:rPr>
              <a:t>va</a:t>
            </a:r>
            <a:r>
              <a:rPr lang="en-US" sz="2200" dirty="0">
                <a:latin typeface="Times New Roman"/>
                <a:ea typeface="Times New Roman"/>
              </a:rPr>
              <a:t> </a:t>
            </a:r>
            <a:r>
              <a:rPr lang="en-US" sz="2200" dirty="0" err="1">
                <a:latin typeface="Times New Roman"/>
                <a:ea typeface="Times New Roman"/>
              </a:rPr>
              <a:t>bronza</a:t>
            </a:r>
            <a:r>
              <a:rPr lang="en-US" sz="2200" dirty="0">
                <a:latin typeface="Times New Roman"/>
                <a:ea typeface="Times New Roman"/>
              </a:rPr>
              <a:t> </a:t>
            </a:r>
            <a:r>
              <a:rPr lang="en-US" sz="2200" dirty="0" err="1">
                <a:latin typeface="Times New Roman"/>
                <a:ea typeface="Times New Roman"/>
              </a:rPr>
              <a:t>qurollari</a:t>
            </a:r>
            <a:r>
              <a:rPr lang="en-US" sz="2200" dirty="0">
                <a:latin typeface="Times New Roman"/>
                <a:ea typeface="Times New Roman"/>
              </a:rPr>
              <a:t> </a:t>
            </a:r>
            <a:r>
              <a:rPr lang="en-US" sz="2200" dirty="0" err="1">
                <a:latin typeface="Times New Roman"/>
                <a:ea typeface="Times New Roman"/>
              </a:rPr>
              <a:t>hamda</a:t>
            </a:r>
            <a:r>
              <a:rPr lang="en-US" sz="2200" dirty="0">
                <a:latin typeface="Times New Roman"/>
                <a:ea typeface="Times New Roman"/>
              </a:rPr>
              <a:t> </a:t>
            </a:r>
            <a:r>
              <a:rPr lang="en-US" sz="2200" dirty="0" err="1">
                <a:latin typeface="Times New Roman"/>
                <a:ea typeface="Times New Roman"/>
              </a:rPr>
              <a:t>qadimgi</a:t>
            </a:r>
            <a:r>
              <a:rPr lang="en-US" sz="2200" dirty="0">
                <a:latin typeface="Times New Roman"/>
                <a:ea typeface="Times New Roman"/>
              </a:rPr>
              <a:t> </a:t>
            </a:r>
            <a:r>
              <a:rPr lang="en-US" sz="2200" dirty="0" err="1">
                <a:latin typeface="Times New Roman"/>
                <a:ea typeface="Times New Roman"/>
              </a:rPr>
              <a:t>qabrlar</a:t>
            </a:r>
            <a:r>
              <a:rPr lang="en-US" sz="2200" dirty="0">
                <a:latin typeface="Times New Roman"/>
                <a:ea typeface="Times New Roman"/>
              </a:rPr>
              <a:t> </a:t>
            </a:r>
            <a:r>
              <a:rPr lang="en-US" sz="2200" dirty="0" err="1">
                <a:latin typeface="Times New Roman"/>
                <a:ea typeface="Times New Roman"/>
              </a:rPr>
              <a:t>o‘rganilishi</a:t>
            </a:r>
            <a:r>
              <a:rPr lang="en-US" sz="2200" dirty="0">
                <a:latin typeface="Times New Roman"/>
                <a:ea typeface="Times New Roman"/>
              </a:rPr>
              <a:t> </a:t>
            </a:r>
            <a:r>
              <a:rPr lang="en-US" sz="2200" dirty="0" err="1">
                <a:latin typeface="Times New Roman"/>
                <a:ea typeface="Times New Roman"/>
              </a:rPr>
              <a:t>natijasida</a:t>
            </a:r>
            <a:r>
              <a:rPr lang="en-US" sz="2200" dirty="0">
                <a:latin typeface="Times New Roman"/>
                <a:ea typeface="Times New Roman"/>
              </a:rPr>
              <a:t> </a:t>
            </a:r>
            <a:r>
              <a:rPr lang="en-US" sz="2200" dirty="0" err="1">
                <a:latin typeface="Times New Roman"/>
                <a:ea typeface="Times New Roman"/>
              </a:rPr>
              <a:t>aniqlangan</a:t>
            </a:r>
            <a:r>
              <a:rPr lang="en-US" sz="2200" dirty="0">
                <a:latin typeface="Times New Roman"/>
                <a:ea typeface="Times New Roman"/>
              </a:rPr>
              <a:t> </a:t>
            </a:r>
            <a:r>
              <a:rPr lang="en-US" sz="2200" dirty="0" err="1">
                <a:latin typeface="Times New Roman"/>
                <a:ea typeface="Times New Roman"/>
              </a:rPr>
              <a:t>dafn</a:t>
            </a:r>
            <a:r>
              <a:rPr lang="en-US" sz="2200" dirty="0">
                <a:latin typeface="Times New Roman"/>
                <a:ea typeface="Times New Roman"/>
              </a:rPr>
              <a:t> </a:t>
            </a:r>
            <a:r>
              <a:rPr lang="en-US" sz="2200" dirty="0" err="1">
                <a:latin typeface="Times New Roman"/>
                <a:ea typeface="Times New Roman"/>
              </a:rPr>
              <a:t>marosimlari</a:t>
            </a:r>
            <a:r>
              <a:rPr lang="en-US" sz="2200" dirty="0">
                <a:latin typeface="Times New Roman"/>
                <a:ea typeface="Times New Roman"/>
              </a:rPr>
              <a:t> </a:t>
            </a:r>
            <a:r>
              <a:rPr lang="en-US" sz="2200" dirty="0" err="1">
                <a:latin typeface="Times New Roman"/>
                <a:ea typeface="Times New Roman"/>
              </a:rPr>
              <a:t>dalolat</a:t>
            </a:r>
            <a:r>
              <a:rPr lang="en-US" sz="2200" dirty="0">
                <a:latin typeface="Times New Roman"/>
                <a:ea typeface="Times New Roman"/>
              </a:rPr>
              <a:t> </a:t>
            </a:r>
            <a:r>
              <a:rPr lang="en-US" sz="2200" dirty="0" err="1">
                <a:latin typeface="Times New Roman"/>
                <a:ea typeface="Times New Roman"/>
              </a:rPr>
              <a:t>beradi</a:t>
            </a:r>
            <a:r>
              <a:rPr lang="en-US" sz="2200" dirty="0">
                <a:latin typeface="Times New Roman"/>
                <a:ea typeface="Times New Roman"/>
              </a:rPr>
              <a:t>. </a:t>
            </a:r>
            <a:r>
              <a:rPr lang="en-US" sz="2200" dirty="0" err="1">
                <a:latin typeface="Times New Roman"/>
                <a:ea typeface="Times New Roman"/>
              </a:rPr>
              <a:t>Sopol</a:t>
            </a:r>
            <a:r>
              <a:rPr lang="en-US" sz="2200" dirty="0">
                <a:latin typeface="Times New Roman"/>
                <a:ea typeface="Times New Roman"/>
              </a:rPr>
              <a:t> </a:t>
            </a:r>
            <a:r>
              <a:rPr lang="en-US" sz="2200" dirty="0" err="1">
                <a:latin typeface="Times New Roman"/>
                <a:ea typeface="Times New Roman"/>
              </a:rPr>
              <a:t>idishlar</a:t>
            </a:r>
            <a:r>
              <a:rPr lang="en-US" sz="2200" dirty="0">
                <a:latin typeface="Times New Roman"/>
                <a:ea typeface="Times New Roman"/>
              </a:rPr>
              <a:t> </a:t>
            </a:r>
            <a:r>
              <a:rPr lang="en-US" sz="2200" dirty="0" err="1">
                <a:latin typeface="Times New Roman"/>
                <a:ea typeface="Times New Roman"/>
              </a:rPr>
              <a:t>qo‘lda</a:t>
            </a:r>
            <a:r>
              <a:rPr lang="en-US" sz="2200" dirty="0">
                <a:latin typeface="Times New Roman"/>
                <a:ea typeface="Times New Roman"/>
              </a:rPr>
              <a:t> </a:t>
            </a:r>
            <a:r>
              <a:rPr lang="en-US" sz="2200" dirty="0" err="1">
                <a:latin typeface="Times New Roman"/>
                <a:ea typeface="Times New Roman"/>
              </a:rPr>
              <a:t>ishlangan</a:t>
            </a:r>
            <a:r>
              <a:rPr lang="en-US" sz="2200" dirty="0">
                <a:latin typeface="Times New Roman"/>
                <a:ea typeface="Times New Roman"/>
              </a:rPr>
              <a:t> </a:t>
            </a:r>
            <a:r>
              <a:rPr lang="en-US" sz="2200" dirty="0" err="1">
                <a:latin typeface="Times New Roman"/>
                <a:ea typeface="Times New Roman"/>
              </a:rPr>
              <a:t>va</a:t>
            </a:r>
            <a:r>
              <a:rPr lang="en-US" sz="2200" dirty="0">
                <a:latin typeface="Times New Roman"/>
                <a:ea typeface="Times New Roman"/>
              </a:rPr>
              <a:t> </a:t>
            </a:r>
            <a:r>
              <a:rPr lang="en-US" sz="2200" dirty="0" err="1">
                <a:latin typeface="Times New Roman"/>
                <a:ea typeface="Times New Roman"/>
              </a:rPr>
              <a:t>ularning</a:t>
            </a:r>
            <a:r>
              <a:rPr lang="en-US" sz="2200" dirty="0">
                <a:latin typeface="Times New Roman"/>
                <a:ea typeface="Times New Roman"/>
              </a:rPr>
              <a:t> </a:t>
            </a:r>
            <a:r>
              <a:rPr lang="en-US" sz="2200" dirty="0" err="1">
                <a:latin typeface="Times New Roman"/>
                <a:ea typeface="Times New Roman"/>
              </a:rPr>
              <a:t>sirti</a:t>
            </a:r>
            <a:r>
              <a:rPr lang="en-US" sz="2200" dirty="0">
                <a:latin typeface="Times New Roman"/>
                <a:ea typeface="Times New Roman"/>
              </a:rPr>
              <a:t> </a:t>
            </a:r>
            <a:r>
              <a:rPr lang="en-US" sz="2200" dirty="0" err="1">
                <a:latin typeface="Times New Roman"/>
                <a:ea typeface="Times New Roman"/>
              </a:rPr>
              <a:t>murakkab</a:t>
            </a:r>
            <a:r>
              <a:rPr lang="en-US" sz="2200" dirty="0">
                <a:latin typeface="Times New Roman"/>
                <a:ea typeface="Times New Roman"/>
              </a:rPr>
              <a:t> </a:t>
            </a:r>
            <a:r>
              <a:rPr lang="en-US" sz="2200" dirty="0" err="1">
                <a:latin typeface="Times New Roman"/>
                <a:ea typeface="Times New Roman"/>
              </a:rPr>
              <a:t>geometrik</a:t>
            </a:r>
            <a:r>
              <a:rPr lang="en-US" sz="2200" dirty="0">
                <a:latin typeface="Times New Roman"/>
                <a:ea typeface="Times New Roman"/>
              </a:rPr>
              <a:t> </a:t>
            </a:r>
            <a:r>
              <a:rPr lang="en-US" sz="2200" dirty="0" err="1">
                <a:latin typeface="Times New Roman"/>
                <a:ea typeface="Times New Roman"/>
              </a:rPr>
              <a:t>o‘yma</a:t>
            </a:r>
            <a:r>
              <a:rPr lang="en-US" sz="2200" dirty="0">
                <a:latin typeface="Times New Roman"/>
                <a:ea typeface="Times New Roman"/>
              </a:rPr>
              <a:t> </a:t>
            </a:r>
            <a:r>
              <a:rPr lang="en-US" sz="2200" dirty="0" err="1">
                <a:latin typeface="Times New Roman"/>
                <a:ea typeface="Times New Roman"/>
              </a:rPr>
              <a:t>naqshlar</a:t>
            </a:r>
            <a:r>
              <a:rPr lang="en-US" sz="2200" dirty="0">
                <a:latin typeface="Times New Roman"/>
                <a:ea typeface="Times New Roman"/>
              </a:rPr>
              <a:t> </a:t>
            </a:r>
            <a:r>
              <a:rPr lang="en-US" sz="2200" dirty="0" err="1">
                <a:latin typeface="Times New Roman"/>
                <a:ea typeface="Times New Roman"/>
              </a:rPr>
              <a:t>bilan</a:t>
            </a:r>
            <a:r>
              <a:rPr lang="en-US" sz="2200" dirty="0">
                <a:latin typeface="Times New Roman"/>
                <a:ea typeface="Times New Roman"/>
              </a:rPr>
              <a:t> </a:t>
            </a:r>
            <a:r>
              <a:rPr lang="en-US" sz="2200" dirty="0" err="1">
                <a:latin typeface="Times New Roman"/>
                <a:ea typeface="Times New Roman"/>
              </a:rPr>
              <a:t>qoplangan</a:t>
            </a:r>
            <a:r>
              <a:rPr lang="en-US" sz="2200" dirty="0">
                <a:latin typeface="Times New Roman"/>
                <a:ea typeface="Times New Roman"/>
              </a:rPr>
              <a:t>. Bu </a:t>
            </a:r>
            <a:r>
              <a:rPr lang="en-US" sz="2200" dirty="0" err="1">
                <a:latin typeface="Times New Roman"/>
                <a:ea typeface="Times New Roman"/>
              </a:rPr>
              <a:t>idishlar</a:t>
            </a:r>
            <a:r>
              <a:rPr lang="en-US" sz="2200" dirty="0">
                <a:latin typeface="Times New Roman"/>
                <a:ea typeface="Times New Roman"/>
              </a:rPr>
              <a:t> mil. </a:t>
            </a:r>
            <a:r>
              <a:rPr lang="en-US" sz="2200" dirty="0" err="1">
                <a:latin typeface="Times New Roman"/>
                <a:ea typeface="Times New Roman"/>
              </a:rPr>
              <a:t>avv</a:t>
            </a:r>
            <a:r>
              <a:rPr lang="en-US" sz="2200" dirty="0">
                <a:latin typeface="Times New Roman"/>
                <a:ea typeface="Times New Roman"/>
              </a:rPr>
              <a:t>.  II </a:t>
            </a:r>
            <a:r>
              <a:rPr lang="en-US" sz="2200" dirty="0" err="1">
                <a:latin typeface="Times New Roman"/>
                <a:ea typeface="Times New Roman"/>
              </a:rPr>
              <a:t>ming</a:t>
            </a:r>
            <a:r>
              <a:rPr lang="en-US" sz="2200" dirty="0">
                <a:latin typeface="Times New Roman"/>
                <a:ea typeface="Times New Roman"/>
              </a:rPr>
              <a:t> </a:t>
            </a:r>
            <a:r>
              <a:rPr lang="en-US" sz="2200" dirty="0" err="1">
                <a:latin typeface="Times New Roman"/>
                <a:ea typeface="Times New Roman"/>
              </a:rPr>
              <a:t>yillikda</a:t>
            </a:r>
            <a:r>
              <a:rPr lang="en-US" sz="2200" dirty="0">
                <a:latin typeface="Times New Roman"/>
                <a:ea typeface="Times New Roman"/>
              </a:rPr>
              <a:t> </a:t>
            </a:r>
            <a:r>
              <a:rPr lang="en-US" sz="2200" dirty="0" err="1">
                <a:latin typeface="Times New Roman"/>
                <a:ea typeface="Times New Roman"/>
              </a:rPr>
              <a:t>G‘arbiy</a:t>
            </a:r>
            <a:r>
              <a:rPr lang="en-US" sz="2200" dirty="0">
                <a:latin typeface="Times New Roman"/>
                <a:ea typeface="Times New Roman"/>
              </a:rPr>
              <a:t> </a:t>
            </a:r>
            <a:r>
              <a:rPr lang="en-US" sz="2200" dirty="0" err="1">
                <a:latin typeface="Times New Roman"/>
                <a:ea typeface="Times New Roman"/>
              </a:rPr>
              <a:t>Sibir</a:t>
            </a:r>
            <a:r>
              <a:rPr lang="en-US" sz="2200" dirty="0">
                <a:latin typeface="Times New Roman"/>
                <a:ea typeface="Times New Roman"/>
              </a:rPr>
              <a:t> </a:t>
            </a:r>
            <a:r>
              <a:rPr lang="en-US" sz="2200" dirty="0" err="1">
                <a:latin typeface="Times New Roman"/>
                <a:ea typeface="Times New Roman"/>
              </a:rPr>
              <a:t>Janubiy</a:t>
            </a:r>
            <a:r>
              <a:rPr lang="en-US" sz="2200" dirty="0">
                <a:latin typeface="Times New Roman"/>
                <a:ea typeface="Times New Roman"/>
              </a:rPr>
              <a:t> Ural </a:t>
            </a:r>
            <a:r>
              <a:rPr lang="en-US" sz="2200" dirty="0" err="1">
                <a:latin typeface="Times New Roman"/>
                <a:ea typeface="Times New Roman"/>
              </a:rPr>
              <a:t>va</a:t>
            </a:r>
            <a:r>
              <a:rPr lang="en-US" sz="2200" dirty="0">
                <a:latin typeface="Times New Roman"/>
                <a:ea typeface="Times New Roman"/>
              </a:rPr>
              <a:t> </a:t>
            </a:r>
            <a:r>
              <a:rPr lang="en-US" sz="2200" dirty="0" err="1">
                <a:latin typeface="Times New Roman"/>
                <a:ea typeface="Times New Roman"/>
              </a:rPr>
              <a:t>Qozog‘istonning</a:t>
            </a:r>
            <a:r>
              <a:rPr lang="en-US" sz="2200" dirty="0">
                <a:latin typeface="Times New Roman"/>
                <a:ea typeface="Times New Roman"/>
              </a:rPr>
              <a:t> </a:t>
            </a:r>
            <a:r>
              <a:rPr lang="en-US" sz="2200" dirty="0" err="1">
                <a:latin typeface="Times New Roman"/>
                <a:ea typeface="Times New Roman"/>
              </a:rPr>
              <a:t>dashtlarida</a:t>
            </a:r>
            <a:r>
              <a:rPr lang="en-US" sz="2200" dirty="0">
                <a:latin typeface="Times New Roman"/>
                <a:ea typeface="Times New Roman"/>
              </a:rPr>
              <a:t> </a:t>
            </a:r>
            <a:r>
              <a:rPr lang="en-US" sz="2200" dirty="0" err="1">
                <a:latin typeface="Times New Roman"/>
                <a:ea typeface="Times New Roman"/>
              </a:rPr>
              <a:t>yoyilgan</a:t>
            </a:r>
            <a:r>
              <a:rPr lang="en-US" sz="2200" dirty="0">
                <a:latin typeface="Times New Roman"/>
                <a:ea typeface="Times New Roman"/>
              </a:rPr>
              <a:t> </a:t>
            </a:r>
            <a:r>
              <a:rPr lang="en-US" sz="2200" dirty="0" err="1">
                <a:latin typeface="Times New Roman"/>
                <a:ea typeface="Times New Roman"/>
              </a:rPr>
              <a:t>Andronovo</a:t>
            </a:r>
            <a:r>
              <a:rPr lang="en-US" sz="2200" dirty="0">
                <a:latin typeface="Times New Roman"/>
                <a:ea typeface="Times New Roman"/>
              </a:rPr>
              <a:t> </a:t>
            </a:r>
            <a:r>
              <a:rPr lang="en-US" sz="2200" dirty="0" err="1">
                <a:latin typeface="Times New Roman"/>
                <a:ea typeface="Times New Roman"/>
              </a:rPr>
              <a:t>madaniyatiga</a:t>
            </a:r>
            <a:r>
              <a:rPr lang="en-US" sz="2200" dirty="0">
                <a:latin typeface="Times New Roman"/>
                <a:ea typeface="Times New Roman"/>
              </a:rPr>
              <a:t> </a:t>
            </a:r>
            <a:r>
              <a:rPr lang="en-US" sz="2200" dirty="0" err="1">
                <a:latin typeface="Times New Roman"/>
                <a:ea typeface="Times New Roman"/>
              </a:rPr>
              <a:t>doir</a:t>
            </a:r>
            <a:r>
              <a:rPr lang="en-US" sz="2200" dirty="0">
                <a:latin typeface="Times New Roman"/>
                <a:ea typeface="Times New Roman"/>
              </a:rPr>
              <a:t> </a:t>
            </a:r>
            <a:r>
              <a:rPr lang="en-US" sz="2200" dirty="0" err="1">
                <a:latin typeface="Times New Roman"/>
                <a:ea typeface="Times New Roman"/>
              </a:rPr>
              <a:t>idishlarga</a:t>
            </a:r>
            <a:r>
              <a:rPr lang="en-US" sz="2200" dirty="0">
                <a:latin typeface="Times New Roman"/>
                <a:ea typeface="Times New Roman"/>
              </a:rPr>
              <a:t> </a:t>
            </a:r>
            <a:r>
              <a:rPr lang="en-US" sz="2200" dirty="0" err="1">
                <a:latin typeface="Times New Roman"/>
                <a:ea typeface="Times New Roman"/>
              </a:rPr>
              <a:t>o‘xshab</a:t>
            </a:r>
            <a:r>
              <a:rPr lang="en-US" sz="2200" dirty="0">
                <a:latin typeface="Times New Roman"/>
                <a:ea typeface="Times New Roman"/>
              </a:rPr>
              <a:t> </a:t>
            </a:r>
            <a:r>
              <a:rPr lang="en-US" sz="2200" dirty="0" err="1">
                <a:latin typeface="Times New Roman"/>
                <a:ea typeface="Times New Roman"/>
              </a:rPr>
              <a:t>ketadi</a:t>
            </a:r>
            <a:r>
              <a:rPr lang="en-US" sz="2200" dirty="0">
                <a:latin typeface="Times New Roman"/>
                <a:ea typeface="Times New Roman"/>
              </a:rPr>
              <a:t>. </a:t>
            </a:r>
            <a:endParaRPr lang="ru-RU" sz="2200" dirty="0">
              <a:effectLst/>
              <a:latin typeface="Times New Roman"/>
              <a:ea typeface="Times New Roman"/>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Madaniy</a:t>
            </a:r>
            <a:r>
              <a:rPr lang="en-US" sz="2400" b="1" dirty="0" smtClean="0">
                <a:latin typeface="Times New Roman"/>
                <a:ea typeface="Times New Roman"/>
              </a:rPr>
              <a:t> </a:t>
            </a:r>
            <a:r>
              <a:rPr lang="en-US" sz="2400" b="1" dirty="0" err="1">
                <a:latin typeface="Times New Roman"/>
                <a:ea typeface="Times New Roman"/>
              </a:rPr>
              <a:t>aloqalar</a:t>
            </a:r>
            <a:r>
              <a:rPr lang="en-US" sz="2400" b="1" dirty="0">
                <a:latin typeface="Times New Roman"/>
                <a:ea typeface="Times New Roman"/>
              </a:rPr>
              <a:t>, </a:t>
            </a:r>
            <a:r>
              <a:rPr lang="en-US" sz="2400" b="1" dirty="0" err="1">
                <a:latin typeface="Times New Roman"/>
                <a:ea typeface="Times New Roman"/>
              </a:rPr>
              <a:t>aholi</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etnik</a:t>
            </a:r>
            <a:r>
              <a:rPr lang="en-US" sz="2400" b="1" dirty="0">
                <a:latin typeface="Times New Roman"/>
                <a:ea typeface="Times New Roman"/>
              </a:rPr>
              <a:t> </a:t>
            </a:r>
            <a:r>
              <a:rPr lang="en-US" sz="2400" b="1" dirty="0" err="1">
                <a:latin typeface="Times New Roman"/>
                <a:ea typeface="Times New Roman"/>
              </a:rPr>
              <a:t>jarayonlar</a:t>
            </a:r>
            <a:r>
              <a:rPr lang="en-US" sz="2400" b="1" dirty="0" smtClean="0">
                <a:latin typeface="Times New Roman"/>
                <a:ea typeface="Times New Roman"/>
              </a:rPr>
              <a:t>.</a:t>
            </a:r>
            <a:endParaRPr lang="ru-RU" sz="2400" dirty="0">
              <a:latin typeface="Times New Roman"/>
              <a:ea typeface="Times New Roman"/>
            </a:endParaRPr>
          </a:p>
        </p:txBody>
      </p:sp>
      <p:pic>
        <p:nvPicPr>
          <p:cNvPr id="10" name="Рисунок 9" descr="Описание: Без имени-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4869160"/>
            <a:ext cx="4740275" cy="1368152"/>
          </a:xfrm>
          <a:prstGeom prst="rect">
            <a:avLst/>
          </a:prstGeom>
          <a:noFill/>
          <a:ln>
            <a:noFill/>
          </a:ln>
        </p:spPr>
      </p:pic>
      <p:sp>
        <p:nvSpPr>
          <p:cNvPr id="8" name="Прямоугольник 7"/>
          <p:cNvSpPr/>
          <p:nvPr/>
        </p:nvSpPr>
        <p:spPr>
          <a:xfrm>
            <a:off x="1757791" y="6237312"/>
            <a:ext cx="5556980" cy="369332"/>
          </a:xfrm>
          <a:prstGeom prst="rect">
            <a:avLst/>
          </a:prstGeom>
        </p:spPr>
        <p:txBody>
          <a:bodyPr wrap="square">
            <a:spAutoFit/>
          </a:bodyPr>
          <a:lstStyle/>
          <a:p>
            <a:r>
              <a:rPr lang="en-US" b="1" i="1" dirty="0" err="1">
                <a:solidFill>
                  <a:srgbClr val="10087A"/>
                </a:solidFill>
              </a:rPr>
              <a:t>Dasht</a:t>
            </a:r>
            <a:r>
              <a:rPr lang="en-US" b="1" i="1" dirty="0">
                <a:solidFill>
                  <a:srgbClr val="10087A"/>
                </a:solidFill>
              </a:rPr>
              <a:t> </a:t>
            </a:r>
            <a:r>
              <a:rPr lang="en-US" b="1" i="1" dirty="0" err="1">
                <a:solidFill>
                  <a:srgbClr val="10087A"/>
                </a:solidFill>
              </a:rPr>
              <a:t>chorvador</a:t>
            </a:r>
            <a:r>
              <a:rPr lang="en-US" b="1" i="1" dirty="0">
                <a:solidFill>
                  <a:srgbClr val="10087A"/>
                </a:solidFill>
              </a:rPr>
              <a:t> </a:t>
            </a:r>
            <a:r>
              <a:rPr lang="en-US" b="1" i="1" dirty="0" err="1">
                <a:solidFill>
                  <a:srgbClr val="10087A"/>
                </a:solidFill>
              </a:rPr>
              <a:t>qabilalarining</a:t>
            </a:r>
            <a:r>
              <a:rPr lang="en-US" b="1" i="1" dirty="0">
                <a:solidFill>
                  <a:srgbClr val="10087A"/>
                </a:solidFill>
              </a:rPr>
              <a:t> </a:t>
            </a:r>
            <a:r>
              <a:rPr lang="en-US" b="1" i="1" dirty="0" err="1">
                <a:solidFill>
                  <a:srgbClr val="10087A"/>
                </a:solidFill>
              </a:rPr>
              <a:t>sopol</a:t>
            </a:r>
            <a:r>
              <a:rPr lang="en-US" b="1" i="1" dirty="0">
                <a:solidFill>
                  <a:srgbClr val="10087A"/>
                </a:solidFill>
              </a:rPr>
              <a:t> </a:t>
            </a:r>
            <a:r>
              <a:rPr lang="en-US" b="1" i="1" dirty="0" err="1">
                <a:solidFill>
                  <a:srgbClr val="10087A"/>
                </a:solidFill>
              </a:rPr>
              <a:t>idishlari</a:t>
            </a:r>
            <a:r>
              <a:rPr lang="en-US" b="1" i="1" dirty="0">
                <a:solidFill>
                  <a:srgbClr val="10087A"/>
                </a:solidFill>
              </a:rPr>
              <a:t>.</a:t>
            </a:r>
            <a:endParaRPr lang="ru-RU" i="1" dirty="0">
              <a:solidFill>
                <a:srgbClr val="10087A"/>
              </a:solidFill>
            </a:endParaRPr>
          </a:p>
        </p:txBody>
      </p:sp>
    </p:spTree>
    <p:extLst>
      <p:ext uri="{BB962C8B-B14F-4D97-AF65-F5344CB8AC3E}">
        <p14:creationId xmlns:p14="http://schemas.microsoft.com/office/powerpoint/2010/main" val="2014643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144016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lnSpc>
                <a:spcPct val="115000"/>
              </a:lnSpc>
              <a:spcAft>
                <a:spcPts val="0"/>
              </a:spcAft>
            </a:pPr>
            <a:r>
              <a:rPr lang="en-US" sz="2000" dirty="0" smtClean="0">
                <a:latin typeface="Times New Roman"/>
                <a:ea typeface="Times New Roman"/>
              </a:rPr>
              <a:t>	</a:t>
            </a:r>
            <a:r>
              <a:rPr lang="en-US" sz="2000" dirty="0" err="1" smtClean="0">
                <a:latin typeface="Times New Roman"/>
                <a:ea typeface="Times New Roman"/>
              </a:rPr>
              <a:t>Bronza</a:t>
            </a:r>
            <a:r>
              <a:rPr lang="en-US" sz="2000" dirty="0" smtClean="0">
                <a:latin typeface="Times New Roman"/>
                <a:ea typeface="Times New Roman"/>
              </a:rPr>
              <a:t> </a:t>
            </a:r>
            <a:r>
              <a:rPr lang="en-US" sz="2000" dirty="0" err="1">
                <a:latin typeface="Times New Roman"/>
                <a:ea typeface="Times New Roman"/>
              </a:rPr>
              <a:t>davrida</a:t>
            </a:r>
            <a:r>
              <a:rPr lang="en-US" sz="2000" dirty="0">
                <a:latin typeface="Times New Roman"/>
                <a:ea typeface="Times New Roman"/>
              </a:rPr>
              <a:t> </a:t>
            </a:r>
            <a:r>
              <a:rPr lang="en-US" sz="2000" dirty="0" err="1">
                <a:latin typeface="Times New Roman"/>
                <a:ea typeface="Times New Roman"/>
              </a:rPr>
              <a:t>O‘rta</a:t>
            </a:r>
            <a:r>
              <a:rPr lang="en-US" sz="2000" dirty="0">
                <a:latin typeface="Times New Roman"/>
                <a:ea typeface="Times New Roman"/>
              </a:rPr>
              <a:t> </a:t>
            </a:r>
            <a:r>
              <a:rPr lang="en-US" sz="2000" dirty="0" err="1">
                <a:latin typeface="Times New Roman"/>
                <a:ea typeface="Times New Roman"/>
              </a:rPr>
              <a:t>Osiyo</a:t>
            </a:r>
            <a:r>
              <a:rPr lang="en-US" sz="2000" dirty="0">
                <a:latin typeface="Times New Roman"/>
                <a:ea typeface="Times New Roman"/>
              </a:rPr>
              <a:t> </a:t>
            </a:r>
            <a:r>
              <a:rPr lang="en-US" sz="2000" dirty="0" err="1">
                <a:latin typeface="Times New Roman"/>
                <a:ea typeface="Times New Roman"/>
              </a:rPr>
              <a:t>janubida</a:t>
            </a:r>
            <a:r>
              <a:rPr lang="en-US" sz="2000" dirty="0">
                <a:latin typeface="Times New Roman"/>
                <a:ea typeface="Times New Roman"/>
              </a:rPr>
              <a:t> </a:t>
            </a:r>
            <a:r>
              <a:rPr lang="en-US" sz="2000" b="1" dirty="0" err="1">
                <a:solidFill>
                  <a:srgbClr val="FF0000"/>
                </a:solidFill>
                <a:latin typeface="Times New Roman"/>
                <a:ea typeface="Times New Roman"/>
              </a:rPr>
              <a:t>O‘rtaer</a:t>
            </a:r>
            <a:r>
              <a:rPr lang="en-US" sz="2000" b="1" dirty="0">
                <a:solidFill>
                  <a:srgbClr val="FF0000"/>
                </a:solidFill>
                <a:latin typeface="Times New Roman"/>
                <a:ea typeface="Times New Roman"/>
              </a:rPr>
              <a:t> </a:t>
            </a:r>
            <a:r>
              <a:rPr lang="en-US" sz="2000" b="1" dirty="0" err="1">
                <a:solidFill>
                  <a:srgbClr val="FF0000"/>
                </a:solidFill>
                <a:latin typeface="Times New Roman"/>
                <a:ea typeface="Times New Roman"/>
              </a:rPr>
              <a:t>dengizi</a:t>
            </a:r>
            <a:r>
              <a:rPr lang="en-US" sz="2000" b="1" dirty="0">
                <a:solidFill>
                  <a:srgbClr val="FF0000"/>
                </a:solidFill>
                <a:latin typeface="Times New Roman"/>
                <a:ea typeface="Times New Roman"/>
              </a:rPr>
              <a:t> </a:t>
            </a:r>
            <a:r>
              <a:rPr lang="en-US" sz="2000" b="1" dirty="0" err="1">
                <a:solidFill>
                  <a:srgbClr val="FF0000"/>
                </a:solidFill>
                <a:latin typeface="Times New Roman"/>
                <a:ea typeface="Times New Roman"/>
              </a:rPr>
              <a:t>irqining</a:t>
            </a:r>
            <a:r>
              <a:rPr lang="en-US" sz="2000" b="1" dirty="0">
                <a:solidFill>
                  <a:srgbClr val="FF0000"/>
                </a:solidFill>
                <a:latin typeface="Times New Roman"/>
                <a:ea typeface="Times New Roman"/>
              </a:rPr>
              <a:t> </a:t>
            </a:r>
            <a:r>
              <a:rPr lang="en-US" sz="2000" dirty="0" err="1">
                <a:latin typeface="Times New Roman"/>
                <a:ea typeface="Times New Roman"/>
              </a:rPr>
              <a:t>vakillari</a:t>
            </a:r>
            <a:r>
              <a:rPr lang="en-US" sz="2000" dirty="0">
                <a:latin typeface="Times New Roman"/>
                <a:ea typeface="Times New Roman"/>
              </a:rPr>
              <a:t> </a:t>
            </a:r>
            <a:r>
              <a:rPr lang="en-US" sz="2000" dirty="0" err="1">
                <a:latin typeface="Times New Roman"/>
                <a:ea typeface="Times New Roman"/>
              </a:rPr>
              <a:t>yoyilgan</a:t>
            </a:r>
            <a:r>
              <a:rPr lang="en-US" sz="2000" dirty="0">
                <a:latin typeface="Times New Roman"/>
                <a:ea typeface="Times New Roman"/>
              </a:rPr>
              <a:t>. </a:t>
            </a:r>
            <a:r>
              <a:rPr lang="en-US" sz="2000" dirty="0" err="1">
                <a:latin typeface="Times New Roman"/>
                <a:ea typeface="Times New Roman"/>
              </a:rPr>
              <a:t>Mintaqaning</a:t>
            </a:r>
            <a:r>
              <a:rPr lang="en-US" sz="2000" dirty="0">
                <a:latin typeface="Times New Roman"/>
                <a:ea typeface="Times New Roman"/>
              </a:rPr>
              <a:t> </a:t>
            </a:r>
            <a:r>
              <a:rPr lang="en-US" sz="2000" dirty="0" err="1">
                <a:latin typeface="Times New Roman"/>
                <a:ea typeface="Times New Roman"/>
              </a:rPr>
              <a:t>shimoliy</a:t>
            </a:r>
            <a:r>
              <a:rPr lang="en-US" sz="2000" dirty="0">
                <a:latin typeface="Times New Roman"/>
                <a:ea typeface="Times New Roman"/>
              </a:rPr>
              <a:t> </a:t>
            </a:r>
            <a:r>
              <a:rPr lang="en-US" sz="2000" dirty="0" err="1">
                <a:latin typeface="Times New Roman"/>
                <a:ea typeface="Times New Roman"/>
              </a:rPr>
              <a:t>dasht</a:t>
            </a:r>
            <a:r>
              <a:rPr lang="en-US" sz="2000" dirty="0">
                <a:latin typeface="Times New Roman"/>
                <a:ea typeface="Times New Roman"/>
              </a:rPr>
              <a:t> </a:t>
            </a:r>
            <a:r>
              <a:rPr lang="en-US" sz="2000" dirty="0" err="1">
                <a:latin typeface="Times New Roman"/>
                <a:ea typeface="Times New Roman"/>
              </a:rPr>
              <a:t>qismlarida</a:t>
            </a:r>
            <a:r>
              <a:rPr lang="en-US" sz="2000" dirty="0">
                <a:latin typeface="Times New Roman"/>
                <a:ea typeface="Times New Roman"/>
              </a:rPr>
              <a:t> </a:t>
            </a:r>
            <a:r>
              <a:rPr lang="en-US" sz="2000" dirty="0" err="1">
                <a:latin typeface="Times New Roman"/>
                <a:ea typeface="Times New Roman"/>
              </a:rPr>
              <a:t>janub</a:t>
            </a:r>
            <a:r>
              <a:rPr lang="en-US" sz="2000" dirty="0">
                <a:latin typeface="Times New Roman"/>
                <a:ea typeface="Times New Roman"/>
              </a:rPr>
              <a:t> </a:t>
            </a:r>
            <a:r>
              <a:rPr lang="en-US" sz="2000" dirty="0" err="1">
                <a:latin typeface="Times New Roman"/>
                <a:ea typeface="Times New Roman"/>
              </a:rPr>
              <a:t>aholisidan</a:t>
            </a:r>
            <a:r>
              <a:rPr lang="en-US" sz="2000" dirty="0">
                <a:latin typeface="Times New Roman"/>
                <a:ea typeface="Times New Roman"/>
              </a:rPr>
              <a:t> </a:t>
            </a:r>
            <a:r>
              <a:rPr lang="en-US" sz="2000" dirty="0" err="1">
                <a:latin typeface="Times New Roman"/>
                <a:ea typeface="Times New Roman"/>
              </a:rPr>
              <a:t>antropologik</a:t>
            </a:r>
            <a:r>
              <a:rPr lang="en-US" sz="2000" dirty="0">
                <a:latin typeface="Times New Roman"/>
                <a:ea typeface="Times New Roman"/>
              </a:rPr>
              <a:t> </a:t>
            </a:r>
            <a:r>
              <a:rPr lang="en-US" sz="2000" dirty="0" err="1">
                <a:latin typeface="Times New Roman"/>
                <a:ea typeface="Times New Roman"/>
              </a:rPr>
              <a:t>jihatdan</a:t>
            </a:r>
            <a:r>
              <a:rPr lang="en-US" sz="2000" dirty="0">
                <a:latin typeface="Times New Roman"/>
                <a:ea typeface="Times New Roman"/>
              </a:rPr>
              <a:t> </a:t>
            </a:r>
            <a:r>
              <a:rPr lang="en-US" sz="2000" dirty="0" err="1">
                <a:latin typeface="Times New Roman"/>
                <a:ea typeface="Times New Roman"/>
              </a:rPr>
              <a:t>farq</a:t>
            </a:r>
            <a:r>
              <a:rPr lang="en-US" sz="2000" dirty="0">
                <a:latin typeface="Times New Roman"/>
                <a:ea typeface="Times New Roman"/>
              </a:rPr>
              <a:t> </a:t>
            </a:r>
            <a:r>
              <a:rPr lang="en-US" sz="2000" dirty="0" err="1">
                <a:latin typeface="Times New Roman"/>
                <a:ea typeface="Times New Roman"/>
              </a:rPr>
              <a:t>qiladigan</a:t>
            </a:r>
            <a:r>
              <a:rPr lang="en-US" sz="2000" dirty="0">
                <a:latin typeface="Times New Roman"/>
                <a:ea typeface="Times New Roman"/>
              </a:rPr>
              <a:t> </a:t>
            </a:r>
            <a:r>
              <a:rPr lang="en-US" sz="2000" dirty="0" err="1">
                <a:latin typeface="Times New Roman"/>
                <a:ea typeface="Times New Roman"/>
              </a:rPr>
              <a:t>qabilalar</a:t>
            </a:r>
            <a:r>
              <a:rPr lang="en-US" sz="2000" dirty="0">
                <a:latin typeface="Times New Roman"/>
                <a:ea typeface="Times New Roman"/>
              </a:rPr>
              <a:t> </a:t>
            </a:r>
            <a:r>
              <a:rPr lang="en-US" sz="2000" dirty="0" err="1">
                <a:latin typeface="Times New Roman"/>
                <a:ea typeface="Times New Roman"/>
              </a:rPr>
              <a:t>yashaganlar</a:t>
            </a:r>
            <a:r>
              <a:rPr lang="en-US" sz="2000" dirty="0">
                <a:latin typeface="Times New Roman"/>
                <a:ea typeface="Times New Roman"/>
              </a:rPr>
              <a:t>.</a:t>
            </a:r>
            <a:endParaRPr lang="ru-RU" sz="2000" dirty="0">
              <a:latin typeface="Times New Roman"/>
              <a:ea typeface="Times New Roman"/>
            </a:endParaRPr>
          </a:p>
          <a:p>
            <a:pPr algn="just"/>
            <a:r>
              <a:rPr lang="en-US" sz="2000" dirty="0" smtClean="0">
                <a:latin typeface="Times New Roman"/>
                <a:ea typeface="Times New Roman"/>
              </a:rPr>
              <a:t>	</a:t>
            </a:r>
            <a:endParaRPr lang="ru-RU" sz="2000" dirty="0">
              <a:effectLst/>
              <a:latin typeface="Times New Roman"/>
              <a:ea typeface="Times New Roman"/>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Madaniy</a:t>
            </a:r>
            <a:r>
              <a:rPr lang="en-US" sz="2400" b="1" dirty="0" smtClean="0">
                <a:latin typeface="Times New Roman"/>
                <a:ea typeface="Times New Roman"/>
              </a:rPr>
              <a:t> </a:t>
            </a:r>
            <a:r>
              <a:rPr lang="en-US" sz="2400" b="1" dirty="0" err="1">
                <a:latin typeface="Times New Roman"/>
                <a:ea typeface="Times New Roman"/>
              </a:rPr>
              <a:t>aloqalar</a:t>
            </a:r>
            <a:r>
              <a:rPr lang="en-US" sz="2400" b="1" dirty="0">
                <a:latin typeface="Times New Roman"/>
                <a:ea typeface="Times New Roman"/>
              </a:rPr>
              <a:t>, </a:t>
            </a:r>
            <a:r>
              <a:rPr lang="en-US" sz="2400" b="1" dirty="0" err="1">
                <a:latin typeface="Times New Roman"/>
                <a:ea typeface="Times New Roman"/>
              </a:rPr>
              <a:t>aholi</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a:latin typeface="Times New Roman"/>
                <a:ea typeface="Times New Roman"/>
              </a:rPr>
              <a:t>etnik</a:t>
            </a:r>
            <a:r>
              <a:rPr lang="en-US" sz="2400" b="1" dirty="0">
                <a:latin typeface="Times New Roman"/>
                <a:ea typeface="Times New Roman"/>
              </a:rPr>
              <a:t> </a:t>
            </a:r>
            <a:r>
              <a:rPr lang="en-US" sz="2400" b="1" dirty="0" err="1">
                <a:latin typeface="Times New Roman"/>
                <a:ea typeface="Times New Roman"/>
              </a:rPr>
              <a:t>jarayonlar</a:t>
            </a:r>
            <a:r>
              <a:rPr lang="en-US" sz="2400" b="1" dirty="0" smtClean="0">
                <a:latin typeface="Times New Roman"/>
                <a:ea typeface="Times New Roman"/>
              </a:rPr>
              <a:t>.</a:t>
            </a:r>
            <a:endParaRPr lang="ru-RU" sz="2400" dirty="0">
              <a:latin typeface="Times New Roman"/>
              <a:ea typeface="Times New Roman"/>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16832"/>
            <a:ext cx="6961938" cy="4898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3069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dirty="0" err="1" smtClean="0">
                <a:solidFill>
                  <a:schemeClr val="tx2">
                    <a:lumMod val="50000"/>
                  </a:schemeClr>
                </a:solidFill>
                <a:effectLst>
                  <a:outerShdw blurRad="38100" dist="38100" dir="2700000" algn="tl">
                    <a:srgbClr val="000000">
                      <a:alpha val="43137"/>
                    </a:srgbClr>
                  </a:outerShdw>
                </a:effectLst>
              </a:rPr>
              <a:t>Bronza</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davri</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xususiyatlari</a:t>
            </a:r>
            <a:endParaRPr lang="ru-RU" sz="3200" b="1" dirty="0">
              <a:solidFill>
                <a:schemeClr val="tx2">
                  <a:lumMod val="50000"/>
                </a:schemeClr>
              </a:solidFill>
              <a:effectLst>
                <a:outerShdw blurRad="38100" dist="38100" dir="2700000" algn="tl">
                  <a:srgbClr val="000000">
                    <a:alpha val="43137"/>
                  </a:srgbClr>
                </a:outerShdw>
              </a:effectLst>
            </a:endParaRPr>
          </a:p>
        </p:txBody>
      </p:sp>
      <p:sp>
        <p:nvSpPr>
          <p:cNvPr id="4" name="Скругленный прямоугольник 3"/>
          <p:cNvSpPr/>
          <p:nvPr/>
        </p:nvSpPr>
        <p:spPr>
          <a:xfrm>
            <a:off x="188626" y="980728"/>
            <a:ext cx="8640960" cy="2705791"/>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fontAlgn="auto" hangingPunct="1">
              <a:spcBef>
                <a:spcPts val="0"/>
              </a:spcBef>
              <a:spcAft>
                <a:spcPts val="0"/>
              </a:spcAft>
              <a:defRPr/>
            </a:pPr>
            <a:r>
              <a:rPr lang="en-US" sz="2600" dirty="0" err="1">
                <a:latin typeface="Times New Roman" pitchFamily="18" charset="0"/>
                <a:cs typeface="Times New Roman" pitchFamily="18" charset="0"/>
              </a:rPr>
              <a:t>O‘rta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Osiyo</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aholisi</a:t>
            </a:r>
            <a:r>
              <a:rPr lang="en-US" sz="2600" dirty="0">
                <a:latin typeface="Times New Roman" pitchFamily="18" charset="0"/>
                <a:cs typeface="Times New Roman" pitchFamily="18" charset="0"/>
              </a:rPr>
              <a:t> </a:t>
            </a:r>
            <a:r>
              <a:rPr lang="en-US" sz="2600" b="1" dirty="0" err="1">
                <a:solidFill>
                  <a:srgbClr val="10087A"/>
                </a:solidFill>
                <a:latin typeface="Times New Roman" pitchFamily="18" charset="0"/>
                <a:cs typeface="Times New Roman" pitchFamily="18" charset="0"/>
              </a:rPr>
              <a:t>bronza</a:t>
            </a:r>
            <a:r>
              <a:rPr lang="en-US" sz="2600" b="1" dirty="0">
                <a:solidFill>
                  <a:srgbClr val="10087A"/>
                </a:solidFill>
                <a:latin typeface="Times New Roman" pitchFamily="18" charset="0"/>
                <a:cs typeface="Times New Roman" pitchFamily="18" charset="0"/>
              </a:rPr>
              <a:t> </a:t>
            </a:r>
            <a:r>
              <a:rPr lang="en-US" sz="2600" b="1" dirty="0" err="1">
                <a:solidFill>
                  <a:srgbClr val="10087A"/>
                </a:solidFill>
                <a:latin typeface="Times New Roman" pitchFamily="18" charset="0"/>
                <a:cs typeface="Times New Roman" pitchFamily="18" charset="0"/>
              </a:rPr>
              <a:t>davri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bosqichiga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o‘tgach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mahalliy</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ishlab</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chiqarish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taraqqiyotida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yangi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davr</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boshlanadi</a:t>
            </a:r>
            <a:r>
              <a:rPr lang="en-US" sz="2600" dirty="0">
                <a:latin typeface="Times New Roman" pitchFamily="18" charset="0"/>
                <a:cs typeface="Times New Roman" pitchFamily="18" charset="0"/>
              </a:rPr>
              <a:t>. U </a:t>
            </a:r>
            <a:r>
              <a:rPr lang="en-US" sz="2600" dirty="0" err="1">
                <a:latin typeface="Times New Roman" pitchFamily="18" charset="0"/>
                <a:cs typeface="Times New Roman" pitchFamily="18" charset="0"/>
              </a:rPr>
              <a:t>davr</a:t>
            </a:r>
            <a:r>
              <a:rPr lang="en-US" sz="2600" dirty="0">
                <a:latin typeface="Times New Roman" pitchFamily="18" charset="0"/>
                <a:cs typeface="Times New Roman" pitchFamily="18" charset="0"/>
              </a:rPr>
              <a:t> </a:t>
            </a:r>
            <a:r>
              <a:rPr lang="en-US" sz="2600" b="1" dirty="0" err="1">
                <a:solidFill>
                  <a:srgbClr val="FF0000"/>
                </a:solidFill>
                <a:latin typeface="Times New Roman" pitchFamily="18" charset="0"/>
                <a:cs typeface="Times New Roman" pitchFamily="18" charset="0"/>
              </a:rPr>
              <a:t>mil.avv</a:t>
            </a:r>
            <a:r>
              <a:rPr lang="en-US" sz="2600" b="1" dirty="0">
                <a:solidFill>
                  <a:srgbClr val="FF0000"/>
                </a:solidFill>
                <a:latin typeface="Times New Roman" pitchFamily="18" charset="0"/>
                <a:cs typeface="Times New Roman" pitchFamily="18" charset="0"/>
              </a:rPr>
              <a:t>. III </a:t>
            </a:r>
            <a:r>
              <a:rPr lang="en-US" sz="2600" b="1" dirty="0" err="1">
                <a:solidFill>
                  <a:srgbClr val="FF0000"/>
                </a:solidFill>
                <a:latin typeface="Times New Roman" pitchFamily="18" charset="0"/>
                <a:cs typeface="Times New Roman" pitchFamily="18" charset="0"/>
              </a:rPr>
              <a:t>ming</a:t>
            </a:r>
            <a:r>
              <a:rPr lang="en-US" sz="2600" b="1" dirty="0">
                <a:solidFill>
                  <a:srgbClr val="FF0000"/>
                </a:solidFill>
                <a:latin typeface="Times New Roman" pitchFamily="18" charset="0"/>
                <a:cs typeface="Times New Roman" pitchFamily="18" charset="0"/>
              </a:rPr>
              <a:t> </a:t>
            </a:r>
            <a:r>
              <a:rPr lang="en-US" sz="2600" b="1" dirty="0" err="1">
                <a:solidFill>
                  <a:srgbClr val="FF0000"/>
                </a:solidFill>
                <a:latin typeface="Times New Roman" pitchFamily="18" charset="0"/>
                <a:cs typeface="Times New Roman" pitchFamily="18" charset="0"/>
              </a:rPr>
              <a:t>yillikning</a:t>
            </a:r>
            <a:r>
              <a:rPr lang="en-US" sz="2600" b="1" dirty="0">
                <a:solidFill>
                  <a:srgbClr val="FF0000"/>
                </a:solidFill>
                <a:latin typeface="Times New Roman" pitchFamily="18" charset="0"/>
                <a:cs typeface="Times New Roman" pitchFamily="18" charset="0"/>
              </a:rPr>
              <a:t> </a:t>
            </a:r>
            <a:r>
              <a:rPr lang="en-US" sz="2600" b="1" dirty="0" err="1">
                <a:solidFill>
                  <a:srgbClr val="FF0000"/>
                </a:solidFill>
                <a:latin typeface="Times New Roman" pitchFamily="18" charset="0"/>
                <a:cs typeface="Times New Roman" pitchFamily="18" charset="0"/>
              </a:rPr>
              <a:t>o‘rtalari</a:t>
            </a:r>
            <a:r>
              <a:rPr lang="en-US" sz="2600" b="1" dirty="0">
                <a:solidFill>
                  <a:srgbClr val="FF0000"/>
                </a:solidFill>
                <a:latin typeface="Times New Roman" pitchFamily="18" charset="0"/>
                <a:cs typeface="Times New Roman" pitchFamily="18" charset="0"/>
              </a:rPr>
              <a:t>, II </a:t>
            </a:r>
            <a:r>
              <a:rPr lang="en-US" sz="2600" b="1" dirty="0" err="1">
                <a:solidFill>
                  <a:srgbClr val="FF0000"/>
                </a:solidFill>
                <a:latin typeface="Times New Roman" pitchFamily="18" charset="0"/>
                <a:cs typeface="Times New Roman" pitchFamily="18" charset="0"/>
              </a:rPr>
              <a:t>ming</a:t>
            </a:r>
            <a:r>
              <a:rPr lang="en-US" sz="2600" b="1" dirty="0">
                <a:solidFill>
                  <a:srgbClr val="FF0000"/>
                </a:solidFill>
                <a:latin typeface="Times New Roman" pitchFamily="18" charset="0"/>
                <a:cs typeface="Times New Roman" pitchFamily="18" charset="0"/>
              </a:rPr>
              <a:t> </a:t>
            </a:r>
            <a:r>
              <a:rPr lang="en-US" sz="2600" b="1" dirty="0" err="1">
                <a:solidFill>
                  <a:srgbClr val="FF0000"/>
                </a:solidFill>
                <a:latin typeface="Times New Roman" pitchFamily="18" charset="0"/>
                <a:cs typeface="Times New Roman" pitchFamily="18" charset="0"/>
              </a:rPr>
              <a:t>yillikka</a:t>
            </a:r>
            <a:r>
              <a:rPr lang="en-US" sz="2600" b="1" dirty="0">
                <a:solidFill>
                  <a:srgbClr val="FF0000"/>
                </a:solidFill>
                <a:latin typeface="Times New Roman" pitchFamily="18" charset="0"/>
                <a:cs typeface="Times New Roman" pitchFamily="18" charset="0"/>
              </a:rPr>
              <a:t> </a:t>
            </a:r>
            <a:r>
              <a:rPr lang="en-US" sz="2600" dirty="0" err="1">
                <a:latin typeface="Times New Roman" pitchFamily="18" charset="0"/>
                <a:cs typeface="Times New Roman" pitchFamily="18" charset="0"/>
              </a:rPr>
              <a:t>mansub</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bo‘lib</a:t>
            </a:r>
            <a:r>
              <a:rPr lang="en-US" sz="2600" dirty="0">
                <a:latin typeface="Times New Roman" pitchFamily="18" charset="0"/>
                <a:cs typeface="Times New Roman" pitchFamily="18" charset="0"/>
              </a:rPr>
              <a:t>, </a:t>
            </a:r>
            <a:r>
              <a:rPr lang="en-US" sz="2600" b="1" dirty="0" err="1">
                <a:latin typeface="Times New Roman" pitchFamily="18" charset="0"/>
                <a:cs typeface="Times New Roman" pitchFamily="18" charset="0"/>
              </a:rPr>
              <a:t>bronza</a:t>
            </a:r>
            <a:r>
              <a:rPr lang="en-US" sz="2600" dirty="0">
                <a:latin typeface="Times New Roman" pitchFamily="18" charset="0"/>
                <a:cs typeface="Times New Roman" pitchFamily="18" charset="0"/>
              </a:rPr>
              <a:t> – </a:t>
            </a:r>
            <a:r>
              <a:rPr lang="en-US" sz="2600" dirty="0" err="1">
                <a:latin typeface="Times New Roman" pitchFamily="18" charset="0"/>
                <a:cs typeface="Times New Roman" pitchFamily="18" charset="0"/>
              </a:rPr>
              <a:t>bu</a:t>
            </a:r>
            <a:r>
              <a:rPr lang="en-US" sz="2600"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mis</a:t>
            </a:r>
            <a:r>
              <a:rPr lang="en-US" sz="2600" b="1" i="1"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bilan</a:t>
            </a:r>
            <a:r>
              <a:rPr lang="en-US" sz="2600" b="1" i="1"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qo‘rg‘oshin</a:t>
            </a:r>
            <a:r>
              <a:rPr lang="en-US" sz="2600" b="1" i="1"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va</a:t>
            </a:r>
            <a:r>
              <a:rPr lang="en-US" sz="2600" b="1" i="1" dirty="0">
                <a:latin typeface="Times New Roman" pitchFamily="18" charset="0"/>
                <a:cs typeface="Times New Roman" pitchFamily="18" charset="0"/>
              </a:rPr>
              <a:t> </a:t>
            </a:r>
            <a:r>
              <a:rPr lang="en-US" sz="2600" b="1" i="1" dirty="0" err="1">
                <a:latin typeface="Times New Roman" pitchFamily="18" charset="0"/>
                <a:cs typeface="Times New Roman" pitchFamily="18" charset="0"/>
              </a:rPr>
              <a:t>qalay</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qotishmasidir</a:t>
            </a:r>
            <a:r>
              <a:rPr lang="en-US" sz="2600" dirty="0">
                <a:latin typeface="Times New Roman" pitchFamily="18" charset="0"/>
                <a:cs typeface="Times New Roman" pitchFamily="18" charset="0"/>
              </a:rPr>
              <a:t>. U </a:t>
            </a:r>
            <a:r>
              <a:rPr lang="en-US" sz="2600" dirty="0" err="1">
                <a:latin typeface="Times New Roman" pitchFamily="18" charset="0"/>
                <a:cs typeface="Times New Roman" pitchFamily="18" charset="0"/>
              </a:rPr>
              <a:t>o‘z</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xususiyatlari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bilan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misdan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ustun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turadi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Bronza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misga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qaraganda</a:t>
            </a:r>
            <a:r>
              <a:rPr lang="en-US" sz="2600" dirty="0">
                <a:latin typeface="Times New Roman" pitchFamily="18" charset="0"/>
                <a:cs typeface="Times New Roman" pitchFamily="18" charset="0"/>
              </a:rPr>
              <a:t> </a:t>
            </a:r>
            <a:r>
              <a:rPr lang="en-US" sz="2600" b="1" dirty="0" err="1">
                <a:latin typeface="Times New Roman" pitchFamily="18" charset="0"/>
                <a:cs typeface="Times New Roman" pitchFamily="18" charset="0"/>
              </a:rPr>
              <a:t>qattiq</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va</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pishiqdir</a:t>
            </a:r>
            <a:r>
              <a:rPr lang="en-US" sz="2600" dirty="0">
                <a:latin typeface="Times New Roman" pitchFamily="18" charset="0"/>
                <a:cs typeface="Times New Roman" pitchFamily="18" charset="0"/>
              </a:rPr>
              <a:t>.</a:t>
            </a:r>
            <a:endParaRPr lang="ru-RU" sz="2600" i="1" u="sng" dirty="0">
              <a:solidFill>
                <a:schemeClr val="tx1"/>
              </a:solidFill>
              <a:effectLst>
                <a:glow rad="228600">
                  <a:schemeClr val="accent3">
                    <a:satMod val="175000"/>
                    <a:alpha val="40000"/>
                  </a:schemeClr>
                </a:glow>
              </a:effectLst>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33" y="3690176"/>
            <a:ext cx="5457825" cy="30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33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marL="228600" algn="just">
              <a:spcAft>
                <a:spcPts val="0"/>
              </a:spcAft>
            </a:pPr>
            <a:r>
              <a:rPr lang="en-US" sz="2200" dirty="0" smtClean="0">
                <a:latin typeface="Times New Roman"/>
                <a:ea typeface="Times New Roman"/>
                <a:cs typeface="PANDA Times UZ"/>
              </a:rPr>
              <a:t>	</a:t>
            </a:r>
            <a:r>
              <a:rPr lang="uz-Cyrl-UZ" sz="2200" dirty="0" smtClean="0">
                <a:latin typeface="Times New Roman"/>
                <a:ea typeface="Times New Roman"/>
                <a:cs typeface="PANDA Times UZ"/>
              </a:rPr>
              <a:t>Temirning </a:t>
            </a:r>
            <a:r>
              <a:rPr lang="uz-Cyrl-UZ" sz="2200" dirty="0">
                <a:latin typeface="Times New Roman"/>
                <a:ea typeface="Times New Roman"/>
                <a:cs typeface="PANDA Times UZ"/>
              </a:rPr>
              <a:t>kashf etilishi o‘sha zamonning moddiy madaniyatini o‘zgartiribgina qolmay, balki o‘sha davr va keyingi davrlardagi barcha sotsial-iqtisodiy o‘zgarishlarning asosi bo‘ldi. </a:t>
            </a:r>
            <a:endParaRPr lang="ru-RU" sz="2200" dirty="0">
              <a:latin typeface="PANDA Times UZ"/>
              <a:ea typeface="Times New Roman"/>
              <a:cs typeface="PANDA Times UZ"/>
            </a:endParaRPr>
          </a:p>
          <a:p>
            <a:pPr marL="228600" indent="342900" algn="just">
              <a:spcAft>
                <a:spcPts val="0"/>
              </a:spcAft>
            </a:pPr>
            <a:r>
              <a:rPr lang="uz-Cyrl-UZ" sz="2200" dirty="0">
                <a:latin typeface="Times New Roman"/>
                <a:ea typeface="Times New Roman"/>
                <a:cs typeface="PANDA Times UZ"/>
              </a:rPr>
              <a:t>Umuman, odamlar </a:t>
            </a:r>
            <a:r>
              <a:rPr lang="uz-Cyrl-UZ" sz="2200" b="1" dirty="0">
                <a:latin typeface="Times New Roman"/>
                <a:ea typeface="Times New Roman"/>
                <a:cs typeface="PANDA Times UZ"/>
              </a:rPr>
              <a:t>sof temir </a:t>
            </a:r>
            <a:r>
              <a:rPr lang="uz-Cyrl-UZ" sz="2200" dirty="0">
                <a:latin typeface="Times New Roman"/>
                <a:ea typeface="Times New Roman"/>
                <a:cs typeface="PANDA Times UZ"/>
              </a:rPr>
              <a:t>bilan eneolit davridayoq tanish bo‘lganlar, lekin uning </a:t>
            </a:r>
            <a:r>
              <a:rPr lang="uz-Cyrl-UZ" sz="2200" b="1" dirty="0">
                <a:solidFill>
                  <a:srgbClr val="FF0000"/>
                </a:solidFill>
                <a:latin typeface="Times New Roman"/>
                <a:ea typeface="Times New Roman"/>
                <a:cs typeface="PANDA Times UZ"/>
              </a:rPr>
              <a:t>amaliy axamiyatini </a:t>
            </a:r>
            <a:r>
              <a:rPr lang="uz-Cyrl-UZ" sz="2200" dirty="0">
                <a:latin typeface="Times New Roman"/>
                <a:ea typeface="Times New Roman"/>
                <a:cs typeface="PANDA Times UZ"/>
              </a:rPr>
              <a:t>bilmaganlar. </a:t>
            </a:r>
            <a:endParaRPr lang="en-US" sz="2200" dirty="0" smtClean="0">
              <a:latin typeface="Times New Roman"/>
              <a:ea typeface="Times New Roman"/>
              <a:cs typeface="PANDA Times UZ"/>
            </a:endParaRPr>
          </a:p>
          <a:p>
            <a:pPr marL="228600" indent="342900" algn="just">
              <a:spcAft>
                <a:spcPts val="0"/>
              </a:spcAft>
            </a:pPr>
            <a:r>
              <a:rPr lang="uz-Cyrl-UZ" sz="2200" dirty="0" smtClean="0">
                <a:latin typeface="Times New Roman"/>
                <a:ea typeface="Times New Roman"/>
                <a:cs typeface="PANDA Times UZ"/>
              </a:rPr>
              <a:t>Tabiatda </a:t>
            </a:r>
            <a:r>
              <a:rPr lang="uz-Cyrl-UZ" sz="2200" dirty="0">
                <a:latin typeface="Times New Roman"/>
                <a:ea typeface="Times New Roman"/>
                <a:cs typeface="PANDA Times UZ"/>
              </a:rPr>
              <a:t>sof temir, faqat </a:t>
            </a:r>
            <a:r>
              <a:rPr lang="uz-Cyrl-UZ" sz="2200" b="1" dirty="0">
                <a:latin typeface="Times New Roman"/>
                <a:ea typeface="Times New Roman"/>
                <a:cs typeface="PANDA Times UZ"/>
              </a:rPr>
              <a:t>meteoritlarda</a:t>
            </a:r>
            <a:r>
              <a:rPr lang="uz-Cyrl-UZ" sz="2200" dirty="0">
                <a:latin typeface="Times New Roman"/>
                <a:ea typeface="Times New Roman"/>
                <a:cs typeface="PANDA Times UZ"/>
              </a:rPr>
              <a:t> uchraydi. Osmondan tushgan buyum esa, ibtidoiy odamlar uchun muqaddas buyum sanalgan. Temirdan ishlangan </a:t>
            </a:r>
            <a:r>
              <a:rPr lang="uz-Cyrl-UZ" sz="2200" b="1" dirty="0">
                <a:latin typeface="Times New Roman"/>
                <a:ea typeface="Times New Roman"/>
                <a:cs typeface="PANDA Times UZ"/>
              </a:rPr>
              <a:t>taqinchoqlar, munchoqlar</a:t>
            </a:r>
            <a:r>
              <a:rPr lang="uz-Cyrl-UZ" sz="2200" dirty="0">
                <a:latin typeface="Times New Roman"/>
                <a:ea typeface="Times New Roman"/>
                <a:cs typeface="PANDA Times UZ"/>
              </a:rPr>
              <a:t> qadimgi Sharqda iste’qomat qilgan qabilalarning qabrlaridan topilgan. Temir to </a:t>
            </a:r>
            <a:r>
              <a:rPr lang="uz-Cyrl-UZ" sz="2200" b="1" dirty="0">
                <a:latin typeface="Times New Roman"/>
                <a:ea typeface="Times New Roman"/>
                <a:cs typeface="PANDA Times UZ"/>
              </a:rPr>
              <a:t>mil.av. 1 ming yillikgacha </a:t>
            </a:r>
            <a:r>
              <a:rPr lang="uz-Cyrl-UZ" sz="2200" dirty="0">
                <a:latin typeface="Times New Roman"/>
                <a:ea typeface="Times New Roman"/>
                <a:cs typeface="PANDA Times UZ"/>
              </a:rPr>
              <a:t>aholi uchun </a:t>
            </a:r>
            <a:r>
              <a:rPr lang="uz-Cyrl-UZ" sz="2200" b="1" dirty="0">
                <a:latin typeface="Times New Roman"/>
                <a:ea typeface="Times New Roman"/>
                <a:cs typeface="PANDA Times UZ"/>
              </a:rPr>
              <a:t>noyob zeb-ziynat bo‘lib </a:t>
            </a:r>
            <a:r>
              <a:rPr lang="uz-Cyrl-UZ" sz="2200" dirty="0">
                <a:latin typeface="Times New Roman"/>
                <a:ea typeface="Times New Roman"/>
                <a:cs typeface="PANDA Times UZ"/>
              </a:rPr>
              <a:t>kelgan. </a:t>
            </a:r>
            <a:endParaRPr lang="en-US" sz="2200" dirty="0" smtClean="0">
              <a:latin typeface="Times New Roman"/>
              <a:ea typeface="Times New Roman"/>
              <a:cs typeface="PANDA Times UZ"/>
            </a:endParaRPr>
          </a:p>
          <a:p>
            <a:pPr marL="228600" indent="342900" algn="just">
              <a:spcAft>
                <a:spcPts val="0"/>
              </a:spcAft>
            </a:pPr>
            <a:r>
              <a:rPr lang="uz-Cyrl-UZ" sz="2200" b="1" dirty="0" smtClean="0">
                <a:latin typeface="Times New Roman"/>
                <a:ea typeface="Times New Roman"/>
                <a:cs typeface="PANDA Times UZ"/>
              </a:rPr>
              <a:t>Mil.av</a:t>
            </a:r>
            <a:r>
              <a:rPr lang="uz-Cyrl-UZ" sz="2200" b="1" dirty="0">
                <a:latin typeface="Times New Roman"/>
                <a:ea typeface="Times New Roman"/>
                <a:cs typeface="PANDA Times UZ"/>
              </a:rPr>
              <a:t>. </a:t>
            </a:r>
            <a:r>
              <a:rPr lang="uz-Cyrl-UZ" sz="2200" b="1" dirty="0" smtClean="0">
                <a:latin typeface="Times New Roman"/>
                <a:ea typeface="Times New Roman"/>
                <a:cs typeface="PANDA Times UZ"/>
              </a:rPr>
              <a:t>XI</a:t>
            </a:r>
            <a:r>
              <a:rPr lang="en-US" sz="2200" b="1" dirty="0" smtClean="0">
                <a:latin typeface="Times New Roman"/>
                <a:ea typeface="Times New Roman"/>
                <a:cs typeface="PANDA Times UZ"/>
              </a:rPr>
              <a:t>V</a:t>
            </a:r>
            <a:r>
              <a:rPr lang="uz-Cyrl-UZ" sz="2200" b="1" dirty="0" smtClean="0">
                <a:latin typeface="Times New Roman"/>
                <a:ea typeface="Times New Roman"/>
                <a:cs typeface="PANDA Times UZ"/>
              </a:rPr>
              <a:t> </a:t>
            </a:r>
            <a:r>
              <a:rPr lang="uz-Cyrl-UZ" sz="2200" b="1" dirty="0">
                <a:latin typeface="Times New Roman"/>
                <a:ea typeface="Times New Roman"/>
                <a:cs typeface="PANDA Times UZ"/>
              </a:rPr>
              <a:t>asrlarga oid Misr, Mesopotomiya va Egey dengizi </a:t>
            </a:r>
            <a:r>
              <a:rPr lang="uz-Cyrl-UZ" sz="2200" dirty="0">
                <a:latin typeface="Times New Roman"/>
                <a:ea typeface="Times New Roman"/>
                <a:cs typeface="PANDA Times UZ"/>
              </a:rPr>
              <a:t>atrofida temirdan ishlangan buyumlar xozirgacha saqlanib qolgan. Bunday buyumlar </a:t>
            </a:r>
            <a:r>
              <a:rPr lang="uz-Cyrl-UZ" sz="2200" b="1" dirty="0">
                <a:latin typeface="Times New Roman"/>
                <a:ea typeface="Times New Roman"/>
                <a:cs typeface="PANDA Times UZ"/>
              </a:rPr>
              <a:t>Italiyada mil.avv. XII </a:t>
            </a:r>
            <a:r>
              <a:rPr lang="uz-Cyrl-UZ" sz="2200" dirty="0">
                <a:latin typeface="Times New Roman"/>
                <a:ea typeface="Times New Roman"/>
                <a:cs typeface="PANDA Times UZ"/>
              </a:rPr>
              <a:t>asrda, </a:t>
            </a:r>
            <a:r>
              <a:rPr lang="uz-Cyrl-UZ" sz="2200" b="1" dirty="0">
                <a:latin typeface="Times New Roman"/>
                <a:ea typeface="Times New Roman"/>
                <a:cs typeface="PANDA Times UZ"/>
              </a:rPr>
              <a:t>Germaniya, Skandinaviya va Rossiya xududlarida X asrlarda </a:t>
            </a:r>
            <a:r>
              <a:rPr lang="uz-Cyrl-UZ" sz="2200" dirty="0">
                <a:latin typeface="Times New Roman"/>
                <a:ea typeface="Times New Roman"/>
                <a:cs typeface="PANDA Times UZ"/>
              </a:rPr>
              <a:t>paydo bo‘lgan. </a:t>
            </a:r>
            <a:endParaRPr lang="ru-RU" sz="2200" dirty="0">
              <a:latin typeface="PANDA Times UZ"/>
              <a:ea typeface="Times New Roman"/>
              <a:cs typeface="PANDA Times UZ"/>
            </a:endParaRPr>
          </a:p>
          <a:p>
            <a:pPr marL="228600" indent="342900" algn="just">
              <a:spcAft>
                <a:spcPts val="0"/>
              </a:spcAft>
            </a:pPr>
            <a:r>
              <a:rPr lang="uz-Cyrl-UZ" sz="2200" dirty="0">
                <a:latin typeface="Times New Roman"/>
                <a:ea typeface="Times New Roman"/>
                <a:cs typeface="PANDA Times UZ"/>
              </a:rPr>
              <a:t>Temirning ommaviy ravishda qo‘llanilishi esa, mil.av. IX asrga to‘g‘ri keladi. O‘rta Osiyo </a:t>
            </a:r>
            <a:r>
              <a:rPr lang="uz-Cyrl-UZ" sz="2200" dirty="0" smtClean="0">
                <a:latin typeface="Times New Roman"/>
                <a:ea typeface="Times New Roman"/>
                <a:cs typeface="PANDA Times UZ"/>
              </a:rPr>
              <a:t>xududida  </a:t>
            </a:r>
            <a:r>
              <a:rPr lang="uz-Cyrl-UZ" sz="2200" dirty="0">
                <a:latin typeface="Times New Roman"/>
                <a:ea typeface="Times New Roman"/>
                <a:cs typeface="PANDA Times UZ"/>
              </a:rPr>
              <a:t>ilk temir buyumlari mil.av. </a:t>
            </a:r>
            <a:r>
              <a:rPr lang="en-US" sz="2200" dirty="0" smtClean="0">
                <a:latin typeface="Times New Roman"/>
                <a:ea typeface="Times New Roman"/>
                <a:cs typeface="PANDA Times UZ"/>
              </a:rPr>
              <a:t>IX-V</a:t>
            </a:r>
            <a:r>
              <a:rPr lang="uz-Cyrl-UZ" sz="2200" dirty="0" smtClean="0">
                <a:latin typeface="Times New Roman"/>
                <a:ea typeface="Times New Roman"/>
                <a:cs typeface="PANDA Times UZ"/>
              </a:rPr>
              <a:t>III </a:t>
            </a:r>
            <a:r>
              <a:rPr lang="uz-Cyrl-UZ" sz="2200" dirty="0">
                <a:latin typeface="Times New Roman"/>
                <a:ea typeface="Times New Roman"/>
                <a:cs typeface="PANDA Times UZ"/>
              </a:rPr>
              <a:t>asrlarga oiddir. </a:t>
            </a:r>
            <a:endParaRPr lang="ru-RU" sz="2200" dirty="0">
              <a:effectLst/>
              <a:latin typeface="PANDA Times UZ"/>
              <a:ea typeface="Times New Roman"/>
              <a:cs typeface="PANDA Times UZ"/>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O’zbekistonning</a:t>
            </a:r>
            <a:r>
              <a:rPr lang="en-US" sz="2400" b="1" dirty="0" smtClean="0">
                <a:latin typeface="Times New Roman"/>
                <a:ea typeface="Times New Roman"/>
              </a:rPr>
              <a:t> </a:t>
            </a:r>
            <a:r>
              <a:rPr lang="en-US" sz="2400" b="1" dirty="0" err="1" smtClean="0">
                <a:latin typeface="Times New Roman"/>
                <a:ea typeface="Times New Roman"/>
              </a:rPr>
              <a:t>temir</a:t>
            </a:r>
            <a:r>
              <a:rPr lang="en-US" sz="2400" b="1" dirty="0" smtClean="0">
                <a:latin typeface="Times New Roman"/>
                <a:ea typeface="Times New Roman"/>
              </a:rPr>
              <a:t> </a:t>
            </a:r>
            <a:r>
              <a:rPr lang="en-US" sz="2400" b="1" dirty="0" err="1" smtClean="0">
                <a:latin typeface="Times New Roman"/>
                <a:ea typeface="Times New Roman"/>
              </a:rPr>
              <a:t>davri</a:t>
            </a:r>
            <a:r>
              <a:rPr lang="en-US" sz="2400" b="1" dirty="0" smtClean="0">
                <a:latin typeface="Times New Roman"/>
                <a:ea typeface="Times New Roman"/>
              </a:rPr>
              <a:t> </a:t>
            </a:r>
            <a:r>
              <a:rPr lang="en-US" sz="2400" b="1" dirty="0" err="1" smtClean="0">
                <a:latin typeface="Times New Roman"/>
                <a:ea typeface="Times New Roman"/>
              </a:rPr>
              <a:t>manzilgohlari</a:t>
            </a:r>
            <a:endParaRPr lang="ru-RU" sz="2400" dirty="0">
              <a:latin typeface="Times New Roman"/>
              <a:ea typeface="Times New Roman"/>
            </a:endParaRPr>
          </a:p>
        </p:txBody>
      </p:sp>
    </p:spTree>
    <p:extLst>
      <p:ext uri="{BB962C8B-B14F-4D97-AF65-F5344CB8AC3E}">
        <p14:creationId xmlns:p14="http://schemas.microsoft.com/office/powerpoint/2010/main" val="1260823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2736304"/>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marL="228600" algn="just">
              <a:spcAft>
                <a:spcPts val="0"/>
              </a:spcAft>
            </a:pPr>
            <a:r>
              <a:rPr lang="en-US" dirty="0" smtClean="0">
                <a:latin typeface="Times New Roman"/>
                <a:ea typeface="Times New Roman"/>
              </a:rPr>
              <a:t>	</a:t>
            </a:r>
            <a:r>
              <a:rPr lang="uz-Cyrl-UZ" dirty="0" smtClean="0">
                <a:latin typeface="Times New Roman"/>
                <a:ea typeface="Times New Roman"/>
              </a:rPr>
              <a:t>Bronzaga </a:t>
            </a:r>
            <a:r>
              <a:rPr lang="uz-Cyrl-UZ" dirty="0">
                <a:latin typeface="Times New Roman"/>
                <a:ea typeface="Times New Roman"/>
              </a:rPr>
              <a:t>ishlov berish, temirga ishlov berishdan ko‘ra, ibtidoiy odam uchun oson edi, chunki </a:t>
            </a:r>
            <a:r>
              <a:rPr lang="uz-Cyrl-UZ" b="1" dirty="0">
                <a:solidFill>
                  <a:srgbClr val="FF0000"/>
                </a:solidFill>
                <a:latin typeface="Times New Roman"/>
                <a:ea typeface="Times New Roman"/>
              </a:rPr>
              <a:t>bronza</a:t>
            </a:r>
            <a:r>
              <a:rPr lang="uz-Cyrl-UZ" dirty="0">
                <a:latin typeface="Times New Roman"/>
                <a:ea typeface="Times New Roman"/>
              </a:rPr>
              <a:t> </a:t>
            </a:r>
            <a:r>
              <a:rPr lang="uz-Cyrl-UZ" b="1" dirty="0">
                <a:latin typeface="Times New Roman"/>
                <a:ea typeface="Times New Roman"/>
              </a:rPr>
              <a:t>700-800 </a:t>
            </a:r>
            <a:r>
              <a:rPr lang="en-US" b="1" dirty="0" err="1" smtClean="0">
                <a:latin typeface="Times New Roman"/>
                <a:ea typeface="Times New Roman"/>
              </a:rPr>
              <a:t>gradus</a:t>
            </a:r>
            <a:r>
              <a:rPr lang="uz-Cyrl-UZ" b="1" dirty="0" smtClean="0">
                <a:latin typeface="Times New Roman"/>
                <a:ea typeface="Times New Roman"/>
              </a:rPr>
              <a:t>da</a:t>
            </a:r>
            <a:r>
              <a:rPr lang="uz-Cyrl-UZ" dirty="0">
                <a:latin typeface="Times New Roman"/>
                <a:ea typeface="Times New Roman"/>
              </a:rPr>
              <a:t>, </a:t>
            </a:r>
            <a:r>
              <a:rPr lang="uz-Cyrl-UZ" b="1" dirty="0">
                <a:solidFill>
                  <a:srgbClr val="FF0000"/>
                </a:solidFill>
                <a:latin typeface="Times New Roman"/>
                <a:ea typeface="Times New Roman"/>
              </a:rPr>
              <a:t>mis  </a:t>
            </a:r>
            <a:r>
              <a:rPr lang="uz-Cyrl-UZ" b="1" dirty="0" smtClean="0">
                <a:solidFill>
                  <a:srgbClr val="FF0000"/>
                </a:solidFill>
                <a:latin typeface="Times New Roman"/>
                <a:ea typeface="Times New Roman"/>
              </a:rPr>
              <a:t>1084 </a:t>
            </a:r>
            <a:r>
              <a:rPr lang="en-US" b="1" dirty="0" err="1" smtClean="0">
                <a:solidFill>
                  <a:srgbClr val="FF0000"/>
                </a:solidFill>
                <a:latin typeface="Times New Roman"/>
                <a:ea typeface="Times New Roman"/>
              </a:rPr>
              <a:t>gradus</a:t>
            </a:r>
            <a:r>
              <a:rPr lang="uz-Cyrl-UZ" b="1" dirty="0" smtClean="0">
                <a:solidFill>
                  <a:srgbClr val="FF0000"/>
                </a:solidFill>
                <a:latin typeface="Times New Roman"/>
                <a:ea typeface="Times New Roman"/>
              </a:rPr>
              <a:t>da </a:t>
            </a:r>
            <a:r>
              <a:rPr lang="uz-Cyrl-UZ" dirty="0">
                <a:latin typeface="Times New Roman"/>
                <a:ea typeface="Times New Roman"/>
              </a:rPr>
              <a:t>erigan, temir  esa </a:t>
            </a:r>
            <a:r>
              <a:rPr lang="uz-Cyrl-UZ" dirty="0" smtClean="0">
                <a:latin typeface="Times New Roman"/>
                <a:ea typeface="Times New Roman"/>
              </a:rPr>
              <a:t>1530</a:t>
            </a:r>
            <a:r>
              <a:rPr lang="en-US" dirty="0" smtClean="0">
                <a:latin typeface="Times New Roman"/>
                <a:ea typeface="Times New Roman"/>
              </a:rPr>
              <a:t> </a:t>
            </a:r>
            <a:r>
              <a:rPr lang="en-US" dirty="0" err="1" smtClean="0">
                <a:latin typeface="Times New Roman"/>
                <a:ea typeface="Times New Roman"/>
              </a:rPr>
              <a:t>gradus</a:t>
            </a:r>
            <a:r>
              <a:rPr lang="uz-Cyrl-UZ" dirty="0" smtClean="0">
                <a:latin typeface="Times New Roman"/>
                <a:ea typeface="Times New Roman"/>
              </a:rPr>
              <a:t>da </a:t>
            </a:r>
            <a:r>
              <a:rPr lang="uz-Cyrl-UZ" dirty="0">
                <a:latin typeface="Times New Roman"/>
                <a:ea typeface="Times New Roman"/>
              </a:rPr>
              <a:t>erigan. Shu sabab  dastlab temirni eritmasdan ishlov berganlar va u sarg‘ish va bo‘sh metall shaklida bo‘lgan. Ibtidoiy davrda rudadan temirni ajratib olish jarayonining kashf etilishi esa, eng buyuk kashfiyot bo‘lgan</a:t>
            </a:r>
            <a:r>
              <a:rPr lang="uz-Cyrl-UZ" dirty="0" smtClean="0">
                <a:latin typeface="Times New Roman"/>
                <a:ea typeface="Times New Roman"/>
              </a:rPr>
              <a:t>.</a:t>
            </a:r>
            <a:endParaRPr lang="en-US" dirty="0" smtClean="0">
              <a:latin typeface="Times New Roman"/>
              <a:ea typeface="Times New Roman"/>
            </a:endParaRPr>
          </a:p>
          <a:p>
            <a:pPr marL="228600" algn="just">
              <a:spcAft>
                <a:spcPts val="0"/>
              </a:spcAft>
            </a:pPr>
            <a:r>
              <a:rPr lang="en-US" dirty="0" smtClean="0">
                <a:latin typeface="Times New Roman"/>
                <a:ea typeface="Times New Roman"/>
              </a:rPr>
              <a:t>	</a:t>
            </a:r>
            <a:r>
              <a:rPr lang="en-US" dirty="0" err="1" smtClean="0">
                <a:latin typeface="Times New Roman"/>
                <a:ea typeface="Times New Roman"/>
              </a:rPr>
              <a:t>Harbiy</a:t>
            </a:r>
            <a:r>
              <a:rPr lang="en-US" dirty="0" smtClean="0">
                <a:latin typeface="Times New Roman"/>
                <a:ea typeface="Times New Roman"/>
              </a:rPr>
              <a:t> </a:t>
            </a:r>
            <a:r>
              <a:rPr lang="en-US" dirty="0" err="1">
                <a:latin typeface="Times New Roman"/>
                <a:ea typeface="Times New Roman"/>
              </a:rPr>
              <a:t>qurol</a:t>
            </a:r>
            <a:r>
              <a:rPr lang="en-US" dirty="0">
                <a:latin typeface="Times New Roman"/>
                <a:ea typeface="Times New Roman"/>
              </a:rPr>
              <a:t> </a:t>
            </a:r>
            <a:r>
              <a:rPr lang="en-US" dirty="0" err="1">
                <a:latin typeface="Times New Roman"/>
                <a:ea typeface="Times New Roman"/>
              </a:rPr>
              <a:t>aslahalarning</a:t>
            </a:r>
            <a:r>
              <a:rPr lang="en-US" dirty="0">
                <a:latin typeface="Times New Roman"/>
                <a:ea typeface="Times New Roman"/>
              </a:rPr>
              <a:t> </a:t>
            </a:r>
            <a:r>
              <a:rPr lang="en-US" dirty="0" err="1">
                <a:latin typeface="Times New Roman"/>
                <a:ea typeface="Times New Roman"/>
              </a:rPr>
              <a:t>asosiy</a:t>
            </a:r>
            <a:r>
              <a:rPr lang="en-US" dirty="0">
                <a:latin typeface="Times New Roman"/>
                <a:ea typeface="Times New Roman"/>
              </a:rPr>
              <a:t> </a:t>
            </a:r>
            <a:r>
              <a:rPr lang="en-US" dirty="0" err="1">
                <a:latin typeface="Times New Roman"/>
                <a:ea typeface="Times New Roman"/>
              </a:rPr>
              <a:t>turlari</a:t>
            </a:r>
            <a:r>
              <a:rPr lang="en-US" dirty="0">
                <a:latin typeface="Times New Roman"/>
                <a:ea typeface="Times New Roman"/>
              </a:rPr>
              <a:t>: </a:t>
            </a:r>
            <a:r>
              <a:rPr lang="en-US" dirty="0" err="1">
                <a:latin typeface="Times New Roman"/>
                <a:ea typeface="Times New Roman"/>
              </a:rPr>
              <a:t>qilich</a:t>
            </a:r>
            <a:r>
              <a:rPr lang="en-US" dirty="0">
                <a:latin typeface="Times New Roman"/>
                <a:ea typeface="Times New Roman"/>
              </a:rPr>
              <a:t>, </a:t>
            </a:r>
            <a:r>
              <a:rPr lang="en-US" dirty="0" err="1">
                <a:latin typeface="Times New Roman"/>
                <a:ea typeface="Times New Roman"/>
              </a:rPr>
              <a:t>xanjar</a:t>
            </a:r>
            <a:r>
              <a:rPr lang="en-US" dirty="0">
                <a:latin typeface="Times New Roman"/>
                <a:ea typeface="Times New Roman"/>
              </a:rPr>
              <a:t>, </a:t>
            </a:r>
            <a:r>
              <a:rPr lang="en-US" dirty="0" err="1">
                <a:latin typeface="Times New Roman"/>
                <a:ea typeface="Times New Roman"/>
              </a:rPr>
              <a:t>nayza</a:t>
            </a:r>
            <a:r>
              <a:rPr lang="en-US" dirty="0">
                <a:latin typeface="Times New Roman"/>
                <a:ea typeface="Times New Roman"/>
              </a:rPr>
              <a:t>, </a:t>
            </a:r>
            <a:r>
              <a:rPr lang="en-US" dirty="0" err="1">
                <a:latin typeface="Times New Roman"/>
                <a:ea typeface="Times New Roman"/>
              </a:rPr>
              <a:t>cho‘qmor</a:t>
            </a:r>
            <a:r>
              <a:rPr lang="en-US" dirty="0">
                <a:latin typeface="Times New Roman"/>
                <a:ea typeface="Times New Roman"/>
              </a:rPr>
              <a:t>, </a:t>
            </a:r>
            <a:r>
              <a:rPr lang="en-US" dirty="0" err="1">
                <a:latin typeface="Times New Roman"/>
                <a:ea typeface="Times New Roman"/>
              </a:rPr>
              <a:t>jang</a:t>
            </a:r>
            <a:r>
              <a:rPr lang="en-US" dirty="0">
                <a:latin typeface="Times New Roman"/>
                <a:ea typeface="Times New Roman"/>
              </a:rPr>
              <a:t> </a:t>
            </a:r>
            <a:r>
              <a:rPr lang="en-US" dirty="0" err="1">
                <a:latin typeface="Times New Roman"/>
                <a:ea typeface="Times New Roman"/>
              </a:rPr>
              <a:t>boltalari</a:t>
            </a:r>
            <a:r>
              <a:rPr lang="en-US" dirty="0">
                <a:latin typeface="Times New Roman"/>
                <a:ea typeface="Times New Roman"/>
              </a:rPr>
              <a:t> </a:t>
            </a:r>
            <a:r>
              <a:rPr lang="en-US" dirty="0" err="1">
                <a:latin typeface="Times New Roman"/>
                <a:ea typeface="Times New Roman"/>
              </a:rPr>
              <a:t>bronza</a:t>
            </a:r>
            <a:r>
              <a:rPr lang="en-US" dirty="0">
                <a:latin typeface="Times New Roman"/>
                <a:ea typeface="Times New Roman"/>
              </a:rPr>
              <a:t> </a:t>
            </a:r>
            <a:r>
              <a:rPr lang="en-US" dirty="0" err="1">
                <a:latin typeface="Times New Roman"/>
                <a:ea typeface="Times New Roman"/>
              </a:rPr>
              <a:t>davridayoq</a:t>
            </a:r>
            <a:r>
              <a:rPr lang="en-US" dirty="0">
                <a:latin typeface="Times New Roman"/>
                <a:ea typeface="Times New Roman"/>
              </a:rPr>
              <a:t> </a:t>
            </a:r>
            <a:r>
              <a:rPr lang="en-US" dirty="0" err="1">
                <a:latin typeface="Times New Roman"/>
                <a:ea typeface="Times New Roman"/>
              </a:rPr>
              <a:t>ishlatilgan</a:t>
            </a:r>
            <a:r>
              <a:rPr lang="en-US" dirty="0">
                <a:latin typeface="Times New Roman"/>
                <a:ea typeface="Times New Roman"/>
              </a:rPr>
              <a:t> </a:t>
            </a:r>
            <a:r>
              <a:rPr lang="en-US" dirty="0" err="1">
                <a:latin typeface="Times New Roman"/>
                <a:ea typeface="Times New Roman"/>
              </a:rPr>
              <a:t>bo‘lsada</a:t>
            </a:r>
            <a:r>
              <a:rPr lang="en-US" dirty="0">
                <a:latin typeface="Times New Roman"/>
                <a:ea typeface="Times New Roman"/>
              </a:rPr>
              <a:t>, </a:t>
            </a:r>
            <a:r>
              <a:rPr lang="en-US" dirty="0" err="1">
                <a:latin typeface="Times New Roman"/>
                <a:ea typeface="Times New Roman"/>
              </a:rPr>
              <a:t>temir</a:t>
            </a:r>
            <a:r>
              <a:rPr lang="en-US" dirty="0">
                <a:latin typeface="Times New Roman"/>
                <a:ea typeface="Times New Roman"/>
              </a:rPr>
              <a:t> </a:t>
            </a:r>
            <a:r>
              <a:rPr lang="en-US" dirty="0" err="1">
                <a:latin typeface="Times New Roman"/>
                <a:ea typeface="Times New Roman"/>
              </a:rPr>
              <a:t>davriga</a:t>
            </a:r>
            <a:r>
              <a:rPr lang="en-US" dirty="0">
                <a:latin typeface="Times New Roman"/>
                <a:ea typeface="Times New Roman"/>
              </a:rPr>
              <a:t> </a:t>
            </a:r>
            <a:r>
              <a:rPr lang="en-US" dirty="0" err="1">
                <a:latin typeface="Times New Roman"/>
                <a:ea typeface="Times New Roman"/>
              </a:rPr>
              <a:t>kelib</a:t>
            </a:r>
            <a:r>
              <a:rPr lang="en-US" dirty="0">
                <a:latin typeface="Times New Roman"/>
                <a:ea typeface="Times New Roman"/>
              </a:rPr>
              <a:t>, </a:t>
            </a:r>
            <a:r>
              <a:rPr lang="en-US" dirty="0" err="1">
                <a:latin typeface="Times New Roman"/>
                <a:ea typeface="Times New Roman"/>
              </a:rPr>
              <a:t>uning</a:t>
            </a:r>
            <a:r>
              <a:rPr lang="en-US" dirty="0">
                <a:latin typeface="Times New Roman"/>
                <a:ea typeface="Times New Roman"/>
              </a:rPr>
              <a:t> </a:t>
            </a:r>
            <a:r>
              <a:rPr lang="en-US" dirty="0" err="1">
                <a:latin typeface="Times New Roman"/>
                <a:ea typeface="Times New Roman"/>
              </a:rPr>
              <a:t>faqat</a:t>
            </a:r>
            <a:r>
              <a:rPr lang="en-US" dirty="0">
                <a:latin typeface="Times New Roman"/>
                <a:ea typeface="Times New Roman"/>
              </a:rPr>
              <a:t> </a:t>
            </a:r>
            <a:r>
              <a:rPr lang="en-US" dirty="0" err="1">
                <a:latin typeface="Times New Roman"/>
                <a:ea typeface="Times New Roman"/>
              </a:rPr>
              <a:t>metalli</a:t>
            </a:r>
            <a:r>
              <a:rPr lang="en-US" dirty="0">
                <a:latin typeface="Times New Roman"/>
                <a:ea typeface="Times New Roman"/>
              </a:rPr>
              <a:t> </a:t>
            </a:r>
            <a:r>
              <a:rPr lang="en-US" dirty="0" err="1">
                <a:latin typeface="Times New Roman"/>
                <a:ea typeface="Times New Roman"/>
              </a:rPr>
              <a:t>o‘zgargan</a:t>
            </a:r>
            <a:r>
              <a:rPr lang="en-US" dirty="0">
                <a:latin typeface="Times New Roman"/>
                <a:ea typeface="Times New Roman"/>
              </a:rPr>
              <a:t>. Bu </a:t>
            </a:r>
            <a:r>
              <a:rPr lang="en-US" dirty="0" err="1">
                <a:latin typeface="Times New Roman"/>
                <a:ea typeface="Times New Roman"/>
              </a:rPr>
              <a:t>davrda</a:t>
            </a:r>
            <a:r>
              <a:rPr lang="en-US" dirty="0">
                <a:latin typeface="Times New Roman"/>
                <a:ea typeface="Times New Roman"/>
              </a:rPr>
              <a:t>  </a:t>
            </a:r>
            <a:r>
              <a:rPr lang="en-US" dirty="0" err="1">
                <a:latin typeface="Times New Roman"/>
                <a:ea typeface="Times New Roman"/>
              </a:rPr>
              <a:t>yoy</a:t>
            </a:r>
            <a:r>
              <a:rPr lang="en-US" dirty="0">
                <a:latin typeface="Times New Roman"/>
                <a:ea typeface="Times New Roman"/>
              </a:rPr>
              <a:t> </a:t>
            </a:r>
            <a:r>
              <a:rPr lang="en-US" dirty="0" err="1">
                <a:latin typeface="Times New Roman"/>
                <a:ea typeface="Times New Roman"/>
              </a:rPr>
              <a:t>o‘qlarini</a:t>
            </a:r>
            <a:r>
              <a:rPr lang="en-US" dirty="0">
                <a:latin typeface="Times New Roman"/>
                <a:ea typeface="Times New Roman"/>
              </a:rPr>
              <a:t> </a:t>
            </a:r>
            <a:r>
              <a:rPr lang="en-US" dirty="0" err="1">
                <a:latin typeface="Times New Roman"/>
                <a:ea typeface="Times New Roman"/>
              </a:rPr>
              <a:t>yasashda</a:t>
            </a:r>
            <a:r>
              <a:rPr lang="en-US" dirty="0">
                <a:latin typeface="Times New Roman"/>
                <a:ea typeface="Times New Roman"/>
              </a:rPr>
              <a:t> </a:t>
            </a:r>
            <a:r>
              <a:rPr lang="en-US" dirty="0" err="1">
                <a:latin typeface="Times New Roman"/>
                <a:ea typeface="Times New Roman"/>
              </a:rPr>
              <a:t>temir</a:t>
            </a:r>
            <a:r>
              <a:rPr lang="en-US" dirty="0">
                <a:latin typeface="Times New Roman"/>
                <a:ea typeface="Times New Roman"/>
              </a:rPr>
              <a:t> </a:t>
            </a:r>
            <a:r>
              <a:rPr lang="en-US" dirty="0" err="1">
                <a:latin typeface="Times New Roman"/>
                <a:ea typeface="Times New Roman"/>
              </a:rPr>
              <a:t>kam</a:t>
            </a:r>
            <a:r>
              <a:rPr lang="en-US" dirty="0">
                <a:latin typeface="Times New Roman"/>
                <a:ea typeface="Times New Roman"/>
              </a:rPr>
              <a:t> </a:t>
            </a:r>
            <a:r>
              <a:rPr lang="en-US" dirty="0" err="1">
                <a:latin typeface="Times New Roman"/>
                <a:ea typeface="Times New Roman"/>
              </a:rPr>
              <a:t>ishlatilgan</a:t>
            </a:r>
            <a:r>
              <a:rPr lang="en-US" dirty="0">
                <a:latin typeface="Times New Roman"/>
                <a:ea typeface="Times New Roman"/>
              </a:rPr>
              <a:t>, </a:t>
            </a:r>
            <a:r>
              <a:rPr lang="en-US" dirty="0" err="1">
                <a:latin typeface="Times New Roman"/>
                <a:ea typeface="Times New Roman"/>
              </a:rPr>
              <a:t>asosan</a:t>
            </a:r>
            <a:r>
              <a:rPr lang="en-US" dirty="0">
                <a:latin typeface="Times New Roman"/>
                <a:ea typeface="Times New Roman"/>
              </a:rPr>
              <a:t> </a:t>
            </a:r>
            <a:r>
              <a:rPr lang="en-US" dirty="0" err="1">
                <a:latin typeface="Times New Roman"/>
                <a:ea typeface="Times New Roman"/>
              </a:rPr>
              <a:t>bronzadan</a:t>
            </a:r>
            <a:r>
              <a:rPr lang="en-US" dirty="0">
                <a:latin typeface="Times New Roman"/>
                <a:ea typeface="Times New Roman"/>
              </a:rPr>
              <a:t> </a:t>
            </a:r>
            <a:r>
              <a:rPr lang="en-US" dirty="0" err="1">
                <a:latin typeface="Times New Roman"/>
                <a:ea typeface="Times New Roman"/>
              </a:rPr>
              <a:t>ishlangan</a:t>
            </a:r>
            <a:r>
              <a:rPr lang="en-US" dirty="0">
                <a:latin typeface="Times New Roman"/>
                <a:ea typeface="Times New Roman"/>
              </a:rPr>
              <a:t>. </a:t>
            </a:r>
            <a:r>
              <a:rPr lang="uz-Cyrl-UZ" dirty="0" smtClean="0">
                <a:latin typeface="Times New Roman"/>
                <a:ea typeface="Times New Roman"/>
              </a:rPr>
              <a:t> </a:t>
            </a:r>
            <a:endParaRPr lang="ru-RU" dirty="0">
              <a:effectLst/>
              <a:latin typeface="PANDA Times UZ"/>
              <a:ea typeface="Times New Roman"/>
              <a:cs typeface="PANDA Times UZ"/>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O’zbekistonning</a:t>
            </a:r>
            <a:r>
              <a:rPr lang="en-US" sz="2400" b="1" dirty="0" smtClean="0">
                <a:latin typeface="Times New Roman"/>
                <a:ea typeface="Times New Roman"/>
              </a:rPr>
              <a:t> </a:t>
            </a:r>
            <a:r>
              <a:rPr lang="en-US" sz="2400" b="1" dirty="0" err="1" smtClean="0">
                <a:latin typeface="Times New Roman"/>
                <a:ea typeface="Times New Roman"/>
              </a:rPr>
              <a:t>temir</a:t>
            </a:r>
            <a:r>
              <a:rPr lang="en-US" sz="2400" b="1" dirty="0" smtClean="0">
                <a:latin typeface="Times New Roman"/>
                <a:ea typeface="Times New Roman"/>
              </a:rPr>
              <a:t> </a:t>
            </a:r>
            <a:r>
              <a:rPr lang="en-US" sz="2400" b="1" dirty="0" err="1" smtClean="0">
                <a:latin typeface="Times New Roman"/>
                <a:ea typeface="Times New Roman"/>
              </a:rPr>
              <a:t>davri</a:t>
            </a:r>
            <a:r>
              <a:rPr lang="en-US" sz="2400" b="1" dirty="0" smtClean="0">
                <a:latin typeface="Times New Roman"/>
                <a:ea typeface="Times New Roman"/>
              </a:rPr>
              <a:t> </a:t>
            </a:r>
            <a:r>
              <a:rPr lang="en-US" sz="2400" b="1" dirty="0" err="1" smtClean="0">
                <a:latin typeface="Times New Roman"/>
                <a:ea typeface="Times New Roman"/>
              </a:rPr>
              <a:t>manzilgohlari</a:t>
            </a:r>
            <a:endParaRPr lang="ru-RU" sz="2400" dirty="0">
              <a:latin typeface="Times New Roman"/>
              <a:ea typeface="Times New Roman"/>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544" y="3292748"/>
            <a:ext cx="6374482" cy="3424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741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marL="228600" algn="just">
              <a:spcAft>
                <a:spcPts val="0"/>
              </a:spcAft>
            </a:pPr>
            <a:r>
              <a:rPr lang="uz-Cyrl-UZ" sz="3600" b="1" dirty="0">
                <a:solidFill>
                  <a:srgbClr val="FF0000"/>
                </a:solidFill>
                <a:latin typeface="Times New Roman"/>
                <a:ea typeface="Times New Roman"/>
              </a:rPr>
              <a:t>Temir davri xronologik jihatdan 2 bosqichga bo‘linadi: </a:t>
            </a:r>
            <a:endParaRPr lang="en-US" sz="3600" b="1" dirty="0" smtClean="0">
              <a:solidFill>
                <a:srgbClr val="FF0000"/>
              </a:solidFill>
              <a:latin typeface="Times New Roman"/>
              <a:ea typeface="Times New Roman"/>
            </a:endParaRPr>
          </a:p>
          <a:p>
            <a:pPr marL="571500" indent="-342900" algn="just">
              <a:spcAft>
                <a:spcPts val="0"/>
              </a:spcAft>
              <a:buFont typeface="Wingdings" panose="05000000000000000000" pitchFamily="2" charset="2"/>
              <a:buChar char="v"/>
            </a:pPr>
            <a:r>
              <a:rPr lang="uz-Cyrl-UZ" sz="3600" b="1" i="1" dirty="0" smtClean="0">
                <a:solidFill>
                  <a:srgbClr val="10087A"/>
                </a:solidFill>
                <a:latin typeface="Times New Roman"/>
                <a:ea typeface="Times New Roman"/>
              </a:rPr>
              <a:t>1–bosqich</a:t>
            </a:r>
            <a:r>
              <a:rPr lang="uz-Cyrl-UZ" sz="3600" b="1" i="1" dirty="0">
                <a:solidFill>
                  <a:srgbClr val="10087A"/>
                </a:solidFill>
                <a:latin typeface="Times New Roman"/>
                <a:ea typeface="Times New Roman"/>
              </a:rPr>
              <a:t>– bronza asridan temir davriga o‘tish mil.avv. </a:t>
            </a:r>
            <a:r>
              <a:rPr lang="uz-Cyrl-UZ" sz="3600" b="1" i="1" dirty="0" smtClean="0">
                <a:solidFill>
                  <a:srgbClr val="10087A"/>
                </a:solidFill>
                <a:latin typeface="Times New Roman"/>
                <a:ea typeface="Times New Roman"/>
              </a:rPr>
              <a:t>X–</a:t>
            </a:r>
            <a:r>
              <a:rPr lang="en-US" sz="3600" b="1" i="1" dirty="0" smtClean="0">
                <a:solidFill>
                  <a:srgbClr val="10087A"/>
                </a:solidFill>
                <a:latin typeface="Times New Roman"/>
                <a:ea typeface="Times New Roman"/>
              </a:rPr>
              <a:t>V</a:t>
            </a:r>
            <a:r>
              <a:rPr lang="uz-Cyrl-UZ" sz="3600" b="1" i="1" dirty="0" smtClean="0">
                <a:solidFill>
                  <a:srgbClr val="10087A"/>
                </a:solidFill>
                <a:latin typeface="Times New Roman"/>
                <a:ea typeface="Times New Roman"/>
              </a:rPr>
              <a:t>III </a:t>
            </a:r>
            <a:r>
              <a:rPr lang="uz-Cyrl-UZ" sz="3600" b="1" i="1" dirty="0">
                <a:solidFill>
                  <a:srgbClr val="10087A"/>
                </a:solidFill>
                <a:latin typeface="Times New Roman"/>
                <a:ea typeface="Times New Roman"/>
              </a:rPr>
              <a:t>asrlar, </a:t>
            </a:r>
            <a:endParaRPr lang="en-US" sz="3600" b="1" i="1" dirty="0" smtClean="0">
              <a:solidFill>
                <a:srgbClr val="10087A"/>
              </a:solidFill>
              <a:latin typeface="Times New Roman"/>
              <a:ea typeface="Times New Roman"/>
            </a:endParaRPr>
          </a:p>
          <a:p>
            <a:pPr marL="571500" indent="-342900" algn="just">
              <a:spcAft>
                <a:spcPts val="0"/>
              </a:spcAft>
              <a:buFont typeface="Wingdings" panose="05000000000000000000" pitchFamily="2" charset="2"/>
              <a:buChar char="v"/>
            </a:pPr>
            <a:r>
              <a:rPr lang="uz-Cyrl-UZ" sz="3600" b="1" i="1" dirty="0" smtClean="0">
                <a:solidFill>
                  <a:srgbClr val="10087A"/>
                </a:solidFill>
                <a:latin typeface="Times New Roman"/>
                <a:ea typeface="Times New Roman"/>
              </a:rPr>
              <a:t>2–bosqich </a:t>
            </a:r>
            <a:r>
              <a:rPr lang="uz-Cyrl-UZ" sz="3600" b="1" i="1" dirty="0">
                <a:solidFill>
                  <a:srgbClr val="10087A"/>
                </a:solidFill>
                <a:latin typeface="Times New Roman"/>
                <a:ea typeface="Times New Roman"/>
              </a:rPr>
              <a:t>- ilk temir davri mil.avv.  </a:t>
            </a:r>
            <a:r>
              <a:rPr lang="en-US" sz="3600" b="1" i="1" dirty="0" smtClean="0">
                <a:solidFill>
                  <a:srgbClr val="10087A"/>
                </a:solidFill>
                <a:latin typeface="Times New Roman"/>
                <a:ea typeface="Times New Roman"/>
              </a:rPr>
              <a:t>V</a:t>
            </a:r>
            <a:r>
              <a:rPr lang="uz-Cyrl-UZ" sz="3600" b="1" i="1" dirty="0" smtClean="0">
                <a:solidFill>
                  <a:srgbClr val="10087A"/>
                </a:solidFill>
                <a:latin typeface="Times New Roman"/>
                <a:ea typeface="Times New Roman"/>
              </a:rPr>
              <a:t>II–</a:t>
            </a:r>
            <a:r>
              <a:rPr lang="en-US" sz="3600" b="1" i="1" dirty="0" smtClean="0">
                <a:solidFill>
                  <a:srgbClr val="10087A"/>
                </a:solidFill>
                <a:latin typeface="Times New Roman"/>
                <a:ea typeface="Times New Roman"/>
              </a:rPr>
              <a:t>V</a:t>
            </a:r>
            <a:r>
              <a:rPr lang="uz-Cyrl-UZ" sz="3600" b="1" i="1" dirty="0" smtClean="0">
                <a:solidFill>
                  <a:srgbClr val="10087A"/>
                </a:solidFill>
                <a:latin typeface="Times New Roman"/>
                <a:ea typeface="Times New Roman"/>
              </a:rPr>
              <a:t>I </a:t>
            </a:r>
            <a:r>
              <a:rPr lang="uz-Cyrl-UZ" sz="3600" b="1" i="1" dirty="0">
                <a:solidFill>
                  <a:srgbClr val="10087A"/>
                </a:solidFill>
                <a:latin typeface="Times New Roman"/>
                <a:ea typeface="Times New Roman"/>
              </a:rPr>
              <a:t>asrlarni o‘z ichiga oladi.</a:t>
            </a:r>
            <a:endParaRPr lang="ru-RU" sz="3200" b="1" i="1" dirty="0">
              <a:solidFill>
                <a:srgbClr val="10087A"/>
              </a:solidFill>
              <a:effectLst/>
              <a:latin typeface="PANDA Times UZ"/>
              <a:ea typeface="Times New Roman"/>
              <a:cs typeface="PANDA Times UZ"/>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O’zbekistonning</a:t>
            </a:r>
            <a:r>
              <a:rPr lang="en-US" sz="2400" b="1" dirty="0" smtClean="0">
                <a:latin typeface="Times New Roman"/>
                <a:ea typeface="Times New Roman"/>
              </a:rPr>
              <a:t> </a:t>
            </a:r>
            <a:r>
              <a:rPr lang="en-US" sz="2400" b="1" dirty="0" err="1" smtClean="0">
                <a:latin typeface="Times New Roman"/>
                <a:ea typeface="Times New Roman"/>
              </a:rPr>
              <a:t>temir</a:t>
            </a:r>
            <a:r>
              <a:rPr lang="en-US" sz="2400" b="1" dirty="0" smtClean="0">
                <a:latin typeface="Times New Roman"/>
                <a:ea typeface="Times New Roman"/>
              </a:rPr>
              <a:t> </a:t>
            </a:r>
            <a:r>
              <a:rPr lang="en-US" sz="2400" b="1" dirty="0" err="1" smtClean="0">
                <a:latin typeface="Times New Roman"/>
                <a:ea typeface="Times New Roman"/>
              </a:rPr>
              <a:t>davri</a:t>
            </a:r>
            <a:r>
              <a:rPr lang="en-US" sz="2400" b="1" dirty="0" smtClean="0">
                <a:latin typeface="Times New Roman"/>
                <a:ea typeface="Times New Roman"/>
              </a:rPr>
              <a:t> </a:t>
            </a:r>
            <a:r>
              <a:rPr lang="en-US" sz="2400" b="1" dirty="0" err="1" smtClean="0">
                <a:latin typeface="Times New Roman"/>
                <a:ea typeface="Times New Roman"/>
              </a:rPr>
              <a:t>manzilgohlari</a:t>
            </a:r>
            <a:endParaRPr lang="ru-RU" sz="2400" dirty="0">
              <a:latin typeface="Times New Roman"/>
              <a:ea typeface="Times New Roman"/>
            </a:endParaRPr>
          </a:p>
        </p:txBody>
      </p:sp>
    </p:spTree>
    <p:extLst>
      <p:ext uri="{BB962C8B-B14F-4D97-AF65-F5344CB8AC3E}">
        <p14:creationId xmlns:p14="http://schemas.microsoft.com/office/powerpoint/2010/main" val="1747357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marL="228600" indent="220980" algn="just">
              <a:spcAft>
                <a:spcPts val="0"/>
              </a:spcAft>
            </a:pPr>
            <a:r>
              <a:rPr lang="uz-Cyrl-UZ" sz="2200" dirty="0">
                <a:latin typeface="Times New Roman"/>
                <a:ea typeface="Times New Roman"/>
                <a:cs typeface="PANDA Times UZ"/>
              </a:rPr>
              <a:t>Qadimgi Sharq sivilizatsiyasi bilan o‘zaro aloqalar natijasida bronza davridan boshlab </a:t>
            </a:r>
            <a:r>
              <a:rPr lang="uz-Cyrl-UZ" sz="2200" b="1" dirty="0">
                <a:latin typeface="Times New Roman"/>
                <a:ea typeface="Times New Roman"/>
                <a:cs typeface="PANDA Times UZ"/>
              </a:rPr>
              <a:t>O‘zbekistonning janubiy xududlarida, ya’ni qadimgi Baqtriya xududida </a:t>
            </a:r>
            <a:r>
              <a:rPr lang="uz-Cyrl-UZ" sz="2200" dirty="0">
                <a:latin typeface="Times New Roman"/>
                <a:ea typeface="Times New Roman"/>
                <a:cs typeface="PANDA Times UZ"/>
              </a:rPr>
              <a:t>o‘troq dehqonchilik madaniyatlari shakllandi. </a:t>
            </a:r>
            <a:r>
              <a:rPr lang="uz-Cyrl-UZ" sz="2200" b="1" dirty="0">
                <a:latin typeface="Times New Roman"/>
                <a:ea typeface="Times New Roman"/>
                <a:cs typeface="PANDA Times UZ"/>
              </a:rPr>
              <a:t>So‘nggi bronza va ilk temir davriga </a:t>
            </a:r>
            <a:r>
              <a:rPr lang="uz-Cyrl-UZ" sz="2200" dirty="0">
                <a:latin typeface="Times New Roman"/>
                <a:ea typeface="Times New Roman"/>
                <a:cs typeface="PANDA Times UZ"/>
              </a:rPr>
              <a:t>kelib, bu jarayon O‘zbekistonning barcha xududlarini qamradi. </a:t>
            </a:r>
            <a:r>
              <a:rPr lang="uz-Cyrl-UZ" sz="2200" b="1" i="1" dirty="0">
                <a:solidFill>
                  <a:srgbClr val="10087A"/>
                </a:solidFill>
                <a:latin typeface="Times New Roman"/>
                <a:ea typeface="Times New Roman"/>
                <a:cs typeface="PANDA Times UZ"/>
              </a:rPr>
              <a:t>Zarafshon va Qashqadaryo xududida Sug‘diyona, Amudaryoning quyi oqimida Xorazm, Sirdaryoning yuqori havzasida  qadimgi Farg‘ona va uning o‘rta oqimida Choch dehqonchilik madaniyatlari </a:t>
            </a:r>
            <a:r>
              <a:rPr lang="uz-Cyrl-UZ" sz="2200" dirty="0">
                <a:latin typeface="Times New Roman"/>
                <a:ea typeface="Times New Roman"/>
                <a:cs typeface="PANDA Times UZ"/>
              </a:rPr>
              <a:t>markazlari shakllandi. </a:t>
            </a:r>
            <a:endParaRPr lang="ru-RU" sz="2200" dirty="0">
              <a:latin typeface="PANDA Times UZ"/>
              <a:ea typeface="Times New Roman"/>
              <a:cs typeface="PANDA Times UZ"/>
            </a:endParaRPr>
          </a:p>
          <a:p>
            <a:pPr marL="228600" indent="220980" algn="just">
              <a:spcAft>
                <a:spcPts val="0"/>
              </a:spcAft>
            </a:pPr>
            <a:r>
              <a:rPr lang="uz-Cyrl-UZ" sz="2200" dirty="0">
                <a:latin typeface="Times New Roman"/>
                <a:ea typeface="Times New Roman"/>
                <a:cs typeface="PANDA Times UZ"/>
              </a:rPr>
              <a:t>  Amu va Zarafshon daryolari havzalarida tarkib topgan har bir dehqonchilik voxalarining o‘troq aholisi Avestoda </a:t>
            </a:r>
            <a:r>
              <a:rPr lang="uz-Cyrl-UZ" sz="2200" b="1" i="1" dirty="0">
                <a:latin typeface="Times New Roman"/>
                <a:ea typeface="Times New Roman"/>
                <a:cs typeface="PANDA Times UZ"/>
              </a:rPr>
              <a:t>Baxdi, Gava So‘g‘da, Xvarizam,</a:t>
            </a:r>
            <a:r>
              <a:rPr lang="uz-Cyrl-UZ" sz="2200" dirty="0">
                <a:latin typeface="Times New Roman"/>
                <a:ea typeface="Times New Roman"/>
                <a:cs typeface="PANDA Times UZ"/>
              </a:rPr>
              <a:t> Sirdaryo xavzalarida shakllangan dehqonchilik o‘lkalarini esa, </a:t>
            </a:r>
            <a:r>
              <a:rPr lang="uz-Cyrl-UZ" sz="2200" b="1" i="1" dirty="0">
                <a:latin typeface="Times New Roman"/>
                <a:ea typeface="Times New Roman"/>
                <a:cs typeface="PANDA Times UZ"/>
              </a:rPr>
              <a:t>Choch va Fraganik </a:t>
            </a:r>
            <a:r>
              <a:rPr lang="uz-Cyrl-UZ" sz="2200" dirty="0">
                <a:latin typeface="Times New Roman"/>
                <a:ea typeface="Times New Roman"/>
                <a:cs typeface="PANDA Times UZ"/>
              </a:rPr>
              <a:t>nomlari bilan eslatib o‘tiladi. </a:t>
            </a:r>
            <a:endParaRPr lang="ru-RU" sz="2200" dirty="0">
              <a:latin typeface="PANDA Times UZ"/>
              <a:ea typeface="Times New Roman"/>
              <a:cs typeface="PANDA Times UZ"/>
            </a:endParaRPr>
          </a:p>
          <a:p>
            <a:pPr marL="228600" algn="just">
              <a:spcAft>
                <a:spcPts val="0"/>
              </a:spcAft>
            </a:pPr>
            <a:r>
              <a:rPr lang="uz-Cyrl-UZ" sz="2200" dirty="0">
                <a:latin typeface="Times New Roman"/>
                <a:ea typeface="Times New Roman"/>
                <a:cs typeface="PANDA Times UZ"/>
              </a:rPr>
              <a:t>	 Qadimgi Baqtiriyada o‘troq dehqonchilik madaniyati bronza davridanoq shakllana boshlagan. Bu madaniyat </a:t>
            </a:r>
            <a:r>
              <a:rPr lang="uz-Cyrl-UZ" sz="2200" b="1" i="1" dirty="0">
                <a:latin typeface="Times New Roman"/>
                <a:ea typeface="Times New Roman"/>
                <a:cs typeface="PANDA Times UZ"/>
              </a:rPr>
              <a:t>Sopollitepa, Jarqo‘ton, Kuchuktepa, Qiziltepa, Bandixon–1, Tallashkan, Jondavlattepa </a:t>
            </a:r>
            <a:r>
              <a:rPr lang="uz-Cyrl-UZ" sz="2200" dirty="0">
                <a:latin typeface="Times New Roman"/>
                <a:ea typeface="Times New Roman"/>
                <a:cs typeface="PANDA Times UZ"/>
              </a:rPr>
              <a:t>kabi qadimgi dehqonchilik madaniyati yodgorliklari asosida o‘rganilgan. </a:t>
            </a:r>
            <a:endParaRPr lang="ru-RU" sz="2200" dirty="0">
              <a:effectLst/>
              <a:latin typeface="PANDA Times UZ"/>
              <a:ea typeface="Times New Roman"/>
              <a:cs typeface="PANDA Times UZ"/>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O’zbekistonning</a:t>
            </a:r>
            <a:r>
              <a:rPr lang="en-US" sz="2400" b="1" dirty="0" smtClean="0">
                <a:latin typeface="Times New Roman"/>
                <a:ea typeface="Times New Roman"/>
              </a:rPr>
              <a:t> </a:t>
            </a:r>
            <a:r>
              <a:rPr lang="en-US" sz="2400" b="1" dirty="0" err="1" smtClean="0">
                <a:latin typeface="Times New Roman"/>
                <a:ea typeface="Times New Roman"/>
              </a:rPr>
              <a:t>temir</a:t>
            </a:r>
            <a:r>
              <a:rPr lang="en-US" sz="2400" b="1" dirty="0" smtClean="0">
                <a:latin typeface="Times New Roman"/>
                <a:ea typeface="Times New Roman"/>
              </a:rPr>
              <a:t> </a:t>
            </a:r>
            <a:r>
              <a:rPr lang="en-US" sz="2400" b="1" dirty="0" err="1" smtClean="0">
                <a:latin typeface="Times New Roman"/>
                <a:ea typeface="Times New Roman"/>
              </a:rPr>
              <a:t>davri</a:t>
            </a:r>
            <a:r>
              <a:rPr lang="en-US" sz="2400" b="1" dirty="0" smtClean="0">
                <a:latin typeface="Times New Roman"/>
                <a:ea typeface="Times New Roman"/>
              </a:rPr>
              <a:t> </a:t>
            </a:r>
            <a:r>
              <a:rPr lang="en-US" sz="2400" b="1" dirty="0" err="1" smtClean="0">
                <a:latin typeface="Times New Roman"/>
                <a:ea typeface="Times New Roman"/>
              </a:rPr>
              <a:t>manzilgohlari</a:t>
            </a:r>
            <a:endParaRPr lang="ru-RU" sz="2400" dirty="0">
              <a:latin typeface="Times New Roman"/>
              <a:ea typeface="Times New Roman"/>
            </a:endParaRPr>
          </a:p>
        </p:txBody>
      </p:sp>
    </p:spTree>
    <p:extLst>
      <p:ext uri="{BB962C8B-B14F-4D97-AF65-F5344CB8AC3E}">
        <p14:creationId xmlns:p14="http://schemas.microsoft.com/office/powerpoint/2010/main" val="750958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marL="228600" algn="just">
              <a:spcAft>
                <a:spcPts val="0"/>
              </a:spcAft>
            </a:pPr>
            <a:r>
              <a:rPr lang="uz-Cyrl-UZ" sz="2400" b="1" dirty="0">
                <a:latin typeface="Times New Roman"/>
                <a:ea typeface="Times New Roman"/>
                <a:cs typeface="PANDA Times UZ"/>
              </a:rPr>
              <a:t>Kuchuktepa</a:t>
            </a:r>
            <a:r>
              <a:rPr lang="uz-Cyrl-UZ" sz="2400" dirty="0">
                <a:latin typeface="Times New Roman"/>
                <a:ea typeface="Times New Roman"/>
                <a:cs typeface="PANDA Times UZ"/>
              </a:rPr>
              <a:t> Qadimgi Baqtriya xududida so‘nggi bronza davriga oid yodgorlik xisoblanadi.U Surxandaryo xududidagi </a:t>
            </a:r>
            <a:r>
              <a:rPr lang="uz-Cyrl-UZ" sz="2400" b="1" i="1" dirty="0">
                <a:solidFill>
                  <a:srgbClr val="10087A"/>
                </a:solidFill>
                <a:latin typeface="Times New Roman"/>
                <a:ea typeface="Times New Roman"/>
                <a:cs typeface="PANDA Times UZ"/>
              </a:rPr>
              <a:t>Ulanbuloqsoy</a:t>
            </a:r>
            <a:r>
              <a:rPr lang="uz-Cyrl-UZ" sz="2400" dirty="0">
                <a:latin typeface="Times New Roman"/>
                <a:ea typeface="Times New Roman"/>
                <a:cs typeface="PANDA Times UZ"/>
              </a:rPr>
              <a:t> sohilida joylashgan. Yodgorlikni </a:t>
            </a:r>
            <a:r>
              <a:rPr lang="uz-Cyrl-UZ" sz="2400" b="1" dirty="0">
                <a:latin typeface="Times New Roman"/>
                <a:ea typeface="Times New Roman"/>
                <a:cs typeface="PANDA Times UZ"/>
              </a:rPr>
              <a:t>1962 yilda L.I.Albaum </a:t>
            </a:r>
            <a:r>
              <a:rPr lang="uz-Cyrl-UZ" sz="2400" dirty="0">
                <a:latin typeface="Times New Roman"/>
                <a:ea typeface="Times New Roman"/>
                <a:cs typeface="PANDA Times UZ"/>
              </a:rPr>
              <a:t>tomonidan topilgan va 1963–1967 yillar davomida tadqiqot ishlari olib borilgan.  Bu tadqiqotlar natijasida uning 2 ta rivojlanish  bosqichi ko‘rsatilgan edi. Lekin keyingi yillarda </a:t>
            </a:r>
            <a:r>
              <a:rPr lang="uz-Cyrl-UZ" sz="2400" dirty="0" smtClean="0">
                <a:latin typeface="Times New Roman"/>
                <a:ea typeface="Times New Roman"/>
                <a:cs typeface="PANDA Times UZ"/>
              </a:rPr>
              <a:t>O‘zbek–</a:t>
            </a:r>
            <a:r>
              <a:rPr lang="en-US" sz="2400" dirty="0" err="1" smtClean="0">
                <a:latin typeface="Times New Roman"/>
                <a:ea typeface="Times New Roman"/>
                <a:cs typeface="PANDA Times UZ"/>
              </a:rPr>
              <a:t>Nemis</a:t>
            </a:r>
            <a:r>
              <a:rPr lang="uz-Cyrl-UZ" sz="2400" dirty="0" smtClean="0">
                <a:latin typeface="Times New Roman"/>
                <a:ea typeface="Times New Roman"/>
                <a:cs typeface="PANDA Times UZ"/>
              </a:rPr>
              <a:t> </a:t>
            </a:r>
            <a:r>
              <a:rPr lang="uz-Cyrl-UZ" sz="2400" dirty="0">
                <a:latin typeface="Times New Roman"/>
                <a:ea typeface="Times New Roman"/>
                <a:cs typeface="PANDA Times UZ"/>
              </a:rPr>
              <a:t>Baktriya arxeologik otryadining olib borgan tadqiqotlari natijasida yodgorlik sanasi ancha qadimiylashdi va quyidagi bosqichlari aniqlandi:</a:t>
            </a:r>
            <a:endParaRPr lang="ru-RU" sz="2800" dirty="0">
              <a:latin typeface="PANDA Times UZ"/>
              <a:ea typeface="Times New Roman"/>
              <a:cs typeface="PANDA Times UZ"/>
            </a:endParaRPr>
          </a:p>
          <a:p>
            <a:pPr marL="571500" indent="-342900" algn="just">
              <a:spcAft>
                <a:spcPts val="0"/>
              </a:spcAft>
              <a:buFont typeface="Wingdings" panose="05000000000000000000" pitchFamily="2" charset="2"/>
              <a:buChar char="Ø"/>
            </a:pPr>
            <a:r>
              <a:rPr lang="uz-Cyrl-UZ" sz="2400" b="1" i="1" dirty="0">
                <a:solidFill>
                  <a:srgbClr val="7030A0"/>
                </a:solidFill>
                <a:latin typeface="Times New Roman"/>
                <a:ea typeface="Times New Roman"/>
                <a:cs typeface="PANDA Times UZ"/>
              </a:rPr>
              <a:t>Kuchuk I          —miloddan  avvalgi  1300—1000  yillar;</a:t>
            </a:r>
            <a:endParaRPr lang="ru-RU" sz="2800" b="1" i="1" dirty="0">
              <a:solidFill>
                <a:srgbClr val="7030A0"/>
              </a:solidFill>
              <a:latin typeface="PANDA Times UZ"/>
              <a:ea typeface="Times New Roman"/>
              <a:cs typeface="PANDA Times UZ"/>
            </a:endParaRPr>
          </a:p>
          <a:p>
            <a:pPr marL="571500" indent="-342900" algn="just">
              <a:spcAft>
                <a:spcPts val="0"/>
              </a:spcAft>
              <a:buFont typeface="Wingdings" panose="05000000000000000000" pitchFamily="2" charset="2"/>
              <a:buChar char="Ø"/>
            </a:pPr>
            <a:r>
              <a:rPr lang="uz-Cyrl-UZ" sz="2400" b="1" i="1" dirty="0">
                <a:solidFill>
                  <a:srgbClr val="7030A0"/>
                </a:solidFill>
                <a:latin typeface="Times New Roman"/>
                <a:ea typeface="Times New Roman"/>
                <a:cs typeface="PANDA Times UZ"/>
              </a:rPr>
              <a:t>Kuchuk  II        —miloddan  avvalgi  1000—850  yillar;</a:t>
            </a:r>
            <a:endParaRPr lang="ru-RU" sz="2800" b="1" i="1" dirty="0">
              <a:solidFill>
                <a:srgbClr val="7030A0"/>
              </a:solidFill>
              <a:latin typeface="PANDA Times UZ"/>
              <a:ea typeface="Times New Roman"/>
              <a:cs typeface="PANDA Times UZ"/>
            </a:endParaRPr>
          </a:p>
          <a:p>
            <a:pPr marL="571500" indent="-342900" algn="just">
              <a:spcAft>
                <a:spcPts val="0"/>
              </a:spcAft>
              <a:buFont typeface="Wingdings" panose="05000000000000000000" pitchFamily="2" charset="2"/>
              <a:buChar char="Ø"/>
            </a:pPr>
            <a:r>
              <a:rPr lang="uz-Cyrl-UZ" sz="2400" b="1" i="1" dirty="0">
                <a:solidFill>
                  <a:srgbClr val="7030A0"/>
                </a:solidFill>
                <a:latin typeface="Times New Roman"/>
                <a:ea typeface="Times New Roman"/>
                <a:cs typeface="PANDA Times UZ"/>
              </a:rPr>
              <a:t>Kuchuk  III       —miloddan  avvalgi  850—650  yillar;</a:t>
            </a:r>
            <a:endParaRPr lang="ru-RU" sz="2800" b="1" i="1" dirty="0">
              <a:solidFill>
                <a:srgbClr val="7030A0"/>
              </a:solidFill>
              <a:latin typeface="PANDA Times UZ"/>
              <a:ea typeface="Times New Roman"/>
              <a:cs typeface="PANDA Times UZ"/>
            </a:endParaRPr>
          </a:p>
          <a:p>
            <a:pPr marL="571500" indent="-342900" algn="just">
              <a:spcAft>
                <a:spcPts val="0"/>
              </a:spcAft>
              <a:buFont typeface="Wingdings" panose="05000000000000000000" pitchFamily="2" charset="2"/>
              <a:buChar char="Ø"/>
            </a:pPr>
            <a:r>
              <a:rPr lang="uz-Cyrl-UZ" sz="2400" b="1" i="1" dirty="0">
                <a:solidFill>
                  <a:srgbClr val="7030A0"/>
                </a:solidFill>
                <a:latin typeface="Times New Roman"/>
                <a:ea typeface="Times New Roman"/>
                <a:cs typeface="PANDA Times UZ"/>
              </a:rPr>
              <a:t>Kuchuk  IY      —miloddan  avvalgi  650—450  </a:t>
            </a:r>
            <a:r>
              <a:rPr lang="uz-Cyrl-UZ" sz="2400" b="1" i="1" dirty="0" smtClean="0">
                <a:solidFill>
                  <a:srgbClr val="7030A0"/>
                </a:solidFill>
                <a:latin typeface="Times New Roman"/>
                <a:ea typeface="Times New Roman"/>
                <a:cs typeface="PANDA Times UZ"/>
              </a:rPr>
              <a:t>yillar;</a:t>
            </a:r>
            <a:endParaRPr lang="en-US" sz="2800" b="1" i="1" dirty="0" smtClean="0">
              <a:solidFill>
                <a:srgbClr val="7030A0"/>
              </a:solidFill>
              <a:latin typeface="PANDA Times UZ"/>
              <a:ea typeface="Times New Roman"/>
              <a:cs typeface="PANDA Times UZ"/>
            </a:endParaRPr>
          </a:p>
          <a:p>
            <a:pPr marL="571500" indent="-342900" algn="just">
              <a:spcAft>
                <a:spcPts val="0"/>
              </a:spcAft>
              <a:buFont typeface="Wingdings" panose="05000000000000000000" pitchFamily="2" charset="2"/>
              <a:buChar char="Ø"/>
            </a:pPr>
            <a:r>
              <a:rPr lang="uz-Cyrl-UZ" sz="2400" b="1" i="1" dirty="0" smtClean="0">
                <a:solidFill>
                  <a:srgbClr val="7030A0"/>
                </a:solidFill>
                <a:latin typeface="Times New Roman"/>
                <a:ea typeface="Times New Roman"/>
              </a:rPr>
              <a:t>Ilk </a:t>
            </a:r>
            <a:r>
              <a:rPr lang="uz-Cyrl-UZ" sz="2400" b="1" i="1" dirty="0">
                <a:solidFill>
                  <a:srgbClr val="7030A0"/>
                </a:solidFill>
                <a:latin typeface="Times New Roman"/>
                <a:ea typeface="Times New Roman"/>
              </a:rPr>
              <a:t>antik davrga o‘tish —mil. av.  450—350  yillar</a:t>
            </a:r>
            <a:endParaRPr lang="ru-RU" sz="2200" b="1" i="1" dirty="0">
              <a:solidFill>
                <a:srgbClr val="7030A0"/>
              </a:solidFill>
              <a:effectLst/>
              <a:latin typeface="PANDA Times UZ"/>
              <a:ea typeface="Times New Roman"/>
              <a:cs typeface="PANDA Times UZ"/>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O’zbekistonning</a:t>
            </a:r>
            <a:r>
              <a:rPr lang="en-US" sz="2400" b="1" dirty="0" smtClean="0">
                <a:latin typeface="Times New Roman"/>
                <a:ea typeface="Times New Roman"/>
              </a:rPr>
              <a:t> </a:t>
            </a:r>
            <a:r>
              <a:rPr lang="en-US" sz="2400" b="1" dirty="0" err="1" smtClean="0">
                <a:latin typeface="Times New Roman"/>
                <a:ea typeface="Times New Roman"/>
              </a:rPr>
              <a:t>temir</a:t>
            </a:r>
            <a:r>
              <a:rPr lang="en-US" sz="2400" b="1" dirty="0" smtClean="0">
                <a:latin typeface="Times New Roman"/>
                <a:ea typeface="Times New Roman"/>
              </a:rPr>
              <a:t> </a:t>
            </a:r>
            <a:r>
              <a:rPr lang="en-US" sz="2400" b="1" dirty="0" err="1" smtClean="0">
                <a:latin typeface="Times New Roman"/>
                <a:ea typeface="Times New Roman"/>
              </a:rPr>
              <a:t>davri</a:t>
            </a:r>
            <a:r>
              <a:rPr lang="en-US" sz="2400" b="1" dirty="0" smtClean="0">
                <a:latin typeface="Times New Roman"/>
                <a:ea typeface="Times New Roman"/>
              </a:rPr>
              <a:t> </a:t>
            </a:r>
            <a:r>
              <a:rPr lang="en-US" sz="2400" b="1" dirty="0" err="1" smtClean="0">
                <a:latin typeface="Times New Roman"/>
                <a:ea typeface="Times New Roman"/>
              </a:rPr>
              <a:t>manzilgohlari</a:t>
            </a:r>
            <a:endParaRPr lang="ru-RU" sz="2400" dirty="0">
              <a:latin typeface="Times New Roman"/>
              <a:ea typeface="Times New Roman"/>
            </a:endParaRPr>
          </a:p>
        </p:txBody>
      </p:sp>
    </p:spTree>
    <p:extLst>
      <p:ext uri="{BB962C8B-B14F-4D97-AF65-F5344CB8AC3E}">
        <p14:creationId xmlns:p14="http://schemas.microsoft.com/office/powerpoint/2010/main" val="127965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marL="228600" algn="just">
              <a:spcAft>
                <a:spcPts val="0"/>
              </a:spcAft>
            </a:pPr>
            <a:r>
              <a:rPr lang="en-US" sz="2200" dirty="0" smtClean="0">
                <a:latin typeface="Times New Roman"/>
                <a:ea typeface="Times New Roman"/>
                <a:cs typeface="PANDA Times UZ"/>
              </a:rPr>
              <a:t>	</a:t>
            </a:r>
            <a:r>
              <a:rPr lang="uz-Cyrl-UZ" sz="2200" dirty="0" smtClean="0">
                <a:latin typeface="Times New Roman"/>
                <a:ea typeface="Times New Roman"/>
                <a:cs typeface="PANDA Times UZ"/>
              </a:rPr>
              <a:t>Sug‘diyona </a:t>
            </a:r>
            <a:r>
              <a:rPr lang="uz-Cyrl-UZ" sz="2200" dirty="0">
                <a:latin typeface="Times New Roman"/>
                <a:ea typeface="Times New Roman"/>
                <a:cs typeface="PANDA Times UZ"/>
              </a:rPr>
              <a:t>o‘lkasida dehqonchilik madaniyati </a:t>
            </a:r>
            <a:r>
              <a:rPr lang="uz-Cyrl-UZ" sz="2200" b="1" dirty="0">
                <a:latin typeface="Times New Roman"/>
                <a:ea typeface="Times New Roman"/>
                <a:cs typeface="PANDA Times UZ"/>
              </a:rPr>
              <a:t>ilk temir davridan</a:t>
            </a:r>
            <a:r>
              <a:rPr lang="uz-Cyrl-UZ" sz="2200" dirty="0">
                <a:latin typeface="Times New Roman"/>
                <a:ea typeface="Times New Roman"/>
                <a:cs typeface="PANDA Times UZ"/>
              </a:rPr>
              <a:t> shakllana boshlagan. Bu madaniyat </a:t>
            </a:r>
            <a:r>
              <a:rPr lang="uz-Cyrl-UZ" sz="2200" b="1" i="1" dirty="0">
                <a:solidFill>
                  <a:srgbClr val="7030A0"/>
                </a:solidFill>
                <a:latin typeface="Times New Roman"/>
                <a:ea typeface="Times New Roman"/>
                <a:cs typeface="PANDA Times UZ"/>
              </a:rPr>
              <a:t>Ko‘ktepa, Sangirtepa, Daratepa, Uzunqir, Lolazor </a:t>
            </a:r>
            <a:r>
              <a:rPr lang="uz-Cyrl-UZ" sz="2200" dirty="0">
                <a:latin typeface="Times New Roman"/>
                <a:ea typeface="Times New Roman"/>
                <a:cs typeface="PANDA Times UZ"/>
              </a:rPr>
              <a:t>kabi qadimgi dehqonchilik madaniyatlari yodgorliklari misolida hamda </a:t>
            </a:r>
            <a:r>
              <a:rPr lang="uz-Cyrl-UZ" sz="2200" b="1" i="1" dirty="0">
                <a:solidFill>
                  <a:srgbClr val="7030A0"/>
                </a:solidFill>
                <a:latin typeface="Times New Roman"/>
                <a:ea typeface="Times New Roman"/>
                <a:cs typeface="PANDA Times UZ"/>
              </a:rPr>
              <a:t>To‘rtkultepa, Afrosiyob va Yerqo‘rg‘onning quyi qatlamlari </a:t>
            </a:r>
            <a:r>
              <a:rPr lang="uz-Cyrl-UZ" sz="2200" dirty="0">
                <a:latin typeface="Times New Roman"/>
                <a:ea typeface="Times New Roman"/>
                <a:cs typeface="PANDA Times UZ"/>
              </a:rPr>
              <a:t>asosida o‘rganilgan.</a:t>
            </a:r>
            <a:endParaRPr lang="ru-RU" sz="2200" dirty="0">
              <a:latin typeface="PANDA Times UZ"/>
              <a:ea typeface="Times New Roman"/>
              <a:cs typeface="PANDA Times UZ"/>
            </a:endParaRPr>
          </a:p>
          <a:p>
            <a:pPr marL="228600" algn="just">
              <a:spcAft>
                <a:spcPts val="0"/>
              </a:spcAft>
            </a:pPr>
            <a:r>
              <a:rPr lang="uz-Cyrl-UZ" sz="2200" dirty="0">
                <a:latin typeface="Times New Roman"/>
                <a:ea typeface="Times New Roman"/>
                <a:cs typeface="PANDA Times UZ"/>
              </a:rPr>
              <a:t>	Umuman, Sug‘diyonaning ilk temir davri yodgorliklari </a:t>
            </a:r>
            <a:r>
              <a:rPr lang="uz-Cyrl-UZ" sz="2200" b="1" dirty="0">
                <a:latin typeface="Times New Roman"/>
                <a:ea typeface="Times New Roman"/>
                <a:cs typeface="PANDA Times UZ"/>
              </a:rPr>
              <a:t>daryo vohalarida</a:t>
            </a:r>
            <a:r>
              <a:rPr lang="uz-Cyrl-UZ" sz="2200" dirty="0">
                <a:latin typeface="Times New Roman"/>
                <a:ea typeface="Times New Roman"/>
                <a:cs typeface="PANDA Times UZ"/>
              </a:rPr>
              <a:t> tarkib topgan. Bu ayniqsa, </a:t>
            </a:r>
            <a:r>
              <a:rPr lang="uz-Cyrl-UZ" sz="2200" b="1" dirty="0">
                <a:latin typeface="Times New Roman"/>
                <a:ea typeface="Times New Roman"/>
                <a:cs typeface="PANDA Times UZ"/>
              </a:rPr>
              <a:t>Qashqadaryo</a:t>
            </a:r>
            <a:r>
              <a:rPr lang="uz-Cyrl-UZ" sz="2200" dirty="0">
                <a:latin typeface="Times New Roman"/>
                <a:ea typeface="Times New Roman"/>
                <a:cs typeface="PANDA Times UZ"/>
              </a:rPr>
              <a:t> vohasida aniq ko‘zga tashlanadi.  Bu yerda ilk temir davriga oid bir necha vohalarni ajratib ko‘rsatish mumkin. Manzilgohlarni hajmi va vazifalariga ko‘ra quyidagi tiplarga ajratiladi. </a:t>
            </a:r>
            <a:endParaRPr lang="en-US" sz="2200" dirty="0" smtClean="0">
              <a:latin typeface="PANDA Times UZ"/>
              <a:ea typeface="Times New Roman"/>
              <a:cs typeface="PANDA Times UZ"/>
            </a:endParaRPr>
          </a:p>
          <a:p>
            <a:pPr marL="571500" indent="-342900" algn="just">
              <a:spcAft>
                <a:spcPts val="0"/>
              </a:spcAft>
              <a:buFont typeface="Wingdings" panose="05000000000000000000" pitchFamily="2" charset="2"/>
              <a:buChar char="ü"/>
            </a:pPr>
            <a:r>
              <a:rPr lang="uz-Cyrl-UZ" sz="2200" b="1" i="1" dirty="0" smtClean="0">
                <a:solidFill>
                  <a:srgbClr val="C00000"/>
                </a:solidFill>
                <a:latin typeface="Times New Roman"/>
                <a:ea typeface="Times New Roman"/>
                <a:cs typeface="PANDA Times UZ"/>
              </a:rPr>
              <a:t>1.Ark </a:t>
            </a:r>
            <a:r>
              <a:rPr lang="uz-Cyrl-UZ" sz="2200" b="1" i="1" dirty="0">
                <a:solidFill>
                  <a:srgbClr val="C00000"/>
                </a:solidFill>
                <a:latin typeface="Times New Roman"/>
                <a:ea typeface="Times New Roman"/>
                <a:cs typeface="PANDA Times UZ"/>
              </a:rPr>
              <a:t>va mudofaa devorlarga ega bo‘lgan shaxar </a:t>
            </a:r>
            <a:r>
              <a:rPr lang="uz-Cyrl-UZ" sz="2200" b="1" i="1" dirty="0" smtClean="0">
                <a:solidFill>
                  <a:srgbClr val="C00000"/>
                </a:solidFill>
                <a:latin typeface="Times New Roman"/>
                <a:ea typeface="Times New Roman"/>
                <a:cs typeface="PANDA Times UZ"/>
              </a:rPr>
              <a:t>xarobalari</a:t>
            </a:r>
            <a:r>
              <a:rPr lang="en-US" sz="2200" b="1" i="1" dirty="0" smtClean="0">
                <a:solidFill>
                  <a:srgbClr val="C00000"/>
                </a:solidFill>
                <a:latin typeface="Times New Roman"/>
                <a:ea typeface="Times New Roman"/>
                <a:cs typeface="PANDA Times UZ"/>
              </a:rPr>
              <a:t> </a:t>
            </a:r>
            <a:r>
              <a:rPr lang="uz-Cyrl-UZ" sz="2200" b="1" i="1" dirty="0" smtClean="0">
                <a:solidFill>
                  <a:srgbClr val="C00000"/>
                </a:solidFill>
                <a:latin typeface="Times New Roman"/>
                <a:ea typeface="Times New Roman"/>
                <a:cs typeface="PANDA Times UZ"/>
              </a:rPr>
              <a:t>(Uzunqir</a:t>
            </a:r>
            <a:r>
              <a:rPr lang="uz-Cyrl-UZ" sz="2200" b="1" i="1" dirty="0">
                <a:solidFill>
                  <a:srgbClr val="C00000"/>
                </a:solidFill>
                <a:latin typeface="Times New Roman"/>
                <a:ea typeface="Times New Roman"/>
                <a:cs typeface="PANDA Times UZ"/>
              </a:rPr>
              <a:t>, Yerqo‘rg‘on</a:t>
            </a:r>
            <a:r>
              <a:rPr lang="uz-Cyrl-UZ" sz="2200" b="1" i="1" dirty="0" smtClean="0">
                <a:solidFill>
                  <a:srgbClr val="C00000"/>
                </a:solidFill>
                <a:latin typeface="Times New Roman"/>
                <a:ea typeface="Times New Roman"/>
                <a:cs typeface="PANDA Times UZ"/>
              </a:rPr>
              <a:t>).</a:t>
            </a:r>
            <a:endParaRPr lang="en-US" sz="2200" b="1" i="1" dirty="0" smtClean="0">
              <a:solidFill>
                <a:srgbClr val="C00000"/>
              </a:solidFill>
              <a:latin typeface="PANDA Times UZ"/>
              <a:ea typeface="Times New Roman"/>
              <a:cs typeface="PANDA Times UZ"/>
            </a:endParaRPr>
          </a:p>
          <a:p>
            <a:pPr marL="571500" indent="-342900" algn="just">
              <a:spcAft>
                <a:spcPts val="0"/>
              </a:spcAft>
              <a:buFont typeface="Wingdings" panose="05000000000000000000" pitchFamily="2" charset="2"/>
              <a:buChar char="ü"/>
            </a:pPr>
            <a:r>
              <a:rPr lang="uz-Cyrl-UZ" sz="2200" b="1" i="1" dirty="0" smtClean="0">
                <a:solidFill>
                  <a:srgbClr val="C00000"/>
                </a:solidFill>
                <a:latin typeface="Times New Roman"/>
                <a:ea typeface="Times New Roman"/>
                <a:cs typeface="PANDA Times UZ"/>
              </a:rPr>
              <a:t>2. Qishloqlar (Daratepa, Chiroqchitepa, Beshqo‘tontepa).</a:t>
            </a:r>
            <a:endParaRPr lang="en-US" sz="2200" b="1" i="1" dirty="0" smtClean="0">
              <a:solidFill>
                <a:srgbClr val="C00000"/>
              </a:solidFill>
              <a:latin typeface="Times New Roman"/>
              <a:ea typeface="Times New Roman"/>
              <a:cs typeface="PANDA Times UZ"/>
            </a:endParaRPr>
          </a:p>
          <a:p>
            <a:pPr marL="571500" indent="-342900" algn="just">
              <a:spcAft>
                <a:spcPts val="0"/>
              </a:spcAft>
              <a:buFont typeface="Wingdings" panose="05000000000000000000" pitchFamily="2" charset="2"/>
              <a:buChar char="ü"/>
            </a:pPr>
            <a:r>
              <a:rPr lang="uz-Cyrl-UZ" sz="2200" b="1" i="1" dirty="0" smtClean="0">
                <a:solidFill>
                  <a:srgbClr val="C00000"/>
                </a:solidFill>
                <a:latin typeface="Times New Roman"/>
                <a:ea typeface="Times New Roman"/>
                <a:cs typeface="PANDA Times UZ"/>
              </a:rPr>
              <a:t>3</a:t>
            </a:r>
            <a:r>
              <a:rPr lang="uz-Cyrl-UZ" sz="2200" b="1" i="1" dirty="0">
                <a:solidFill>
                  <a:srgbClr val="C00000"/>
                </a:solidFill>
                <a:latin typeface="Times New Roman"/>
                <a:ea typeface="Times New Roman"/>
                <a:cs typeface="PANDA Times UZ"/>
              </a:rPr>
              <a:t>. Mudofaa devorlari bilan o‘ralgan alohida vazifalarni </a:t>
            </a:r>
            <a:r>
              <a:rPr lang="uz-Cyrl-UZ" sz="2200" b="1" i="1" dirty="0" smtClean="0">
                <a:solidFill>
                  <a:srgbClr val="C00000"/>
                </a:solidFill>
                <a:latin typeface="Times New Roman"/>
                <a:ea typeface="Times New Roman"/>
                <a:cs typeface="PANDA Times UZ"/>
              </a:rPr>
              <a:t>bajaruvchi</a:t>
            </a:r>
            <a:r>
              <a:rPr lang="en-US" sz="2200" b="1" i="1" dirty="0" smtClean="0">
                <a:solidFill>
                  <a:srgbClr val="C00000"/>
                </a:solidFill>
                <a:latin typeface="Times New Roman"/>
                <a:ea typeface="Times New Roman"/>
                <a:cs typeface="PANDA Times UZ"/>
              </a:rPr>
              <a:t> </a:t>
            </a:r>
            <a:r>
              <a:rPr lang="uz-Cyrl-UZ" sz="2200" b="1" i="1" dirty="0" smtClean="0">
                <a:solidFill>
                  <a:srgbClr val="C00000"/>
                </a:solidFill>
                <a:latin typeface="Times New Roman"/>
                <a:ea typeface="Times New Roman"/>
                <a:cs typeface="PANDA Times UZ"/>
              </a:rPr>
              <a:t>manzilgohlar </a:t>
            </a:r>
            <a:r>
              <a:rPr lang="uz-Cyrl-UZ" sz="2200" b="1" i="1" dirty="0">
                <a:solidFill>
                  <a:srgbClr val="C00000"/>
                </a:solidFill>
                <a:latin typeface="Times New Roman"/>
                <a:ea typeface="Times New Roman"/>
                <a:cs typeface="PANDA Times UZ"/>
              </a:rPr>
              <a:t>(Ibodatxona bo‘lishi mumkin) (Sangirtepa).</a:t>
            </a:r>
            <a:endParaRPr lang="ru-RU" sz="2200" b="1" i="1" dirty="0">
              <a:solidFill>
                <a:srgbClr val="C00000"/>
              </a:solidFill>
              <a:effectLst/>
              <a:latin typeface="PANDA Times UZ"/>
              <a:ea typeface="Times New Roman"/>
              <a:cs typeface="PANDA Times UZ"/>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O’zbekistonning</a:t>
            </a:r>
            <a:r>
              <a:rPr lang="en-US" sz="2400" b="1" dirty="0" smtClean="0">
                <a:latin typeface="Times New Roman"/>
                <a:ea typeface="Times New Roman"/>
              </a:rPr>
              <a:t> </a:t>
            </a:r>
            <a:r>
              <a:rPr lang="en-US" sz="2400" b="1" dirty="0" err="1" smtClean="0">
                <a:latin typeface="Times New Roman"/>
                <a:ea typeface="Times New Roman"/>
              </a:rPr>
              <a:t>temir</a:t>
            </a:r>
            <a:r>
              <a:rPr lang="en-US" sz="2400" b="1" dirty="0" smtClean="0">
                <a:latin typeface="Times New Roman"/>
                <a:ea typeface="Times New Roman"/>
              </a:rPr>
              <a:t> </a:t>
            </a:r>
            <a:r>
              <a:rPr lang="en-US" sz="2400" b="1" dirty="0" err="1" smtClean="0">
                <a:latin typeface="Times New Roman"/>
                <a:ea typeface="Times New Roman"/>
              </a:rPr>
              <a:t>davri</a:t>
            </a:r>
            <a:r>
              <a:rPr lang="en-US" sz="2400" b="1" dirty="0" smtClean="0">
                <a:latin typeface="Times New Roman"/>
                <a:ea typeface="Times New Roman"/>
              </a:rPr>
              <a:t> </a:t>
            </a:r>
            <a:r>
              <a:rPr lang="en-US" sz="2400" b="1" dirty="0" err="1" smtClean="0">
                <a:latin typeface="Times New Roman"/>
                <a:ea typeface="Times New Roman"/>
              </a:rPr>
              <a:t>manzilgohlari</a:t>
            </a:r>
            <a:endParaRPr lang="ru-RU" sz="2400" dirty="0">
              <a:latin typeface="Times New Roman"/>
              <a:ea typeface="Times New Roman"/>
            </a:endParaRPr>
          </a:p>
        </p:txBody>
      </p:sp>
    </p:spTree>
    <p:extLst>
      <p:ext uri="{BB962C8B-B14F-4D97-AF65-F5344CB8AC3E}">
        <p14:creationId xmlns:p14="http://schemas.microsoft.com/office/powerpoint/2010/main" val="882124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57200" algn="just">
              <a:spcAft>
                <a:spcPts val="0"/>
              </a:spcAft>
            </a:pPr>
            <a:r>
              <a:rPr lang="uz-Cyrl-UZ" sz="2400" dirty="0">
                <a:latin typeface="Times New Roman"/>
                <a:ea typeface="Times New Roman"/>
                <a:cs typeface="PANDA Times UZ"/>
              </a:rPr>
              <a:t>So‘nggi bronza va ilk temir davrida</a:t>
            </a:r>
            <a:r>
              <a:rPr lang="uz-Cyrl-UZ" sz="2400" b="1" dirty="0">
                <a:latin typeface="Times New Roman"/>
                <a:ea typeface="Times New Roman"/>
                <a:cs typeface="PANDA Times UZ"/>
              </a:rPr>
              <a:t> Choch (qadimgi Toshkent vohasi) Qadimgi Farg‘ona</a:t>
            </a:r>
            <a:r>
              <a:rPr lang="uz-Cyrl-UZ" sz="2400" dirty="0">
                <a:latin typeface="Times New Roman"/>
                <a:ea typeface="Times New Roman"/>
                <a:cs typeface="PANDA Times UZ"/>
              </a:rPr>
              <a:t> singari o‘ziga xos rivojlanish yo‘lidan bordi. Bu yerlarda dehqonchilik  kichik–kichik soy etaklarida yoki buloq suv yoqalarida vujudga  kelib, ibtidoiy usul asosida olib borilgan. Zaminning tabiiy geografik sharoitidan kelib chiqib, sug‘orma dehqonchilik xo‘jaligi rivojlangan. </a:t>
            </a:r>
            <a:r>
              <a:rPr lang="uz-Cyrl-UZ" sz="2400" b="1" dirty="0">
                <a:latin typeface="Times New Roman"/>
                <a:ea typeface="Times New Roman"/>
                <a:cs typeface="PANDA Times UZ"/>
              </a:rPr>
              <a:t>Chirchiq, Ohangaron </a:t>
            </a:r>
            <a:r>
              <a:rPr lang="uz-Cyrl-UZ" sz="2400" dirty="0">
                <a:latin typeface="Times New Roman"/>
                <a:ea typeface="Times New Roman"/>
                <a:cs typeface="PANDA Times UZ"/>
              </a:rPr>
              <a:t>va ularning irmoqlari Toshkent vohasining eng qadimgi dehqonchilik markazlariga aylangan. Masalan, Ohangaron daryosining o‘rta oqimida joylashgan </a:t>
            </a:r>
            <a:r>
              <a:rPr lang="uz-Cyrl-UZ" sz="2400" b="1" dirty="0">
                <a:latin typeface="Times New Roman"/>
                <a:ea typeface="Times New Roman"/>
                <a:cs typeface="PANDA Times UZ"/>
              </a:rPr>
              <a:t>Burg‘uluksoy</a:t>
            </a:r>
            <a:r>
              <a:rPr lang="uz-Cyrl-UZ" sz="2400" dirty="0">
                <a:latin typeface="Times New Roman"/>
                <a:ea typeface="Times New Roman"/>
                <a:cs typeface="PANDA Times UZ"/>
              </a:rPr>
              <a:t> havzasida </a:t>
            </a:r>
            <a:r>
              <a:rPr lang="uz-Cyrl-UZ" sz="2400" b="1" dirty="0">
                <a:latin typeface="Times New Roman"/>
                <a:ea typeface="Times New Roman"/>
                <a:cs typeface="PANDA Times UZ"/>
              </a:rPr>
              <a:t>ilk dehqonchilik madaniyati </a:t>
            </a:r>
            <a:r>
              <a:rPr lang="uz-Cyrl-UZ" sz="2400" dirty="0">
                <a:latin typeface="Times New Roman"/>
                <a:ea typeface="Times New Roman"/>
                <a:cs typeface="PANDA Times UZ"/>
              </a:rPr>
              <a:t>tarkib topgan. Uni birinchi bor 1940 yilda A.I.</a:t>
            </a:r>
            <a:r>
              <a:rPr lang="en-US" sz="2400" dirty="0" err="1">
                <a:latin typeface="Times New Roman"/>
                <a:ea typeface="Times New Roman"/>
                <a:cs typeface="PANDA Times UZ"/>
              </a:rPr>
              <a:t>Terenojkin</a:t>
            </a:r>
            <a:r>
              <a:rPr lang="en-US" sz="2400" dirty="0">
                <a:latin typeface="Times New Roman"/>
                <a:ea typeface="Times New Roman"/>
                <a:cs typeface="PANDA Times UZ"/>
              </a:rPr>
              <a:t> </a:t>
            </a:r>
            <a:r>
              <a:rPr lang="en-US" sz="2400" dirty="0" err="1">
                <a:latin typeface="Times New Roman"/>
                <a:ea typeface="Times New Roman"/>
                <a:cs typeface="PANDA Times UZ"/>
              </a:rPr>
              <a:t>aniqladi</a:t>
            </a:r>
            <a:r>
              <a:rPr lang="en-US" sz="2400" dirty="0">
                <a:latin typeface="Times New Roman"/>
                <a:ea typeface="Times New Roman"/>
                <a:cs typeface="PANDA Times UZ"/>
              </a:rPr>
              <a:t> </a:t>
            </a:r>
            <a:r>
              <a:rPr lang="uz-Cyrl-UZ" sz="2400" dirty="0">
                <a:latin typeface="Times New Roman"/>
                <a:ea typeface="Times New Roman"/>
                <a:cs typeface="PANDA Times UZ"/>
              </a:rPr>
              <a:t>va unga </a:t>
            </a:r>
            <a:r>
              <a:rPr lang="uz-Cyrl-UZ" sz="2400" b="1" dirty="0">
                <a:solidFill>
                  <a:srgbClr val="C00000"/>
                </a:solidFill>
                <a:latin typeface="Times New Roman"/>
                <a:ea typeface="Times New Roman"/>
                <a:cs typeface="PANDA Times UZ"/>
              </a:rPr>
              <a:t>Burg‘uluk madaniyati </a:t>
            </a:r>
            <a:r>
              <a:rPr lang="uz-Cyrl-UZ" sz="2400" dirty="0">
                <a:latin typeface="Times New Roman"/>
                <a:ea typeface="Times New Roman"/>
                <a:cs typeface="PANDA Times UZ"/>
              </a:rPr>
              <a:t>nomini berdi</a:t>
            </a:r>
            <a:r>
              <a:rPr lang="en-US" sz="2400" dirty="0">
                <a:latin typeface="Times New Roman"/>
                <a:ea typeface="Times New Roman"/>
                <a:cs typeface="PANDA Times UZ"/>
              </a:rPr>
              <a:t>, </a:t>
            </a:r>
            <a:r>
              <a:rPr lang="en-US" sz="2400" dirty="0" err="1">
                <a:latin typeface="Times New Roman"/>
                <a:ea typeface="Times New Roman"/>
                <a:cs typeface="PANDA Times UZ"/>
              </a:rPr>
              <a:t>lekin</a:t>
            </a:r>
            <a:r>
              <a:rPr lang="en-US" sz="2400" dirty="0">
                <a:latin typeface="Times New Roman"/>
                <a:ea typeface="Times New Roman"/>
                <a:cs typeface="PANDA Times UZ"/>
              </a:rPr>
              <a:t> u </a:t>
            </a:r>
            <a:r>
              <a:rPr lang="en-US" sz="2400" dirty="0" err="1">
                <a:latin typeface="Times New Roman"/>
                <a:ea typeface="Times New Roman"/>
                <a:cs typeface="PANDA Times UZ"/>
              </a:rPr>
              <a:t>burganlisoy</a:t>
            </a:r>
            <a:r>
              <a:rPr lang="en-US" sz="2400" dirty="0">
                <a:latin typeface="Times New Roman"/>
                <a:ea typeface="Times New Roman"/>
                <a:cs typeface="PANDA Times UZ"/>
              </a:rPr>
              <a:t> </a:t>
            </a:r>
            <a:r>
              <a:rPr lang="en-US" sz="2400" dirty="0" err="1">
                <a:latin typeface="Times New Roman"/>
                <a:ea typeface="Times New Roman"/>
                <a:cs typeface="PANDA Times UZ"/>
              </a:rPr>
              <a:t>madaniyati</a:t>
            </a:r>
            <a:r>
              <a:rPr lang="en-US" sz="2400" dirty="0">
                <a:latin typeface="Times New Roman"/>
                <a:ea typeface="Times New Roman"/>
                <a:cs typeface="PANDA Times UZ"/>
              </a:rPr>
              <a:t> </a:t>
            </a:r>
            <a:r>
              <a:rPr lang="en-US" sz="2400" dirty="0" err="1">
                <a:latin typeface="Times New Roman"/>
                <a:ea typeface="Times New Roman"/>
                <a:cs typeface="PANDA Times UZ"/>
              </a:rPr>
              <a:t>nomi</a:t>
            </a:r>
            <a:r>
              <a:rPr lang="en-US" sz="2400" dirty="0">
                <a:latin typeface="Times New Roman"/>
                <a:ea typeface="Times New Roman"/>
                <a:cs typeface="PANDA Times UZ"/>
              </a:rPr>
              <a:t> </a:t>
            </a:r>
            <a:r>
              <a:rPr lang="en-US" sz="2400" dirty="0" err="1">
                <a:latin typeface="Times New Roman"/>
                <a:ea typeface="Times New Roman"/>
                <a:cs typeface="PANDA Times UZ"/>
              </a:rPr>
              <a:t>bilan</a:t>
            </a:r>
            <a:r>
              <a:rPr lang="en-US" sz="2400" dirty="0">
                <a:latin typeface="Times New Roman"/>
                <a:ea typeface="Times New Roman"/>
                <a:cs typeface="PANDA Times UZ"/>
              </a:rPr>
              <a:t> </a:t>
            </a:r>
            <a:r>
              <a:rPr lang="uz-Cyrl-UZ" sz="2400" dirty="0">
                <a:latin typeface="Times New Roman"/>
                <a:ea typeface="Times New Roman"/>
                <a:cs typeface="PANDA Times UZ"/>
              </a:rPr>
              <a:t>h</a:t>
            </a:r>
            <a:r>
              <a:rPr lang="en-US" sz="2400" dirty="0">
                <a:latin typeface="Times New Roman"/>
                <a:ea typeface="Times New Roman"/>
                <a:cs typeface="PANDA Times UZ"/>
              </a:rPr>
              <a:t>am </a:t>
            </a:r>
            <a:r>
              <a:rPr lang="en-US" sz="2400" dirty="0" err="1">
                <a:latin typeface="Times New Roman"/>
                <a:ea typeface="Times New Roman"/>
                <a:cs typeface="PANDA Times UZ"/>
              </a:rPr>
              <a:t>ataladi</a:t>
            </a:r>
            <a:r>
              <a:rPr lang="uz-Cyrl-UZ" sz="2400" dirty="0">
                <a:latin typeface="Times New Roman"/>
                <a:ea typeface="Times New Roman"/>
                <a:cs typeface="PANDA Times UZ"/>
              </a:rPr>
              <a:t>.  </a:t>
            </a:r>
            <a:endParaRPr lang="ru-RU" sz="2800" dirty="0">
              <a:effectLst/>
              <a:latin typeface="PANDA Times UZ"/>
              <a:ea typeface="Times New Roman"/>
              <a:cs typeface="PANDA Times UZ"/>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smtClean="0">
                <a:latin typeface="Times New Roman"/>
                <a:ea typeface="Times New Roman"/>
              </a:rPr>
              <a:t>O’zbekistonning</a:t>
            </a:r>
            <a:r>
              <a:rPr lang="en-US" sz="2400" b="1" dirty="0" smtClean="0">
                <a:latin typeface="Times New Roman"/>
                <a:ea typeface="Times New Roman"/>
              </a:rPr>
              <a:t> </a:t>
            </a:r>
            <a:r>
              <a:rPr lang="en-US" sz="2400" b="1" dirty="0" err="1" smtClean="0">
                <a:latin typeface="Times New Roman"/>
                <a:ea typeface="Times New Roman"/>
              </a:rPr>
              <a:t>temir</a:t>
            </a:r>
            <a:r>
              <a:rPr lang="en-US" sz="2400" b="1" dirty="0" smtClean="0">
                <a:latin typeface="Times New Roman"/>
                <a:ea typeface="Times New Roman"/>
              </a:rPr>
              <a:t> </a:t>
            </a:r>
            <a:r>
              <a:rPr lang="en-US" sz="2400" b="1" dirty="0" err="1" smtClean="0">
                <a:latin typeface="Times New Roman"/>
                <a:ea typeface="Times New Roman"/>
              </a:rPr>
              <a:t>davri</a:t>
            </a:r>
            <a:r>
              <a:rPr lang="en-US" sz="2400" b="1" dirty="0" smtClean="0">
                <a:latin typeface="Times New Roman"/>
                <a:ea typeface="Times New Roman"/>
              </a:rPr>
              <a:t> </a:t>
            </a:r>
            <a:r>
              <a:rPr lang="en-US" sz="2400" b="1" dirty="0" err="1" smtClean="0">
                <a:latin typeface="Times New Roman"/>
                <a:ea typeface="Times New Roman"/>
              </a:rPr>
              <a:t>manzilgohlari</a:t>
            </a:r>
            <a:endParaRPr lang="ru-RU" sz="2400" dirty="0">
              <a:latin typeface="Times New Roman"/>
              <a:ea typeface="Times New Roman"/>
            </a:endParaRPr>
          </a:p>
        </p:txBody>
      </p:sp>
    </p:spTree>
    <p:extLst>
      <p:ext uri="{BB962C8B-B14F-4D97-AF65-F5344CB8AC3E}">
        <p14:creationId xmlns:p14="http://schemas.microsoft.com/office/powerpoint/2010/main" val="1017640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indent="457200" algn="just">
              <a:spcAft>
                <a:spcPts val="0"/>
              </a:spcAft>
            </a:pPr>
            <a:r>
              <a:rPr lang="uz-Cyrl-UZ" sz="2400" b="1" dirty="0">
                <a:latin typeface="Times New Roman"/>
                <a:ea typeface="Times New Roman"/>
              </a:rPr>
              <a:t>Burg‘uluk madaniyati </a:t>
            </a:r>
            <a:r>
              <a:rPr lang="uz-Cyrl-UZ" sz="2400" dirty="0">
                <a:latin typeface="Times New Roman"/>
                <a:ea typeface="Times New Roman"/>
              </a:rPr>
              <a:t>ikki</a:t>
            </a:r>
            <a:r>
              <a:rPr lang="uz-Cyrl-UZ" sz="2400" b="1" dirty="0">
                <a:latin typeface="Times New Roman"/>
                <a:ea typeface="Times New Roman"/>
              </a:rPr>
              <a:t> </a:t>
            </a:r>
            <a:r>
              <a:rPr lang="uz-Cyrl-UZ" sz="2400" dirty="0">
                <a:latin typeface="Times New Roman"/>
                <a:ea typeface="Times New Roman"/>
              </a:rPr>
              <a:t>bosqichda rivojlangan: </a:t>
            </a:r>
            <a:endParaRPr lang="en-US" sz="2400" dirty="0" smtClean="0">
              <a:latin typeface="Times New Roman"/>
              <a:ea typeface="Times New Roman"/>
            </a:endParaRPr>
          </a:p>
          <a:p>
            <a:pPr marL="342900" indent="-342900" algn="just">
              <a:spcAft>
                <a:spcPts val="0"/>
              </a:spcAft>
              <a:buFont typeface="Wingdings" panose="05000000000000000000" pitchFamily="2" charset="2"/>
              <a:buChar char="§"/>
            </a:pPr>
            <a:r>
              <a:rPr lang="uz-Cyrl-UZ" sz="2400" b="1" i="1" dirty="0" smtClean="0">
                <a:solidFill>
                  <a:srgbClr val="7030A0"/>
                </a:solidFill>
                <a:latin typeface="Times New Roman"/>
                <a:ea typeface="Times New Roman"/>
              </a:rPr>
              <a:t>1 </a:t>
            </a:r>
            <a:r>
              <a:rPr lang="uz-Cyrl-UZ" sz="2400" b="1" i="1" dirty="0">
                <a:solidFill>
                  <a:srgbClr val="7030A0"/>
                </a:solidFill>
                <a:latin typeface="Times New Roman"/>
                <a:ea typeface="Times New Roman"/>
              </a:rPr>
              <a:t>bosqich mil avv. IX–YII asrlarga oid bo‘lib, bunda aholi yarim yerto‘la, chaylalarda yashab dehqonchilik qilganlar. </a:t>
            </a:r>
            <a:endParaRPr lang="en-US" sz="2400" b="1" i="1" dirty="0" smtClean="0">
              <a:solidFill>
                <a:srgbClr val="7030A0"/>
              </a:solidFill>
              <a:latin typeface="Times New Roman"/>
              <a:ea typeface="Times New Roman"/>
            </a:endParaRPr>
          </a:p>
          <a:p>
            <a:pPr marL="342900" indent="-342900" algn="just">
              <a:spcAft>
                <a:spcPts val="0"/>
              </a:spcAft>
              <a:buFont typeface="Wingdings" panose="05000000000000000000" pitchFamily="2" charset="2"/>
              <a:buChar char="§"/>
            </a:pPr>
            <a:r>
              <a:rPr lang="uz-Cyrl-UZ" sz="2400" b="1" i="1" dirty="0" smtClean="0">
                <a:solidFill>
                  <a:srgbClr val="7030A0"/>
                </a:solidFill>
                <a:latin typeface="Times New Roman"/>
                <a:ea typeface="Times New Roman"/>
              </a:rPr>
              <a:t>2 </a:t>
            </a:r>
            <a:r>
              <a:rPr lang="uz-Cyrl-UZ" sz="2400" b="1" i="1" dirty="0">
                <a:solidFill>
                  <a:srgbClr val="7030A0"/>
                </a:solidFill>
                <a:latin typeface="Times New Roman"/>
                <a:ea typeface="Times New Roman"/>
              </a:rPr>
              <a:t>bosqich mil.avv.  YI –IY asrlarga tegishli bo‘lib, bunda aholining ijtimoiy, iqtisodiy va madaniy hayotida tub o‘zgarishlar sodir bo‘ladi. </a:t>
            </a:r>
            <a:endParaRPr lang="en-US" sz="2400" b="1" i="1" dirty="0" smtClean="0">
              <a:solidFill>
                <a:srgbClr val="7030A0"/>
              </a:solidFill>
              <a:latin typeface="Times New Roman"/>
              <a:ea typeface="Times New Roman"/>
            </a:endParaRPr>
          </a:p>
          <a:p>
            <a:pPr indent="457200" algn="just">
              <a:spcAft>
                <a:spcPts val="0"/>
              </a:spcAft>
            </a:pPr>
            <a:r>
              <a:rPr lang="uz-Cyrl-UZ" sz="2400" dirty="0" smtClean="0">
                <a:latin typeface="Times New Roman"/>
                <a:ea typeface="Times New Roman"/>
              </a:rPr>
              <a:t>Endilikda </a:t>
            </a:r>
            <a:r>
              <a:rPr lang="uz-Cyrl-UZ" sz="2400" dirty="0">
                <a:latin typeface="Times New Roman"/>
                <a:ea typeface="Times New Roman"/>
              </a:rPr>
              <a:t>aholi guvala va xom g‘ishtdan kulbalar qurganlar, ular oval, aylana, to‘g‘ri to‘rt burchak va kvadrat shaklida bo‘lib, ularning o‘rtacha maydoni </a:t>
            </a:r>
            <a:r>
              <a:rPr lang="uz-Cyrl-UZ" sz="2400" b="1" dirty="0">
                <a:latin typeface="Times New Roman"/>
                <a:ea typeface="Times New Roman"/>
              </a:rPr>
              <a:t>12–15 kv.m. </a:t>
            </a:r>
            <a:r>
              <a:rPr lang="uz-Cyrl-UZ" sz="2400" dirty="0">
                <a:latin typeface="Times New Roman"/>
                <a:ea typeface="Times New Roman"/>
              </a:rPr>
              <a:t>bo‘lgan.  Kulbalar asosan bir xonali bo‘lib, 2 xonali kulbalar kam uchraydi. Qishloqlarning atrofini mudofaa devorlari bilan o‘rab olganlar va dehqonchilikda sun’iy sug‘orishdan foydalanganlar.</a:t>
            </a:r>
            <a:endParaRPr lang="ru-RU" sz="2800" dirty="0">
              <a:effectLst/>
              <a:latin typeface="PANDA Times UZ"/>
              <a:ea typeface="Times New Roman"/>
              <a:cs typeface="PANDA Times UZ"/>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uz-Cyrl-UZ" sz="2400" b="1" dirty="0">
                <a:solidFill>
                  <a:srgbClr val="C00000"/>
                </a:solidFill>
                <a:latin typeface="Times New Roman"/>
                <a:ea typeface="Times New Roman"/>
              </a:rPr>
              <a:t>Burg‘uluk madaniyati</a:t>
            </a:r>
            <a:endParaRPr lang="ru-RU" sz="2400" dirty="0">
              <a:solidFill>
                <a:srgbClr val="C00000"/>
              </a:solidFill>
              <a:latin typeface="Times New Roman"/>
              <a:ea typeface="Times New Roman"/>
            </a:endParaRPr>
          </a:p>
        </p:txBody>
      </p:sp>
    </p:spTree>
    <p:extLst>
      <p:ext uri="{BB962C8B-B14F-4D97-AF65-F5344CB8AC3E}">
        <p14:creationId xmlns:p14="http://schemas.microsoft.com/office/powerpoint/2010/main" val="257343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172678" y="476672"/>
            <a:ext cx="8640960" cy="6264696"/>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a:r>
              <a:rPr lang="en-US" sz="2200" b="1" dirty="0" smtClean="0">
                <a:latin typeface="Times New Roman" panose="02020603050405020304" pitchFamily="18" charset="0"/>
                <a:cs typeface="Times New Roman" panose="02020603050405020304" pitchFamily="18" charset="0"/>
              </a:rPr>
              <a:t>	</a:t>
            </a:r>
            <a:r>
              <a:rPr lang="uz-Cyrl-UZ" sz="2200" b="1" dirty="0" smtClean="0">
                <a:latin typeface="Times New Roman" panose="02020603050405020304" pitchFamily="18" charset="0"/>
                <a:cs typeface="Times New Roman" panose="02020603050405020304" pitchFamily="18" charset="0"/>
              </a:rPr>
              <a:t>Chust </a:t>
            </a:r>
            <a:r>
              <a:rPr lang="uz-Cyrl-UZ" sz="2200" b="1" dirty="0">
                <a:latin typeface="Times New Roman" panose="02020603050405020304" pitchFamily="18" charset="0"/>
                <a:cs typeface="Times New Roman" panose="02020603050405020304" pitchFamily="18" charset="0"/>
              </a:rPr>
              <a:t>madaniyati  </a:t>
            </a:r>
            <a:r>
              <a:rPr lang="uz-Cyrl-UZ" sz="2200" dirty="0">
                <a:latin typeface="Times New Roman" panose="02020603050405020304" pitchFamily="18" charset="0"/>
                <a:cs typeface="Times New Roman" panose="02020603050405020304" pitchFamily="18" charset="0"/>
              </a:rPr>
              <a:t>qadimgi Farg‘onadagi ilk dehqonchilik madaniyati yodgorligi hisoblanadi. Bu madaniyatni yaratgan aholi dastlab </a:t>
            </a:r>
            <a:r>
              <a:rPr lang="uz-Cyrl-UZ" sz="2200" b="1" dirty="0">
                <a:latin typeface="Times New Roman" panose="02020603050405020304" pitchFamily="18" charset="0"/>
                <a:cs typeface="Times New Roman" panose="02020603050405020304" pitchFamily="18" charset="0"/>
              </a:rPr>
              <a:t>chorvachilik</a:t>
            </a:r>
            <a:r>
              <a:rPr lang="uz-Cyrl-UZ" sz="2200" dirty="0">
                <a:latin typeface="Times New Roman" panose="02020603050405020304" pitchFamily="18" charset="0"/>
                <a:cs typeface="Times New Roman" panose="02020603050405020304" pitchFamily="18" charset="0"/>
              </a:rPr>
              <a:t> bilan  shug‘ullangan, keyinchalik esa  o‘troq hayot tarziga o‘tishgan. Ularning </a:t>
            </a:r>
            <a:r>
              <a:rPr lang="uz-Cyrl-UZ" sz="2200" b="1" dirty="0">
                <a:latin typeface="Times New Roman" panose="02020603050405020304" pitchFamily="18" charset="0"/>
                <a:cs typeface="Times New Roman" panose="02020603050405020304" pitchFamily="18" charset="0"/>
              </a:rPr>
              <a:t>ilk qishlog‘i </a:t>
            </a:r>
            <a:r>
              <a:rPr lang="uz-Cyrl-UZ" sz="2200" dirty="0">
                <a:solidFill>
                  <a:srgbClr val="FF0000"/>
                </a:solidFill>
                <a:latin typeface="Times New Roman" panose="02020603050405020304" pitchFamily="18" charset="0"/>
                <a:cs typeface="Times New Roman" panose="02020603050405020304" pitchFamily="18" charset="0"/>
              </a:rPr>
              <a:t>1951</a:t>
            </a:r>
            <a:r>
              <a:rPr lang="uz-Cyrl-UZ" sz="2200" dirty="0">
                <a:latin typeface="Times New Roman" panose="02020603050405020304" pitchFamily="18" charset="0"/>
                <a:cs typeface="Times New Roman" panose="02020603050405020304" pitchFamily="18" charset="0"/>
              </a:rPr>
              <a:t> yilda </a:t>
            </a:r>
            <a:r>
              <a:rPr lang="uz-Cyrl-UZ" sz="2200" b="1" dirty="0">
                <a:solidFill>
                  <a:srgbClr val="7030A0"/>
                </a:solidFill>
                <a:latin typeface="Times New Roman" panose="02020603050405020304" pitchFamily="18" charset="0"/>
                <a:cs typeface="Times New Roman" panose="02020603050405020304" pitchFamily="18" charset="0"/>
              </a:rPr>
              <a:t>M.E.Vorones</a:t>
            </a:r>
            <a:r>
              <a:rPr lang="uz-Cyrl-UZ" sz="2200" dirty="0">
                <a:latin typeface="Times New Roman" panose="02020603050405020304" pitchFamily="18" charset="0"/>
                <a:cs typeface="Times New Roman" panose="02020603050405020304" pitchFamily="18" charset="0"/>
              </a:rPr>
              <a:t> tomonidan Chust shahri yaqinidagi </a:t>
            </a:r>
            <a:r>
              <a:rPr lang="uz-Cyrl-UZ" sz="2200" b="1" dirty="0">
                <a:latin typeface="Times New Roman" panose="02020603050405020304" pitchFamily="18" charset="0"/>
                <a:cs typeface="Times New Roman" panose="02020603050405020304" pitchFamily="18" charset="0"/>
              </a:rPr>
              <a:t>Buvanamozor</a:t>
            </a:r>
            <a:r>
              <a:rPr lang="uz-Cyrl-UZ" sz="2200" dirty="0">
                <a:latin typeface="Times New Roman" panose="02020603050405020304" pitchFamily="18" charset="0"/>
                <a:cs typeface="Times New Roman" panose="02020603050405020304" pitchFamily="18" charset="0"/>
              </a:rPr>
              <a:t>  deb atalgan buloq yonidan topilgan. Arxeologlar bu yodgorlikka shartli ravishda Chust madaniyati nomini berganlar, chunki u yodgorlikka yaqin yirik aholi punki Chust shahri bo‘lgan. </a:t>
            </a:r>
            <a:endParaRPr lang="ru-RU" sz="2200" dirty="0">
              <a:latin typeface="Times New Roman" panose="02020603050405020304" pitchFamily="18" charset="0"/>
              <a:cs typeface="Times New Roman" panose="02020603050405020304" pitchFamily="18" charset="0"/>
            </a:endParaRPr>
          </a:p>
          <a:p>
            <a:pPr algn="just"/>
            <a:r>
              <a:rPr lang="uz-Cyrl-UZ"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	</a:t>
            </a:r>
            <a:r>
              <a:rPr lang="uz-Cyrl-UZ" sz="2200" dirty="0" smtClean="0">
                <a:latin typeface="Times New Roman" panose="02020603050405020304" pitchFamily="18" charset="0"/>
                <a:cs typeface="Times New Roman" panose="02020603050405020304" pitchFamily="18" charset="0"/>
              </a:rPr>
              <a:t>Chust </a:t>
            </a:r>
            <a:r>
              <a:rPr lang="uz-Cyrl-UZ" sz="2200" dirty="0">
                <a:latin typeface="Times New Roman" panose="02020603050405020304" pitchFamily="18" charset="0"/>
                <a:cs typeface="Times New Roman" panose="02020603050405020304" pitchFamily="18" charset="0"/>
              </a:rPr>
              <a:t>madaniyati  so‘nggi </a:t>
            </a:r>
            <a:r>
              <a:rPr lang="uz-Cyrl-UZ" sz="2200" b="1" dirty="0">
                <a:latin typeface="Times New Roman" panose="02020603050405020304" pitchFamily="18" charset="0"/>
                <a:cs typeface="Times New Roman" panose="02020603050405020304" pitchFamily="18" charset="0"/>
              </a:rPr>
              <a:t>bronza va ilk temir davriga </a:t>
            </a:r>
            <a:r>
              <a:rPr lang="uz-Cyrl-UZ" sz="2200" dirty="0">
                <a:latin typeface="Times New Roman" panose="02020603050405020304" pitchFamily="18" charset="0"/>
                <a:cs typeface="Times New Roman" panose="02020603050405020304" pitchFamily="18" charset="0"/>
              </a:rPr>
              <a:t>oid bo‘lib, u </a:t>
            </a:r>
            <a:r>
              <a:rPr lang="uz-Cyrl-UZ" sz="2200" b="1" dirty="0">
                <a:latin typeface="Times New Roman" panose="02020603050405020304" pitchFamily="18" charset="0"/>
                <a:cs typeface="Times New Roman" panose="02020603050405020304" pitchFamily="18" charset="0"/>
              </a:rPr>
              <a:t>mil.avv. II ming yillikning oxiri va   I ming yillikning birinchi choragida</a:t>
            </a:r>
            <a:r>
              <a:rPr lang="uz-Cyrl-UZ" sz="2200" dirty="0">
                <a:latin typeface="Times New Roman" panose="02020603050405020304" pitchFamily="18" charset="0"/>
                <a:cs typeface="Times New Roman" panose="02020603050405020304" pitchFamily="18" charset="0"/>
              </a:rPr>
              <a:t> shakllangan. Olimlar olib borilgan tadqiqotlar natijasida uning rivojlanish davrini </a:t>
            </a:r>
            <a:r>
              <a:rPr lang="uz-Cyrl-UZ" sz="2200" b="1" dirty="0">
                <a:latin typeface="Times New Roman" panose="02020603050405020304" pitchFamily="18" charset="0"/>
                <a:cs typeface="Times New Roman" panose="02020603050405020304" pitchFamily="18" charset="0"/>
              </a:rPr>
              <a:t>2 davrga </a:t>
            </a:r>
            <a:r>
              <a:rPr lang="uz-Cyrl-UZ" sz="2200" dirty="0">
                <a:latin typeface="Times New Roman" panose="02020603050405020304" pitchFamily="18" charset="0"/>
                <a:cs typeface="Times New Roman" panose="02020603050405020304" pitchFamily="18" charset="0"/>
              </a:rPr>
              <a:t>bo‘lib ko‘rsatadilar.</a:t>
            </a:r>
            <a:endParaRPr lang="ru-RU"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uz-Cyrl-UZ" sz="2200" b="1" i="1" dirty="0">
                <a:solidFill>
                  <a:srgbClr val="FF0000"/>
                </a:solidFill>
                <a:latin typeface="Times New Roman" panose="02020603050405020304" pitchFamily="18" charset="0"/>
                <a:cs typeface="Times New Roman" panose="02020603050405020304" pitchFamily="18" charset="0"/>
              </a:rPr>
              <a:t>1.So‘nggi bronza davri bo‘lib,  mil.avv. II ming yillikning </a:t>
            </a:r>
            <a:r>
              <a:rPr lang="uz-Cyrl-UZ" sz="2200" b="1" i="1" dirty="0" smtClean="0">
                <a:solidFill>
                  <a:srgbClr val="FF0000"/>
                </a:solidFill>
                <a:latin typeface="Times New Roman" panose="02020603050405020304" pitchFamily="18" charset="0"/>
                <a:cs typeface="Times New Roman" panose="02020603050405020304" pitchFamily="18" charset="0"/>
              </a:rPr>
              <a:t>oxiri va </a:t>
            </a:r>
            <a:r>
              <a:rPr lang="uz-Cyrl-UZ" sz="2200" b="1" i="1" dirty="0">
                <a:solidFill>
                  <a:srgbClr val="FF0000"/>
                </a:solidFill>
                <a:latin typeface="Times New Roman" panose="02020603050405020304" pitchFamily="18" charset="0"/>
                <a:cs typeface="Times New Roman" panose="02020603050405020304" pitchFamily="18" charset="0"/>
              </a:rPr>
              <a:t>I ming yillikning birinchi choragidan to mil.avv. YIII </a:t>
            </a:r>
            <a:r>
              <a:rPr lang="uz-Cyrl-UZ" sz="2200" b="1" i="1" dirty="0" smtClean="0">
                <a:solidFill>
                  <a:srgbClr val="FF0000"/>
                </a:solidFill>
                <a:latin typeface="Times New Roman" panose="02020603050405020304" pitchFamily="18" charset="0"/>
                <a:cs typeface="Times New Roman" panose="02020603050405020304" pitchFamily="18" charset="0"/>
              </a:rPr>
              <a:t>davom </a:t>
            </a:r>
            <a:r>
              <a:rPr lang="uz-Cyrl-UZ" sz="2200" b="1" i="1" dirty="0">
                <a:solidFill>
                  <a:srgbClr val="FF0000"/>
                </a:solidFill>
                <a:latin typeface="Times New Roman" panose="02020603050405020304" pitchFamily="18" charset="0"/>
                <a:cs typeface="Times New Roman" panose="02020603050405020304" pitchFamily="18" charset="0"/>
              </a:rPr>
              <a:t>qilgan.</a:t>
            </a:r>
            <a:endParaRPr lang="ru-RU" sz="2200" b="1" i="1" dirty="0">
              <a:solidFill>
                <a:srgbClr val="FF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uz-Cyrl-UZ" sz="2200" b="1" i="1" dirty="0" smtClean="0">
                <a:solidFill>
                  <a:srgbClr val="FF0000"/>
                </a:solidFill>
                <a:latin typeface="Times New Roman" panose="02020603050405020304" pitchFamily="18" charset="0"/>
                <a:cs typeface="Times New Roman" panose="02020603050405020304" pitchFamily="18" charset="0"/>
              </a:rPr>
              <a:t>2</a:t>
            </a:r>
            <a:r>
              <a:rPr lang="uz-Cyrl-UZ" sz="2200" b="1" i="1" dirty="0">
                <a:solidFill>
                  <a:srgbClr val="FF0000"/>
                </a:solidFill>
                <a:latin typeface="Times New Roman" panose="02020603050405020304" pitchFamily="18" charset="0"/>
                <a:cs typeface="Times New Roman" panose="02020603050405020304" pitchFamily="18" charset="0"/>
              </a:rPr>
              <a:t>. Ilk temir davri bo‘lib, mil.avv.   YIII – YII asrlarni o‘z ichiga </a:t>
            </a:r>
            <a:r>
              <a:rPr lang="uz-Cyrl-UZ" sz="2200" b="1" i="1" dirty="0" smtClean="0">
                <a:solidFill>
                  <a:srgbClr val="FF0000"/>
                </a:solidFill>
                <a:latin typeface="Times New Roman" panose="02020603050405020304" pitchFamily="18" charset="0"/>
                <a:cs typeface="Times New Roman" panose="02020603050405020304" pitchFamily="18" charset="0"/>
              </a:rPr>
              <a:t>oladi.</a:t>
            </a:r>
            <a:endParaRPr lang="en-US" sz="2200" b="1" i="1" dirty="0" smtClean="0">
              <a:solidFill>
                <a:srgbClr val="FF0000"/>
              </a:solidFill>
              <a:latin typeface="Times New Roman" panose="02020603050405020304" pitchFamily="18" charset="0"/>
              <a:cs typeface="Times New Roman" panose="02020603050405020304" pitchFamily="18" charset="0"/>
            </a:endParaRPr>
          </a:p>
          <a:p>
            <a:pPr algn="just"/>
            <a:r>
              <a:rPr lang="en-US" sz="2400" dirty="0" smtClean="0">
                <a:latin typeface="Times New Roman"/>
                <a:ea typeface="Times New Roman"/>
              </a:rPr>
              <a:t>	</a:t>
            </a:r>
            <a:r>
              <a:rPr lang="uz-Cyrl-UZ" sz="2400" dirty="0" smtClean="0">
                <a:latin typeface="Times New Roman"/>
                <a:ea typeface="Times New Roman"/>
              </a:rPr>
              <a:t>Bugungi </a:t>
            </a:r>
            <a:r>
              <a:rPr lang="uz-Cyrl-UZ" sz="2400" dirty="0">
                <a:latin typeface="Times New Roman"/>
                <a:ea typeface="Times New Roman"/>
              </a:rPr>
              <a:t>kungacha  Farg‘ona vodiysidan bu madaniyatga oid 80 dan ortiq yodgorlik topilgan.</a:t>
            </a:r>
            <a:endParaRPr lang="ru-RU" sz="2200" b="1" i="1" dirty="0">
              <a:solidFill>
                <a:srgbClr val="FF0000"/>
              </a:solidFill>
              <a:latin typeface="Times New Roman" panose="02020603050405020304" pitchFamily="18" charset="0"/>
              <a:cs typeface="Times New Roman" panose="02020603050405020304" pitchFamily="18" charset="0"/>
            </a:endParaRPr>
          </a:p>
        </p:txBody>
      </p:sp>
      <p:sp>
        <p:nvSpPr>
          <p:cNvPr id="3" name="Выноска со стрелкой вниз 2"/>
          <p:cNvSpPr/>
          <p:nvPr/>
        </p:nvSpPr>
        <p:spPr>
          <a:xfrm>
            <a:off x="1571604" y="5796"/>
            <a:ext cx="5929354" cy="598376"/>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2400" b="1" dirty="0" err="1">
                <a:solidFill>
                  <a:srgbClr val="C00000"/>
                </a:solidFill>
                <a:latin typeface="Times New Roman"/>
                <a:ea typeface="Times New Roman"/>
              </a:rPr>
              <a:t>Chust</a:t>
            </a:r>
            <a:r>
              <a:rPr lang="en-US" sz="2400" b="1" dirty="0">
                <a:solidFill>
                  <a:srgbClr val="C00000"/>
                </a:solidFill>
                <a:latin typeface="Times New Roman"/>
                <a:ea typeface="Times New Roman"/>
              </a:rPr>
              <a:t> </a:t>
            </a:r>
            <a:r>
              <a:rPr lang="en-US" sz="2400" b="1" dirty="0" err="1">
                <a:solidFill>
                  <a:srgbClr val="C00000"/>
                </a:solidFill>
                <a:latin typeface="Times New Roman"/>
                <a:ea typeface="Times New Roman"/>
              </a:rPr>
              <a:t>madaniyati</a:t>
            </a:r>
            <a:r>
              <a:rPr lang="en-US" sz="2400" b="1" dirty="0">
                <a:solidFill>
                  <a:srgbClr val="C00000"/>
                </a:solidFill>
                <a:latin typeface="Times New Roman"/>
                <a:ea typeface="Times New Roman"/>
              </a:rPr>
              <a:t> </a:t>
            </a:r>
            <a:endParaRPr lang="ru-RU" sz="2400" dirty="0">
              <a:solidFill>
                <a:srgbClr val="C00000"/>
              </a:solidFill>
              <a:latin typeface="Times New Roman"/>
              <a:ea typeface="Times New Roman"/>
            </a:endParaRPr>
          </a:p>
        </p:txBody>
      </p:sp>
    </p:spTree>
    <p:extLst>
      <p:ext uri="{BB962C8B-B14F-4D97-AF65-F5344CB8AC3E}">
        <p14:creationId xmlns:p14="http://schemas.microsoft.com/office/powerpoint/2010/main" val="3607548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6" presetClass="entr" presetSubtype="0" fill="hold" nodeType="click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12"/>
            <a:ext cx="9144000" cy="6814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6445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dirty="0" err="1" smtClean="0">
                <a:solidFill>
                  <a:schemeClr val="tx2">
                    <a:lumMod val="50000"/>
                  </a:schemeClr>
                </a:solidFill>
                <a:effectLst>
                  <a:outerShdw blurRad="38100" dist="38100" dir="2700000" algn="tl">
                    <a:srgbClr val="000000">
                      <a:alpha val="43137"/>
                    </a:srgbClr>
                  </a:outerShdw>
                </a:effectLst>
              </a:rPr>
              <a:t>Bronza</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davri</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xususiyatlari</a:t>
            </a:r>
            <a:endParaRPr lang="ru-RU" sz="3200" b="1" dirty="0">
              <a:solidFill>
                <a:schemeClr val="tx2">
                  <a:lumMod val="50000"/>
                </a:schemeClr>
              </a:solidFill>
              <a:effectLst>
                <a:outerShdw blurRad="38100" dist="38100" dir="2700000" algn="tl">
                  <a:srgbClr val="000000">
                    <a:alpha val="43137"/>
                  </a:srgbClr>
                </a:outerShdw>
              </a:effectLst>
            </a:endParaRPr>
          </a:p>
        </p:txBody>
      </p:sp>
      <p:sp>
        <p:nvSpPr>
          <p:cNvPr id="4" name="Скругленный прямоугольник 3"/>
          <p:cNvSpPr/>
          <p:nvPr/>
        </p:nvSpPr>
        <p:spPr>
          <a:xfrm>
            <a:off x="215801" y="1075634"/>
            <a:ext cx="8640960" cy="5472608"/>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fontAlgn="auto" hangingPunct="1">
              <a:spcBef>
                <a:spcPts val="0"/>
              </a:spcBef>
              <a:spcAft>
                <a:spcPts val="0"/>
              </a:spcAft>
              <a:defRPr/>
            </a:pP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Eng</a:t>
            </a:r>
            <a:r>
              <a:rPr lang="en-US" sz="2600" dirty="0" smtClean="0">
                <a:latin typeface="Times New Roman" pitchFamily="18" charset="0"/>
                <a:cs typeface="Times New Roman" pitchFamily="18" charset="0"/>
              </a:rPr>
              <a:t>  </a:t>
            </a:r>
            <a:r>
              <a:rPr lang="en-US" sz="2600" dirty="0" err="1">
                <a:latin typeface="Times New Roman" pitchFamily="18" charset="0"/>
                <a:cs typeface="Times New Roman" pitchFamily="18" charset="0"/>
              </a:rPr>
              <a:t>yaxshi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bronzaning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tarkibida</a:t>
            </a:r>
            <a:r>
              <a:rPr lang="en-US" sz="2600" dirty="0">
                <a:latin typeface="Times New Roman" pitchFamily="18" charset="0"/>
                <a:cs typeface="Times New Roman" pitchFamily="18" charset="0"/>
              </a:rPr>
              <a:t>  </a:t>
            </a:r>
            <a:r>
              <a:rPr lang="en-US" sz="2600" b="1" dirty="0">
                <a:solidFill>
                  <a:srgbClr val="FF0000"/>
                </a:solidFill>
                <a:latin typeface="Times New Roman" pitchFamily="18" charset="0"/>
                <a:cs typeface="Times New Roman" pitchFamily="18" charset="0"/>
              </a:rPr>
              <a:t>90 %  </a:t>
            </a:r>
            <a:r>
              <a:rPr lang="en-US" sz="2600" b="1" dirty="0" err="1">
                <a:solidFill>
                  <a:srgbClr val="FF0000"/>
                </a:solidFill>
                <a:latin typeface="Times New Roman" pitchFamily="18" charset="0"/>
                <a:cs typeface="Times New Roman" pitchFamily="18" charset="0"/>
              </a:rPr>
              <a:t>mis</a:t>
            </a:r>
            <a:r>
              <a:rPr lang="en-US" sz="2600" b="1" dirty="0">
                <a:solidFill>
                  <a:srgbClr val="FF0000"/>
                </a:solidFill>
                <a:latin typeface="Times New Roman" pitchFamily="18" charset="0"/>
                <a:cs typeface="Times New Roman" pitchFamily="18" charset="0"/>
              </a:rPr>
              <a:t>  </a:t>
            </a:r>
            <a:r>
              <a:rPr lang="en-US" sz="2600" b="1" dirty="0" err="1">
                <a:solidFill>
                  <a:srgbClr val="FF0000"/>
                </a:solidFill>
                <a:latin typeface="Times New Roman" pitchFamily="18" charset="0"/>
                <a:cs typeface="Times New Roman" pitchFamily="18" charset="0"/>
              </a:rPr>
              <a:t>va</a:t>
            </a:r>
            <a:r>
              <a:rPr lang="en-US" sz="2600" b="1" dirty="0">
                <a:solidFill>
                  <a:srgbClr val="FF0000"/>
                </a:solidFill>
                <a:latin typeface="Times New Roman" pitchFamily="18" charset="0"/>
                <a:cs typeface="Times New Roman" pitchFamily="18" charset="0"/>
              </a:rPr>
              <a:t>  10  %  </a:t>
            </a:r>
            <a:r>
              <a:rPr lang="en-US" sz="2600" b="1" dirty="0" err="1">
                <a:solidFill>
                  <a:srgbClr val="FF0000"/>
                </a:solidFill>
                <a:latin typeface="Times New Roman" pitchFamily="18" charset="0"/>
                <a:cs typeface="Times New Roman" pitchFamily="18" charset="0"/>
              </a:rPr>
              <a:t>qalay</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bo‘lgan</a:t>
            </a:r>
            <a:r>
              <a:rPr lang="en-US" sz="2600" dirty="0">
                <a:latin typeface="Times New Roman" pitchFamily="18" charset="0"/>
                <a:cs typeface="Times New Roman" pitchFamily="18" charset="0"/>
              </a:rPr>
              <a:t>. </a:t>
            </a:r>
            <a:r>
              <a:rPr lang="en-US" sz="2600" dirty="0" err="1" smtClean="0">
                <a:latin typeface="Times New Roman" pitchFamily="18" charset="0"/>
                <a:cs typeface="Times New Roman" pitchFamily="18" charset="0"/>
              </a:rPr>
              <a:t>Bronza</a:t>
            </a:r>
            <a:r>
              <a:rPr lang="en-US" sz="2600" dirty="0" smtClean="0">
                <a:latin typeface="Times New Roman" pitchFamily="18" charset="0"/>
                <a:cs typeface="Times New Roman" pitchFamily="18" charset="0"/>
              </a:rPr>
              <a:t>  </a:t>
            </a:r>
            <a:r>
              <a:rPr lang="en-US" sz="2600" dirty="0" err="1">
                <a:latin typeface="Times New Roman" pitchFamily="18" charset="0"/>
                <a:cs typeface="Times New Roman" pitchFamily="18" charset="0"/>
              </a:rPr>
              <a:t>misga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nisbatan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o‘z</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xususiyati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jihatdan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ustun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bo‘lganligi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sababli</a:t>
            </a:r>
            <a:r>
              <a:rPr lang="en-US" sz="2600" dirty="0">
                <a:latin typeface="Times New Roman" pitchFamily="18" charset="0"/>
                <a:cs typeface="Times New Roman" pitchFamily="18" charset="0"/>
              </a:rPr>
              <a:t>  ham   </a:t>
            </a:r>
            <a:r>
              <a:rPr lang="en-US" sz="2600" dirty="0" err="1">
                <a:latin typeface="Times New Roman" pitchFamily="18" charset="0"/>
                <a:cs typeface="Times New Roman" pitchFamily="18" charset="0"/>
              </a:rPr>
              <a:t>sof</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misning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qo‘llanilishi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barham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topdi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Lekin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tabiatda</a:t>
            </a:r>
            <a:r>
              <a:rPr lang="en-US" sz="2600" dirty="0">
                <a:latin typeface="Times New Roman" pitchFamily="18" charset="0"/>
                <a:cs typeface="Times New Roman" pitchFamily="18" charset="0"/>
              </a:rPr>
              <a:t>  </a:t>
            </a:r>
            <a:r>
              <a:rPr lang="en-US" sz="2600" b="1" dirty="0" err="1">
                <a:latin typeface="Times New Roman" pitchFamily="18" charset="0"/>
                <a:cs typeface="Times New Roman" pitchFamily="18" charset="0"/>
              </a:rPr>
              <a:t>mis</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va</a:t>
            </a:r>
            <a:r>
              <a:rPr lang="en-US" sz="2600" b="1" dirty="0">
                <a:latin typeface="Times New Roman" pitchFamily="18" charset="0"/>
                <a:cs typeface="Times New Roman" pitchFamily="18" charset="0"/>
              </a:rPr>
              <a:t>  </a:t>
            </a:r>
            <a:r>
              <a:rPr lang="en-US" sz="2600" b="1" dirty="0" err="1">
                <a:latin typeface="Times New Roman" pitchFamily="18" charset="0"/>
                <a:cs typeface="Times New Roman" pitchFamily="18" charset="0"/>
              </a:rPr>
              <a:t>qalayning</a:t>
            </a:r>
            <a:r>
              <a:rPr lang="en-US" sz="2600" b="1" dirty="0">
                <a:latin typeface="Times New Roman" pitchFamily="18" charset="0"/>
                <a:cs typeface="Times New Roman" pitchFamily="18" charset="0"/>
              </a:rPr>
              <a:t>  </a:t>
            </a:r>
            <a:r>
              <a:rPr lang="en-US" sz="2600" dirty="0" err="1">
                <a:latin typeface="Times New Roman" pitchFamily="18" charset="0"/>
                <a:cs typeface="Times New Roman" pitchFamily="18" charset="0"/>
              </a:rPr>
              <a:t>juda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kam</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miqdorda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mavjudligi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sababli</a:t>
            </a:r>
            <a:r>
              <a:rPr lang="en-US" sz="2600" dirty="0">
                <a:latin typeface="Times New Roman" pitchFamily="18" charset="0"/>
                <a:cs typeface="Times New Roman" pitchFamily="18" charset="0"/>
              </a:rPr>
              <a:t>  </a:t>
            </a:r>
            <a:r>
              <a:rPr lang="en-US" sz="2600" b="1" dirty="0">
                <a:latin typeface="Times New Roman" pitchFamily="18" charset="0"/>
                <a:cs typeface="Times New Roman" pitchFamily="18" charset="0"/>
              </a:rPr>
              <a:t>tosh  </a:t>
            </a:r>
            <a:r>
              <a:rPr lang="en-US" sz="2600" b="1" dirty="0" err="1">
                <a:latin typeface="Times New Roman" pitchFamily="18" charset="0"/>
                <a:cs typeface="Times New Roman" pitchFamily="18" charset="0"/>
              </a:rPr>
              <a:t>qurollarni</a:t>
            </a:r>
            <a:r>
              <a:rPr lang="en-US" sz="2600" b="1" dirty="0">
                <a:latin typeface="Times New Roman" pitchFamily="18" charset="0"/>
                <a:cs typeface="Times New Roman" pitchFamily="18" charset="0"/>
              </a:rPr>
              <a:t>  </a:t>
            </a:r>
            <a:r>
              <a:rPr lang="en-US" sz="2600" dirty="0" err="1">
                <a:latin typeface="Times New Roman" pitchFamily="18" charset="0"/>
                <a:cs typeface="Times New Roman" pitchFamily="18" charset="0"/>
              </a:rPr>
              <a:t>siqib</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chiqara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olmadi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Bronzaga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ishlov</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berish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misga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nisbatan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ancha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qulay</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bo‘lgan</a:t>
            </a:r>
            <a:r>
              <a:rPr lang="en-US" sz="2600" dirty="0">
                <a:latin typeface="Times New Roman" pitchFamily="18" charset="0"/>
                <a:cs typeface="Times New Roman" pitchFamily="18" charset="0"/>
              </a:rPr>
              <a:t>,  </a:t>
            </a:r>
            <a:r>
              <a:rPr lang="en-US" sz="2600" b="1" dirty="0" err="1">
                <a:latin typeface="Times New Roman" pitchFamily="18" charset="0"/>
                <a:cs typeface="Times New Roman" pitchFamily="18" charset="0"/>
              </a:rPr>
              <a:t>birinchidan</a:t>
            </a:r>
            <a:r>
              <a:rPr lang="en-US" sz="2600" b="1" dirty="0">
                <a:latin typeface="Times New Roman" pitchFamily="18" charset="0"/>
                <a:cs typeface="Times New Roman" pitchFamily="18" charset="0"/>
              </a:rPr>
              <a:t>:  </a:t>
            </a:r>
            <a:r>
              <a:rPr lang="en-US" sz="2600" b="1" i="1" dirty="0" err="1">
                <a:solidFill>
                  <a:srgbClr val="FF0000"/>
                </a:solidFill>
                <a:latin typeface="Times New Roman" pitchFamily="18" charset="0"/>
                <a:cs typeface="Times New Roman" pitchFamily="18" charset="0"/>
              </a:rPr>
              <a:t>pishiq</a:t>
            </a:r>
            <a:r>
              <a:rPr lang="en-US" sz="2600" b="1" i="1" dirty="0">
                <a:solidFill>
                  <a:srgbClr val="FF0000"/>
                </a:solidFill>
                <a:latin typeface="Times New Roman" pitchFamily="18" charset="0"/>
                <a:cs typeface="Times New Roman" pitchFamily="18" charset="0"/>
              </a:rPr>
              <a:t>,  </a:t>
            </a:r>
            <a:r>
              <a:rPr lang="en-US" sz="2600" b="1" i="1" dirty="0" err="1">
                <a:solidFill>
                  <a:srgbClr val="FF0000"/>
                </a:solidFill>
                <a:latin typeface="Times New Roman" pitchFamily="18" charset="0"/>
                <a:cs typeface="Times New Roman" pitchFamily="18" charset="0"/>
              </a:rPr>
              <a:t>qattiq</a:t>
            </a:r>
            <a:r>
              <a:rPr lang="en-US" sz="2600" b="1" i="1" dirty="0">
                <a:solidFill>
                  <a:srgbClr val="FF0000"/>
                </a:solidFill>
                <a:latin typeface="Times New Roman" pitchFamily="18" charset="0"/>
                <a:cs typeface="Times New Roman" pitchFamily="18" charset="0"/>
              </a:rPr>
              <a:t>;  </a:t>
            </a:r>
            <a:r>
              <a:rPr lang="en-US" sz="2600" b="1" dirty="0" err="1">
                <a:latin typeface="Times New Roman" pitchFamily="18" charset="0"/>
                <a:cs typeface="Times New Roman" pitchFamily="18" charset="0"/>
              </a:rPr>
              <a:t>ikkinchidan</a:t>
            </a:r>
            <a:r>
              <a:rPr lang="en-US" sz="2600" b="1" dirty="0">
                <a:latin typeface="Times New Roman" pitchFamily="18" charset="0"/>
                <a:cs typeface="Times New Roman" pitchFamily="18" charset="0"/>
              </a:rPr>
              <a:t>: </a:t>
            </a:r>
            <a:r>
              <a:rPr lang="en-US" sz="2600" b="1" i="1" dirty="0">
                <a:solidFill>
                  <a:srgbClr val="FF0000"/>
                </a:solidFill>
                <a:latin typeface="Times New Roman" pitchFamily="18" charset="0"/>
                <a:cs typeface="Times New Roman" pitchFamily="18" charset="0"/>
              </a:rPr>
              <a:t>u  </a:t>
            </a:r>
            <a:r>
              <a:rPr lang="en-US" sz="2600" b="1" i="1" dirty="0" err="1">
                <a:solidFill>
                  <a:srgbClr val="FF0000"/>
                </a:solidFill>
                <a:latin typeface="Times New Roman" pitchFamily="18" charset="0"/>
                <a:cs typeface="Times New Roman" pitchFamily="18" charset="0"/>
              </a:rPr>
              <a:t>misga</a:t>
            </a:r>
            <a:r>
              <a:rPr lang="en-US" sz="2600" b="1" i="1" dirty="0">
                <a:solidFill>
                  <a:srgbClr val="FF0000"/>
                </a:solidFill>
                <a:latin typeface="Times New Roman" pitchFamily="18" charset="0"/>
                <a:cs typeface="Times New Roman" pitchFamily="18" charset="0"/>
              </a:rPr>
              <a:t>  </a:t>
            </a:r>
            <a:r>
              <a:rPr lang="en-US" sz="2600" b="1" i="1" dirty="0" err="1">
                <a:solidFill>
                  <a:srgbClr val="FF0000"/>
                </a:solidFill>
                <a:latin typeface="Times New Roman" pitchFamily="18" charset="0"/>
                <a:cs typeface="Times New Roman" pitchFamily="18" charset="0"/>
              </a:rPr>
              <a:t>nisbatan</a:t>
            </a:r>
            <a:r>
              <a:rPr lang="en-US" sz="2600" b="1" i="1" dirty="0">
                <a:solidFill>
                  <a:srgbClr val="FF0000"/>
                </a:solidFill>
                <a:latin typeface="Times New Roman" pitchFamily="18" charset="0"/>
                <a:cs typeface="Times New Roman" pitchFamily="18" charset="0"/>
              </a:rPr>
              <a:t>  past </a:t>
            </a:r>
            <a:r>
              <a:rPr lang="en-US" sz="2600" b="1" i="1" dirty="0" err="1">
                <a:solidFill>
                  <a:srgbClr val="FF0000"/>
                </a:solidFill>
                <a:latin typeface="Times New Roman" pitchFamily="18" charset="0"/>
                <a:cs typeface="Times New Roman" pitchFamily="18" charset="0"/>
              </a:rPr>
              <a:t>haroratda</a:t>
            </a:r>
            <a:r>
              <a:rPr lang="en-US" sz="2600" b="1" i="1" dirty="0">
                <a:solidFill>
                  <a:srgbClr val="FF0000"/>
                </a:solidFill>
                <a:latin typeface="Times New Roman" pitchFamily="18" charset="0"/>
                <a:cs typeface="Times New Roman" pitchFamily="18" charset="0"/>
              </a:rPr>
              <a:t>  </a:t>
            </a:r>
            <a:r>
              <a:rPr lang="en-US" sz="2600" b="1" i="1" dirty="0" err="1">
                <a:solidFill>
                  <a:srgbClr val="FF0000"/>
                </a:solidFill>
                <a:latin typeface="Times New Roman" pitchFamily="18" charset="0"/>
                <a:cs typeface="Times New Roman" pitchFamily="18" charset="0"/>
              </a:rPr>
              <a:t>erigan</a:t>
            </a:r>
            <a:r>
              <a:rPr lang="en-US" sz="2600" b="1" i="1" dirty="0">
                <a:solidFill>
                  <a:srgbClr val="FF0000"/>
                </a:solidFill>
                <a:latin typeface="Times New Roman" pitchFamily="18" charset="0"/>
                <a:cs typeface="Times New Roman" pitchFamily="18" charset="0"/>
              </a:rPr>
              <a:t>.  </a:t>
            </a:r>
            <a:r>
              <a:rPr lang="en-US" sz="2600" b="1" dirty="0" err="1">
                <a:solidFill>
                  <a:srgbClr val="10087A"/>
                </a:solidFill>
                <a:latin typeface="Times New Roman" pitchFamily="18" charset="0"/>
                <a:cs typeface="Times New Roman" pitchFamily="18" charset="0"/>
              </a:rPr>
              <a:t>Mis</a:t>
            </a:r>
            <a:r>
              <a:rPr lang="en-US" sz="2600" dirty="0">
                <a:latin typeface="Times New Roman" pitchFamily="18" charset="0"/>
                <a:cs typeface="Times New Roman" pitchFamily="18" charset="0"/>
              </a:rPr>
              <a:t>  </a:t>
            </a:r>
            <a:r>
              <a:rPr lang="en-US" sz="2600" b="1" dirty="0">
                <a:latin typeface="Times New Roman" pitchFamily="18" charset="0"/>
                <a:cs typeface="Times New Roman" pitchFamily="18" charset="0"/>
              </a:rPr>
              <a:t>1084  </a:t>
            </a:r>
            <a:r>
              <a:rPr lang="en-US" sz="2600" b="1" dirty="0" err="1">
                <a:latin typeface="Times New Roman" pitchFamily="18" charset="0"/>
                <a:cs typeface="Times New Roman" pitchFamily="18" charset="0"/>
              </a:rPr>
              <a:t>gradus</a:t>
            </a:r>
            <a:r>
              <a:rPr lang="en-US" sz="2600" b="1" dirty="0">
                <a:latin typeface="Times New Roman" pitchFamily="18" charset="0"/>
                <a:cs typeface="Times New Roman" pitchFamily="18" charset="0"/>
              </a:rPr>
              <a:t>  </a:t>
            </a:r>
            <a:r>
              <a:rPr lang="en-US" sz="2600" dirty="0" err="1">
                <a:latin typeface="Times New Roman" pitchFamily="18" charset="0"/>
                <a:cs typeface="Times New Roman" pitchFamily="18" charset="0"/>
              </a:rPr>
              <a:t>haroratda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erisa</a:t>
            </a:r>
            <a:r>
              <a:rPr lang="en-US" sz="2600" dirty="0">
                <a:latin typeface="Times New Roman" pitchFamily="18" charset="0"/>
                <a:cs typeface="Times New Roman" pitchFamily="18" charset="0"/>
              </a:rPr>
              <a:t>,  </a:t>
            </a:r>
            <a:r>
              <a:rPr lang="en-US" sz="2600" b="1" dirty="0" err="1">
                <a:solidFill>
                  <a:srgbClr val="10087A"/>
                </a:solidFill>
                <a:latin typeface="Times New Roman" pitchFamily="18" charset="0"/>
                <a:cs typeface="Times New Roman" pitchFamily="18" charset="0"/>
              </a:rPr>
              <a:t>bronza</a:t>
            </a:r>
            <a:r>
              <a:rPr lang="en-US" sz="2600" dirty="0">
                <a:latin typeface="Times New Roman" pitchFamily="18" charset="0"/>
                <a:cs typeface="Times New Roman" pitchFamily="18" charset="0"/>
              </a:rPr>
              <a:t>  </a:t>
            </a:r>
            <a:r>
              <a:rPr lang="en-US" sz="2600" b="1" dirty="0">
                <a:latin typeface="Times New Roman" pitchFamily="18" charset="0"/>
                <a:cs typeface="Times New Roman" pitchFamily="18" charset="0"/>
              </a:rPr>
              <a:t>700-900  </a:t>
            </a:r>
            <a:r>
              <a:rPr lang="en-US" sz="2600" b="1" dirty="0" err="1">
                <a:latin typeface="Times New Roman" pitchFamily="18" charset="0"/>
                <a:cs typeface="Times New Roman" pitchFamily="18" charset="0"/>
              </a:rPr>
              <a:t>gradusda</a:t>
            </a:r>
            <a:r>
              <a:rPr lang="en-US" sz="2600" b="1" dirty="0">
                <a:latin typeface="Times New Roman" pitchFamily="18" charset="0"/>
                <a:cs typeface="Times New Roman" pitchFamily="18" charset="0"/>
              </a:rPr>
              <a:t>  </a:t>
            </a:r>
            <a:r>
              <a:rPr lang="en-US" sz="2600" dirty="0" err="1">
                <a:latin typeface="Times New Roman" pitchFamily="18" charset="0"/>
                <a:cs typeface="Times New Roman" pitchFamily="18" charset="0"/>
              </a:rPr>
              <a:t>erigan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Unga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bunday</a:t>
            </a:r>
            <a:r>
              <a:rPr lang="en-US" sz="2600" dirty="0">
                <a:latin typeface="Times New Roman" pitchFamily="18" charset="0"/>
                <a:cs typeface="Times New Roman" pitchFamily="18" charset="0"/>
              </a:rPr>
              <a:t>  past  </a:t>
            </a:r>
            <a:r>
              <a:rPr lang="en-US" sz="2600" dirty="0" err="1">
                <a:latin typeface="Times New Roman" pitchFamily="18" charset="0"/>
                <a:cs typeface="Times New Roman" pitchFamily="18" charset="0"/>
              </a:rPr>
              <a:t>haroratda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ishlov</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berila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olinishi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uning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har</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bir</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xo‘jalikda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qurollar</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yasash</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imkonini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bergan</a:t>
            </a:r>
            <a:r>
              <a:rPr lang="en-US" sz="2600" dirty="0">
                <a:latin typeface="Times New Roman" pitchFamily="18" charset="0"/>
                <a:cs typeface="Times New Roman" pitchFamily="18" charset="0"/>
              </a:rPr>
              <a:t>.  Bu  </a:t>
            </a:r>
            <a:r>
              <a:rPr lang="en-US" sz="2600" dirty="0" err="1">
                <a:latin typeface="Times New Roman" pitchFamily="18" charset="0"/>
                <a:cs typeface="Times New Roman" pitchFamily="18" charset="0"/>
              </a:rPr>
              <a:t>esa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mehnat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jangovor</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qurollarning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turi</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ko‘payishiga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samaradorligining</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oshishiga</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olib</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kelgan</a:t>
            </a:r>
            <a:r>
              <a:rPr lang="en-US" sz="26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4071470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 y="30736"/>
            <a:ext cx="9142568" cy="693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9304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Лента лицом вниз 5"/>
          <p:cNvSpPr/>
          <p:nvPr/>
        </p:nvSpPr>
        <p:spPr>
          <a:xfrm>
            <a:off x="0" y="1556792"/>
            <a:ext cx="9144000" cy="4248472"/>
          </a:xfrm>
          <a:prstGeom prst="ribb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smtClean="0"/>
              <a:t>E’tiboringiz</a:t>
            </a:r>
            <a:r>
              <a:rPr lang="en-US" sz="4000" dirty="0" smtClean="0"/>
              <a:t> </a:t>
            </a:r>
            <a:r>
              <a:rPr lang="en-US" sz="4000" dirty="0" err="1" smtClean="0"/>
              <a:t>uchun</a:t>
            </a:r>
            <a:r>
              <a:rPr lang="en-US" sz="4000" dirty="0" smtClean="0"/>
              <a:t> </a:t>
            </a:r>
            <a:r>
              <a:rPr lang="en-US" sz="4000" dirty="0" err="1" smtClean="0"/>
              <a:t>rahmat</a:t>
            </a:r>
            <a:r>
              <a:rPr lang="en-US" sz="4000" dirty="0" smtClean="0"/>
              <a:t> !!!</a:t>
            </a:r>
            <a:endParaRPr lang="ru-RU" sz="4000" dirty="0"/>
          </a:p>
        </p:txBody>
      </p:sp>
      <p:sp>
        <p:nvSpPr>
          <p:cNvPr id="7" name="6-конечная звезда 6"/>
          <p:cNvSpPr/>
          <p:nvPr/>
        </p:nvSpPr>
        <p:spPr>
          <a:xfrm>
            <a:off x="52894" y="6381328"/>
            <a:ext cx="792088" cy="476672"/>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5-конечная звезда 7"/>
          <p:cNvSpPr/>
          <p:nvPr/>
        </p:nvSpPr>
        <p:spPr>
          <a:xfrm>
            <a:off x="3995936" y="6240136"/>
            <a:ext cx="936104" cy="6206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6-конечная звезда 8"/>
          <p:cNvSpPr/>
          <p:nvPr/>
        </p:nvSpPr>
        <p:spPr>
          <a:xfrm>
            <a:off x="8172400" y="6381328"/>
            <a:ext cx="792088" cy="476672"/>
          </a:xfrm>
          <a:prstGeom prst="star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06722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6">
                                            <p:txEl>
                                              <p:pRg st="0" end="0"/>
                                            </p:txEl>
                                          </p:spTgt>
                                        </p:tgtEl>
                                      </p:cBhvr>
                                    </p:animEffect>
                                    <p:anim calcmode="lin" valueType="num">
                                      <p:cBhvr>
                                        <p:cTn id="7" dur="2000"/>
                                        <p:tgtEl>
                                          <p:spTgt spid="6">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6">
                                            <p:txEl>
                                              <p:pRg st="0" end="0"/>
                                            </p:txEl>
                                          </p:spTgt>
                                        </p:tgtEl>
                                        <p:attrNameLst>
                                          <p:attrName>ppt_h</p:attrName>
                                        </p:attrNameLst>
                                      </p:cBhvr>
                                      <p:tavLst>
                                        <p:tav tm="0">
                                          <p:val>
                                            <p:strVal val="ppt_h"/>
                                          </p:val>
                                        </p:tav>
                                        <p:tav tm="100000">
                                          <p:val>
                                            <p:strVal val="ppt_h"/>
                                          </p:val>
                                        </p:tav>
                                      </p:tavLst>
                                    </p:anim>
                                    <p:set>
                                      <p:cBhvr>
                                        <p:cTn id="9" dur="1" fill="hold">
                                          <p:stCondLst>
                                            <p:cond delay="1999"/>
                                          </p:stCondLst>
                                        </p:cTn>
                                        <p:tgtEl>
                                          <p:spTgt spid="6">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Выноска со стрелкой вниз 2"/>
          <p:cNvSpPr/>
          <p:nvPr/>
        </p:nvSpPr>
        <p:spPr>
          <a:xfrm>
            <a:off x="1571604" y="0"/>
            <a:ext cx="5929354" cy="1196752"/>
          </a:xfrm>
          <a:prstGeom prst="downArrowCallout">
            <a:avLst>
              <a:gd name="adj1" fmla="val 26935"/>
              <a:gd name="adj2" fmla="val 18228"/>
              <a:gd name="adj3" fmla="val 23065"/>
              <a:gd name="adj4" fmla="val 76935"/>
            </a:avLst>
          </a:prstGeom>
          <a:solidFill>
            <a:schemeClr val="accent2">
              <a:lumMod val="20000"/>
              <a:lumOff val="80000"/>
            </a:schemeClr>
          </a:solidFill>
          <a:ln>
            <a:solidFill>
              <a:srgbClr val="FFFF00"/>
            </a:solidFill>
          </a:ln>
          <a:effectLst>
            <a:glow rad="101600">
              <a:srgbClr val="FFFF00">
                <a:alpha val="60000"/>
              </a:srgbClr>
            </a:glow>
          </a:effectLst>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sz="3200" b="1" dirty="0" err="1" smtClean="0">
                <a:solidFill>
                  <a:schemeClr val="tx2">
                    <a:lumMod val="50000"/>
                  </a:schemeClr>
                </a:solidFill>
                <a:effectLst>
                  <a:outerShdw blurRad="38100" dist="38100" dir="2700000" algn="tl">
                    <a:srgbClr val="000000">
                      <a:alpha val="43137"/>
                    </a:srgbClr>
                  </a:outerShdw>
                </a:effectLst>
              </a:rPr>
              <a:t>Bronza</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davri</a:t>
            </a:r>
            <a:r>
              <a:rPr lang="en-US" sz="3200" b="1" dirty="0" smtClean="0">
                <a:solidFill>
                  <a:schemeClr val="tx2">
                    <a:lumMod val="50000"/>
                  </a:schemeClr>
                </a:solidFill>
                <a:effectLst>
                  <a:outerShdw blurRad="38100" dist="38100" dir="2700000" algn="tl">
                    <a:srgbClr val="000000">
                      <a:alpha val="43137"/>
                    </a:srgbClr>
                  </a:outerShdw>
                </a:effectLst>
              </a:rPr>
              <a:t> </a:t>
            </a:r>
            <a:r>
              <a:rPr lang="en-US" sz="3200" b="1" dirty="0" err="1" smtClean="0">
                <a:solidFill>
                  <a:schemeClr val="tx2">
                    <a:lumMod val="50000"/>
                  </a:schemeClr>
                </a:solidFill>
                <a:effectLst>
                  <a:outerShdw blurRad="38100" dist="38100" dir="2700000" algn="tl">
                    <a:srgbClr val="000000">
                      <a:alpha val="43137"/>
                    </a:srgbClr>
                  </a:outerShdw>
                </a:effectLst>
              </a:rPr>
              <a:t>xususiyatlari</a:t>
            </a:r>
            <a:endParaRPr lang="ru-RU" sz="3200" b="1" dirty="0">
              <a:solidFill>
                <a:schemeClr val="tx2">
                  <a:lumMod val="50000"/>
                </a:schemeClr>
              </a:solidFill>
              <a:effectLst>
                <a:outerShdw blurRad="38100" dist="38100" dir="2700000" algn="tl">
                  <a:srgbClr val="000000">
                    <a:alpha val="43137"/>
                  </a:srgbClr>
                </a:outerShdw>
              </a:effectLst>
            </a:endParaRPr>
          </a:p>
        </p:txBody>
      </p:sp>
      <p:sp>
        <p:nvSpPr>
          <p:cNvPr id="4" name="Скругленный прямоугольник 3"/>
          <p:cNvSpPr/>
          <p:nvPr/>
        </p:nvSpPr>
        <p:spPr>
          <a:xfrm>
            <a:off x="215801" y="1075634"/>
            <a:ext cx="4320480" cy="5377702"/>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fontAlgn="auto" hangingPunct="1">
              <a:spcBef>
                <a:spcPts val="0"/>
              </a:spcBef>
              <a:spcAft>
                <a:spcPts val="0"/>
              </a:spcAft>
              <a:defRPr/>
            </a:pPr>
            <a:r>
              <a:rPr lang="en-US" sz="2800" dirty="0" smtClean="0">
                <a:latin typeface="Times New Roman" pitchFamily="18" charset="0"/>
                <a:cs typeface="Times New Roman" pitchFamily="18" charset="0"/>
              </a:rPr>
              <a:t>	</a:t>
            </a:r>
            <a:r>
              <a:rPr lang="uz-Cyrl-UZ" sz="2800" dirty="0" smtClean="0">
                <a:latin typeface="Times New Roman" panose="02020603050405020304" pitchFamily="18" charset="0"/>
                <a:cs typeface="Times New Roman" panose="02020603050405020304" pitchFamily="18" charset="0"/>
              </a:rPr>
              <a:t>Bronza  </a:t>
            </a:r>
            <a:r>
              <a:rPr lang="uz-Cyrl-UZ" sz="2800" dirty="0">
                <a:latin typeface="Times New Roman" panose="02020603050405020304" pitchFamily="18" charset="0"/>
                <a:cs typeface="Times New Roman" panose="02020603050405020304" pitchFamily="18" charset="0"/>
              </a:rPr>
              <a:t>maxsus  qalin  sopol  </a:t>
            </a:r>
            <a:r>
              <a:rPr lang="uz-Cyrl-UZ" sz="2800" dirty="0" smtClean="0">
                <a:latin typeface="Times New Roman" panose="02020603050405020304" pitchFamily="18" charset="0"/>
                <a:cs typeface="Times New Roman" panose="02020603050405020304" pitchFamily="18" charset="0"/>
              </a:rPr>
              <a:t>idish —</a:t>
            </a:r>
            <a:r>
              <a:rPr lang="uz-Cyrl-UZ" sz="2800" b="1" dirty="0">
                <a:solidFill>
                  <a:srgbClr val="10087A"/>
                </a:solidFill>
                <a:latin typeface="Times New Roman" panose="02020603050405020304" pitchFamily="18" charset="0"/>
                <a:cs typeface="Times New Roman" panose="02020603050405020304" pitchFamily="18" charset="0"/>
              </a:rPr>
              <a:t>tigellarda</a:t>
            </a:r>
            <a:r>
              <a:rPr lang="uz-Cyrl-UZ" sz="2800" dirty="0">
                <a:latin typeface="Times New Roman" panose="02020603050405020304" pitchFamily="18" charset="0"/>
                <a:cs typeface="Times New Roman" panose="02020603050405020304" pitchFamily="18" charset="0"/>
              </a:rPr>
              <a:t>  eritilib,  sopol  qoshiqlar  orqali  </a:t>
            </a:r>
            <a:r>
              <a:rPr lang="uz-Cyrl-UZ" sz="2800" b="1" dirty="0">
                <a:solidFill>
                  <a:srgbClr val="10087A"/>
                </a:solidFill>
                <a:latin typeface="Times New Roman" panose="02020603050405020304" pitchFamily="18" charset="0"/>
                <a:cs typeface="Times New Roman" panose="02020603050405020304" pitchFamily="18" charset="0"/>
              </a:rPr>
              <a:t>tosh  va  sopoldan  yasalgan  qoliplarga  </a:t>
            </a:r>
            <a:r>
              <a:rPr lang="uz-Cyrl-UZ" sz="2800" dirty="0">
                <a:latin typeface="Times New Roman" panose="02020603050405020304" pitchFamily="18" charset="0"/>
                <a:cs typeface="Times New Roman" panose="02020603050405020304" pitchFamily="18" charset="0"/>
              </a:rPr>
              <a:t>solingan.  Bronza  qoliplarga  yopishib  qolmasligi  uchun  qoliplarga  </a:t>
            </a:r>
            <a:r>
              <a:rPr lang="uz-Cyrl-UZ" sz="2800" b="1" dirty="0">
                <a:latin typeface="Times New Roman" panose="02020603050405020304" pitchFamily="18" charset="0"/>
                <a:cs typeface="Times New Roman" panose="02020603050405020304" pitchFamily="18" charset="0"/>
              </a:rPr>
              <a:t>mumiyo</a:t>
            </a:r>
            <a:r>
              <a:rPr lang="uz-Cyrl-UZ" sz="2800" dirty="0">
                <a:latin typeface="Times New Roman" panose="02020603050405020304" pitchFamily="18" charset="0"/>
                <a:cs typeface="Times New Roman" panose="02020603050405020304" pitchFamily="18" charset="0"/>
              </a:rPr>
              <a:t>  surtilgan,  bu   esa  bronza  qotgach  qolipdan  oson  ajralishiga  olib  kelgan</a:t>
            </a:r>
            <a:r>
              <a:rPr lang="en-US" sz="2800" dirty="0" smtClean="0">
                <a:latin typeface="Times New Roman" pitchFamily="18" charset="0"/>
                <a:cs typeface="Times New Roman" pitchFamily="18" charset="0"/>
              </a:rPr>
              <a:t> </a:t>
            </a:r>
            <a:endParaRPr lang="ru-RU" sz="2800" i="1" u="sng" dirty="0">
              <a:solidFill>
                <a:schemeClr val="tx1"/>
              </a:solidFill>
              <a:effectLst>
                <a:glow rad="228600">
                  <a:schemeClr val="accent3">
                    <a:satMod val="175000"/>
                    <a:alpha val="40000"/>
                  </a:schemeClr>
                </a:glow>
              </a:effectLst>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796" y="1195802"/>
            <a:ext cx="4419600" cy="432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8409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500" autoRev="1" fill="hold">
                                          <p:stCondLst>
                                            <p:cond delay="0"/>
                                          </p:stCondLst>
                                        </p:cTn>
                                        <p:tgtEl>
                                          <p:spTgt spid="3"/>
                                        </p:tgtEl>
                                        <p:attrNameLst>
                                          <p:attrName>ppt_w</p:attrName>
                                        </p:attrNameLst>
                                      </p:cBhvr>
                                    </p:anim>
                                    <p:anim by="(#ppt_w*0.50)" calcmode="lin" valueType="num">
                                      <p:cBhvr>
                                        <p:cTn id="8" dur="500" decel="50000" autoRev="1" fill="hold">
                                          <p:stCondLst>
                                            <p:cond delay="0"/>
                                          </p:stCondLst>
                                        </p:cTn>
                                        <p:tgtEl>
                                          <p:spTgt spid="3"/>
                                        </p:tgtEl>
                                        <p:attrNameLst>
                                          <p:attrName>ppt_x</p:attrName>
                                        </p:attrNameLst>
                                      </p:cBhvr>
                                    </p:anim>
                                    <p:anim from="(-#ppt_h/2)" to="(#ppt_y)" calcmode="lin" valueType="num">
                                      <p:cBhvr>
                                        <p:cTn id="9" dur="1000" fill="hold">
                                          <p:stCondLst>
                                            <p:cond delay="0"/>
                                          </p:stCondLst>
                                        </p:cTn>
                                        <p:tgtEl>
                                          <p:spTgt spid="3"/>
                                        </p:tgtEl>
                                        <p:attrNameLst>
                                          <p:attrName>ppt_y</p:attrName>
                                        </p:attrNameLst>
                                      </p:cBhvr>
                                    </p:anim>
                                    <p:animRot by="21600000">
                                      <p:cBhvr>
                                        <p:cTn id="10" dur="1000" fill="hold">
                                          <p:stCondLst>
                                            <p:cond delay="0"/>
                                          </p:stCondLst>
                                        </p:cTn>
                                        <p:tgtEl>
                                          <p:spTgt spid="3"/>
                                        </p:tgtEl>
                                        <p:attrNameLst>
                                          <p:attrName>r</p:attrName>
                                        </p:attrNameLst>
                                      </p:cBhvr>
                                    </p:animRot>
                                  </p:childTnLst>
                                </p:cTn>
                              </p:par>
                            </p:childTnLst>
                          </p:cTn>
                        </p:par>
                        <p:par>
                          <p:cTn id="11" fill="hold" nodeType="afterGroup">
                            <p:stCondLst>
                              <p:cond delay="3300"/>
                            </p:stCondLst>
                            <p:childTnLst>
                              <p:par>
                                <p:cTn id="12" presetID="17" presetClass="entr" presetSubtype="1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215801" y="476672"/>
            <a:ext cx="4320480" cy="6071570"/>
          </a:xfrm>
          <a:prstGeom prst="roundRect">
            <a:avLst>
              <a:gd name="adj" fmla="val 7915"/>
            </a:avLst>
          </a:prstGeom>
          <a:ln/>
        </p:spPr>
        <p:style>
          <a:lnRef idx="1">
            <a:schemeClr val="accent3"/>
          </a:lnRef>
          <a:fillRef idx="2">
            <a:schemeClr val="accent3"/>
          </a:fillRef>
          <a:effectRef idx="1">
            <a:schemeClr val="accent3"/>
          </a:effectRef>
          <a:fontRef idx="minor">
            <a:schemeClr val="dk1"/>
          </a:fontRef>
        </p:style>
        <p:txBody>
          <a:bodyPr anchor="ctr">
            <a:scene3d>
              <a:camera prst="orthographicFront"/>
              <a:lightRig rig="threePt" dir="t"/>
            </a:scene3d>
            <a:sp3d extrusionH="57150">
              <a:bevelT w="50800" h="38100" prst="riblet"/>
            </a:sp3d>
          </a:bodyPr>
          <a:lstStyle/>
          <a:p>
            <a:pPr algn="just" eaLnBrk="1" fontAlgn="auto" hangingPunct="1">
              <a:spcBef>
                <a:spcPts val="0"/>
              </a:spcBef>
              <a:spcAft>
                <a:spcPts val="0"/>
              </a:spcAft>
              <a:defRPr/>
            </a:pPr>
            <a:r>
              <a:rPr lang="en-US" sz="2400" dirty="0" err="1" smtClean="0">
                <a:latin typeface="Times New Roman" pitchFamily="18" charset="0"/>
                <a:cs typeface="Times New Roman" pitchFamily="18" charset="0"/>
              </a:rPr>
              <a:t>Bronza</a:t>
            </a:r>
            <a:r>
              <a:rPr lang="en-US" sz="2400" dirty="0" smtClean="0">
                <a:latin typeface="Times New Roman" pitchFamily="18" charset="0"/>
                <a:cs typeface="Times New Roman" pitchFamily="18" charset="0"/>
              </a:rPr>
              <a:t> </a:t>
            </a:r>
            <a:r>
              <a:rPr lang="en-US" sz="2400" dirty="0" err="1">
                <a:latin typeface="Times New Roman" pitchFamily="18" charset="0"/>
                <a:cs typeface="Times New Roman" pitchFamily="18" charset="0"/>
              </a:rPr>
              <a:t>metallchiligining</a:t>
            </a:r>
            <a:r>
              <a:rPr lang="en-US" sz="2400" dirty="0">
                <a:latin typeface="Times New Roman" pitchFamily="18" charset="0"/>
                <a:cs typeface="Times New Roman" pitchFamily="18" charset="0"/>
              </a:rPr>
              <a:t> ilk </a:t>
            </a:r>
            <a:r>
              <a:rPr lang="en-US" sz="2400" dirty="0" err="1">
                <a:latin typeface="Times New Roman" pitchFamily="18" charset="0"/>
                <a:cs typeface="Times New Roman" pitchFamily="18" charset="0"/>
              </a:rPr>
              <a:t>vatani</a:t>
            </a:r>
            <a:r>
              <a:rPr lang="en-US" sz="2400" dirty="0">
                <a:latin typeface="Times New Roman" pitchFamily="18" charset="0"/>
                <a:cs typeface="Times New Roman" pitchFamily="18" charset="0"/>
              </a:rPr>
              <a:t> </a:t>
            </a:r>
            <a:r>
              <a:rPr lang="en-US" sz="2400" b="1" dirty="0" err="1">
                <a:solidFill>
                  <a:srgbClr val="10087A"/>
                </a:solidFill>
                <a:latin typeface="Times New Roman" pitchFamily="18" charset="0"/>
                <a:cs typeface="Times New Roman" pitchFamily="18" charset="0"/>
              </a:rPr>
              <a:t>Kichik</a:t>
            </a:r>
            <a:r>
              <a:rPr lang="en-US" sz="2400" b="1" dirty="0">
                <a:solidFill>
                  <a:srgbClr val="10087A"/>
                </a:solidFill>
                <a:latin typeface="Times New Roman" pitchFamily="18" charset="0"/>
                <a:cs typeface="Times New Roman" pitchFamily="18" charset="0"/>
              </a:rPr>
              <a:t> </a:t>
            </a:r>
            <a:r>
              <a:rPr lang="en-US" sz="2400" b="1" dirty="0" err="1">
                <a:solidFill>
                  <a:srgbClr val="10087A"/>
                </a:solidFill>
                <a:latin typeface="Times New Roman" pitchFamily="18" charset="0"/>
                <a:cs typeface="Times New Roman" pitchFamily="18" charset="0"/>
              </a:rPr>
              <a:t>Osiyo</a:t>
            </a:r>
            <a:r>
              <a:rPr lang="en-US" sz="2400" b="1" dirty="0">
                <a:solidFill>
                  <a:srgbClr val="10087A"/>
                </a:solidFill>
                <a:latin typeface="Times New Roman" pitchFamily="18" charset="0"/>
                <a:cs typeface="Times New Roman" pitchFamily="18" charset="0"/>
              </a:rPr>
              <a:t> </a:t>
            </a:r>
            <a:r>
              <a:rPr lang="en-US" sz="2400" b="1" dirty="0" err="1">
                <a:solidFill>
                  <a:srgbClr val="10087A"/>
                </a:solidFill>
                <a:latin typeface="Times New Roman" pitchFamily="18" charset="0"/>
                <a:cs typeface="Times New Roman" pitchFamily="18" charset="0"/>
              </a:rPr>
              <a:t>va</a:t>
            </a:r>
            <a:r>
              <a:rPr lang="en-US" sz="2400" b="1" dirty="0">
                <a:solidFill>
                  <a:srgbClr val="10087A"/>
                </a:solidFill>
                <a:latin typeface="Times New Roman" pitchFamily="18" charset="0"/>
                <a:cs typeface="Times New Roman" pitchFamily="18" charset="0"/>
              </a:rPr>
              <a:t> </a:t>
            </a:r>
            <a:r>
              <a:rPr lang="en-US" sz="2400" b="1" dirty="0" err="1">
                <a:solidFill>
                  <a:srgbClr val="10087A"/>
                </a:solidFill>
                <a:latin typeface="Times New Roman" pitchFamily="18" charset="0"/>
                <a:cs typeface="Times New Roman" pitchFamily="18" charset="0"/>
              </a:rPr>
              <a:t>Ikkidaryo</a:t>
            </a:r>
            <a:r>
              <a:rPr lang="en-US" sz="2400" b="1" dirty="0">
                <a:solidFill>
                  <a:srgbClr val="10087A"/>
                </a:solidFill>
                <a:latin typeface="Times New Roman" pitchFamily="18" charset="0"/>
                <a:cs typeface="Times New Roman" pitchFamily="18" charset="0"/>
              </a:rPr>
              <a:t> </a:t>
            </a:r>
            <a:r>
              <a:rPr lang="en-US" sz="2400" b="1" dirty="0" err="1">
                <a:solidFill>
                  <a:srgbClr val="10087A"/>
                </a:solidFill>
                <a:latin typeface="Times New Roman" pitchFamily="18" charset="0"/>
                <a:cs typeface="Times New Roman" pitchFamily="18" charset="0"/>
              </a:rPr>
              <a:t>oralig‘i</a:t>
            </a:r>
            <a:r>
              <a:rPr lang="en-US" sz="2400" b="1" dirty="0">
                <a:solidFill>
                  <a:srgbClr val="10087A"/>
                </a:solidFill>
                <a:latin typeface="Times New Roman" pitchFamily="18" charset="0"/>
                <a:cs typeface="Times New Roman" pitchFamily="18" charset="0"/>
              </a:rPr>
              <a:t> </a:t>
            </a:r>
            <a:r>
              <a:rPr lang="en-US" sz="2400" dirty="0" err="1">
                <a:latin typeface="Times New Roman" pitchFamily="18" charset="0"/>
                <a:cs typeface="Times New Roman" pitchFamily="18" charset="0"/>
              </a:rPr>
              <a:t>bo‘lgan</a:t>
            </a:r>
            <a:r>
              <a:rPr lang="en-US" sz="2400" dirty="0">
                <a:latin typeface="Times New Roman" pitchFamily="18" charset="0"/>
                <a:cs typeface="Times New Roman" pitchFamily="18" charset="0"/>
              </a:rPr>
              <a:t>. </a:t>
            </a:r>
            <a:r>
              <a:rPr lang="en-US" sz="2400" b="1" dirty="0" err="1">
                <a:latin typeface="Times New Roman" pitchFamily="18" charset="0"/>
                <a:cs typeface="Times New Roman" pitchFamily="18" charset="0"/>
              </a:rPr>
              <a:t>Qadimgi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Misr</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Mesopotamiya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Ikkidaryo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oralig‘i</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Kichik</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Osiyo</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va</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Eronning</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janubi</a:t>
            </a:r>
            <a:r>
              <a:rPr lang="en-US" sz="2400" b="1" dirty="0">
                <a:latin typeface="Times New Roman" pitchFamily="18" charset="0"/>
                <a:cs typeface="Times New Roman" pitchFamily="18" charset="0"/>
              </a:rPr>
              <a:t>–</a:t>
            </a:r>
            <a:r>
              <a:rPr lang="en-US" sz="2400" b="1" dirty="0" err="1">
                <a:latin typeface="Times New Roman" pitchFamily="18" charset="0"/>
                <a:cs typeface="Times New Roman" pitchFamily="18" charset="0"/>
              </a:rPr>
              <a:t>g‘arbida</a:t>
            </a:r>
            <a:r>
              <a:rPr lang="en-US" sz="2400" b="1" dirty="0">
                <a:latin typeface="Times New Roman" pitchFamily="18" charset="0"/>
                <a:cs typeface="Times New Roman" pitchFamily="18" charset="0"/>
              </a:rPr>
              <a:t> </a:t>
            </a:r>
            <a:r>
              <a:rPr lang="en-US" sz="2400" dirty="0" err="1">
                <a:latin typeface="Times New Roman" pitchFamily="18" charset="0"/>
                <a:cs typeface="Times New Roman" pitchFamily="18" charset="0"/>
              </a:rPr>
              <a:t>bronza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davrida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davlatchilik</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jamiyati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keng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ravnaq</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topgan</a:t>
            </a:r>
            <a:r>
              <a:rPr lang="en-US" sz="2400" dirty="0">
                <a:latin typeface="Times New Roman" pitchFamily="18" charset="0"/>
                <a:cs typeface="Times New Roman" pitchFamily="18" charset="0"/>
              </a:rPr>
              <a:t>. </a:t>
            </a:r>
            <a:r>
              <a:rPr lang="en-US" sz="2400" b="1" dirty="0" err="1">
                <a:latin typeface="Times New Roman" pitchFamily="18" charset="0"/>
                <a:cs typeface="Times New Roman" pitchFamily="18" charset="0"/>
              </a:rPr>
              <a:t>O‘zbekiston</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hududida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esa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davr</a:t>
            </a:r>
            <a:r>
              <a:rPr lang="en-US" sz="2400" dirty="0">
                <a:latin typeface="Times New Roman" pitchFamily="18" charset="0"/>
                <a:cs typeface="Times New Roman" pitchFamily="18" charset="0"/>
              </a:rPr>
              <a:t>  </a:t>
            </a:r>
            <a:r>
              <a:rPr lang="en-US" sz="2400" b="1" i="1" dirty="0" err="1">
                <a:solidFill>
                  <a:srgbClr val="10087A"/>
                </a:solidFill>
                <a:latin typeface="Times New Roman" pitchFamily="18" charset="0"/>
                <a:cs typeface="Times New Roman" pitchFamily="18" charset="0"/>
              </a:rPr>
              <a:t>miloddan</a:t>
            </a:r>
            <a:r>
              <a:rPr lang="en-US" sz="2400" b="1" i="1" dirty="0">
                <a:solidFill>
                  <a:srgbClr val="10087A"/>
                </a:solidFill>
                <a:latin typeface="Times New Roman" pitchFamily="18" charset="0"/>
                <a:cs typeface="Times New Roman" pitchFamily="18" charset="0"/>
              </a:rPr>
              <a:t>  </a:t>
            </a:r>
            <a:r>
              <a:rPr lang="en-US" sz="2400" b="1" i="1" dirty="0" err="1">
                <a:solidFill>
                  <a:srgbClr val="10087A"/>
                </a:solidFill>
                <a:latin typeface="Times New Roman" pitchFamily="18" charset="0"/>
                <a:cs typeface="Times New Roman" pitchFamily="18" charset="0"/>
              </a:rPr>
              <a:t>avvalgi</a:t>
            </a:r>
            <a:r>
              <a:rPr lang="en-US" sz="2400" b="1" i="1" dirty="0">
                <a:solidFill>
                  <a:srgbClr val="10087A"/>
                </a:solidFill>
                <a:latin typeface="Times New Roman" pitchFamily="18" charset="0"/>
                <a:cs typeface="Times New Roman" pitchFamily="18" charset="0"/>
              </a:rPr>
              <a:t>  II  </a:t>
            </a:r>
            <a:r>
              <a:rPr lang="en-US" sz="2400" b="1" i="1" dirty="0" err="1">
                <a:solidFill>
                  <a:srgbClr val="10087A"/>
                </a:solidFill>
                <a:latin typeface="Times New Roman" pitchFamily="18" charset="0"/>
                <a:cs typeface="Times New Roman" pitchFamily="18" charset="0"/>
              </a:rPr>
              <a:t>ming</a:t>
            </a:r>
            <a:r>
              <a:rPr lang="en-US" sz="2400" b="1" i="1" dirty="0">
                <a:solidFill>
                  <a:srgbClr val="10087A"/>
                </a:solidFill>
                <a:latin typeface="Times New Roman" pitchFamily="18" charset="0"/>
                <a:cs typeface="Times New Roman" pitchFamily="18" charset="0"/>
              </a:rPr>
              <a:t>  </a:t>
            </a:r>
            <a:r>
              <a:rPr lang="en-US" sz="2400" b="1" i="1" dirty="0" err="1">
                <a:solidFill>
                  <a:srgbClr val="10087A"/>
                </a:solidFill>
                <a:latin typeface="Times New Roman" pitchFamily="18" charset="0"/>
                <a:cs typeface="Times New Roman" pitchFamily="18" charset="0"/>
              </a:rPr>
              <a:t>yillikning</a:t>
            </a:r>
            <a:r>
              <a:rPr lang="en-US" sz="2400" b="1" i="1" dirty="0">
                <a:solidFill>
                  <a:srgbClr val="10087A"/>
                </a:solidFill>
                <a:latin typeface="Times New Roman" pitchFamily="18" charset="0"/>
                <a:cs typeface="Times New Roman" pitchFamily="18" charset="0"/>
              </a:rPr>
              <a:t>  I </a:t>
            </a:r>
            <a:r>
              <a:rPr lang="en-US" sz="2400" b="1" i="1" dirty="0" err="1">
                <a:solidFill>
                  <a:srgbClr val="10087A"/>
                </a:solidFill>
                <a:latin typeface="Times New Roman" pitchFamily="18" charset="0"/>
                <a:cs typeface="Times New Roman" pitchFamily="18" charset="0"/>
              </a:rPr>
              <a:t>choragida</a:t>
            </a:r>
            <a:r>
              <a:rPr lang="en-US" sz="2400" b="1" i="1" dirty="0">
                <a:solidFill>
                  <a:srgbClr val="10087A"/>
                </a:solidFill>
                <a:latin typeface="Times New Roman" pitchFamily="18" charset="0"/>
                <a:cs typeface="Times New Roman" pitchFamily="18" charset="0"/>
              </a:rPr>
              <a:t>  </a:t>
            </a:r>
            <a:r>
              <a:rPr lang="en-US" sz="2400" b="1" i="1" dirty="0" err="1">
                <a:solidFill>
                  <a:srgbClr val="10087A"/>
                </a:solidFill>
                <a:latin typeface="Times New Roman" pitchFamily="18" charset="0"/>
                <a:cs typeface="Times New Roman" pitchFamily="18" charset="0"/>
              </a:rPr>
              <a:t>boshlanib</a:t>
            </a:r>
            <a:r>
              <a:rPr lang="en-US" sz="2400" b="1" i="1" dirty="0">
                <a:solidFill>
                  <a:srgbClr val="10087A"/>
                </a:solidFill>
                <a:latin typeface="Times New Roman" pitchFamily="18" charset="0"/>
                <a:cs typeface="Times New Roman" pitchFamily="18" charset="0"/>
              </a:rPr>
              <a:t>,  </a:t>
            </a:r>
            <a:r>
              <a:rPr lang="en-US" sz="2400" b="1" i="1" dirty="0" err="1">
                <a:solidFill>
                  <a:srgbClr val="10087A"/>
                </a:solidFill>
                <a:latin typeface="Times New Roman" pitchFamily="18" charset="0"/>
                <a:cs typeface="Times New Roman" pitchFamily="18" charset="0"/>
              </a:rPr>
              <a:t>miloddan</a:t>
            </a:r>
            <a:r>
              <a:rPr lang="en-US" sz="2400" b="1" i="1" dirty="0">
                <a:solidFill>
                  <a:srgbClr val="10087A"/>
                </a:solidFill>
                <a:latin typeface="Times New Roman" pitchFamily="18" charset="0"/>
                <a:cs typeface="Times New Roman" pitchFamily="18" charset="0"/>
              </a:rPr>
              <a:t>  </a:t>
            </a:r>
            <a:r>
              <a:rPr lang="en-US" sz="2400" b="1" i="1" dirty="0" err="1">
                <a:solidFill>
                  <a:srgbClr val="10087A"/>
                </a:solidFill>
                <a:latin typeface="Times New Roman" pitchFamily="18" charset="0"/>
                <a:cs typeface="Times New Roman" pitchFamily="18" charset="0"/>
              </a:rPr>
              <a:t>avvalgi</a:t>
            </a:r>
            <a:r>
              <a:rPr lang="en-US" sz="2400" b="1" i="1" dirty="0">
                <a:solidFill>
                  <a:srgbClr val="10087A"/>
                </a:solidFill>
                <a:latin typeface="Times New Roman" pitchFamily="18" charset="0"/>
                <a:cs typeface="Times New Roman" pitchFamily="18" charset="0"/>
              </a:rPr>
              <a:t>  VIII </a:t>
            </a:r>
            <a:r>
              <a:rPr lang="en-US" sz="2400" b="1" i="1" dirty="0" err="1">
                <a:solidFill>
                  <a:srgbClr val="10087A"/>
                </a:solidFill>
                <a:latin typeface="Times New Roman" pitchFamily="18" charset="0"/>
                <a:cs typeface="Times New Roman" pitchFamily="18" charset="0"/>
              </a:rPr>
              <a:t>asrlargacha</a:t>
            </a:r>
            <a:r>
              <a:rPr lang="en-US" sz="2400" b="1" i="1" dirty="0">
                <a:solidFill>
                  <a:srgbClr val="10087A"/>
                </a:solidFill>
                <a:latin typeface="Times New Roman" pitchFamily="18" charset="0"/>
                <a:cs typeface="Times New Roman" pitchFamily="18" charset="0"/>
              </a:rPr>
              <a:t>  </a:t>
            </a:r>
            <a:r>
              <a:rPr lang="en-US" sz="2400" dirty="0" err="1">
                <a:latin typeface="Times New Roman" pitchFamily="18" charset="0"/>
                <a:cs typeface="Times New Roman" pitchFamily="18" charset="0"/>
              </a:rPr>
              <a:t>davom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etadi</a:t>
            </a:r>
            <a:r>
              <a:rPr lang="en-US" sz="2400" dirty="0">
                <a:latin typeface="Times New Roman" pitchFamily="18" charset="0"/>
                <a:cs typeface="Times New Roman" pitchFamily="18" charset="0"/>
              </a:rPr>
              <a:t>.</a:t>
            </a:r>
            <a:endParaRPr lang="ru-RU" sz="2400" i="1" u="sng" dirty="0">
              <a:solidFill>
                <a:schemeClr val="tx1"/>
              </a:solidFill>
              <a:effectLst>
                <a:glow rad="228600">
                  <a:schemeClr val="accent3">
                    <a:satMod val="175000"/>
                    <a:alpha val="40000"/>
                  </a:schemeClr>
                </a:glow>
              </a:effectLst>
              <a:latin typeface="Times New Roman" pitchFamily="18" charset="0"/>
              <a:cs typeface="Times New Roman" pitchFamily="18" charset="0"/>
            </a:endParaRPr>
          </a:p>
        </p:txBody>
      </p:sp>
      <p:pic>
        <p:nvPicPr>
          <p:cNvPr id="112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476672"/>
            <a:ext cx="3876675"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Скругленный прямоугольник 1"/>
          <p:cNvSpPr/>
          <p:nvPr/>
        </p:nvSpPr>
        <p:spPr>
          <a:xfrm>
            <a:off x="4860032" y="4725144"/>
            <a:ext cx="3876675" cy="10801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i="1" dirty="0" err="1" smtClean="0">
                <a:solidFill>
                  <a:srgbClr val="10087A"/>
                </a:solidFill>
              </a:rPr>
              <a:t>Vazasimon</a:t>
            </a:r>
            <a:r>
              <a:rPr lang="en-US" b="1" i="1" dirty="0" smtClean="0">
                <a:solidFill>
                  <a:srgbClr val="10087A"/>
                </a:solidFill>
              </a:rPr>
              <a:t> </a:t>
            </a:r>
            <a:r>
              <a:rPr lang="en-US" b="1" i="1" dirty="0" err="1" smtClean="0">
                <a:solidFill>
                  <a:srgbClr val="10087A"/>
                </a:solidFill>
              </a:rPr>
              <a:t>sopol</a:t>
            </a:r>
            <a:r>
              <a:rPr lang="en-US" b="1" i="1" dirty="0" smtClean="0">
                <a:solidFill>
                  <a:srgbClr val="10087A"/>
                </a:solidFill>
              </a:rPr>
              <a:t> </a:t>
            </a:r>
            <a:r>
              <a:rPr lang="en-US" b="1" i="1" dirty="0" err="1" smtClean="0">
                <a:solidFill>
                  <a:srgbClr val="10087A"/>
                </a:solidFill>
              </a:rPr>
              <a:t>idish</a:t>
            </a:r>
            <a:r>
              <a:rPr lang="en-US" b="1" i="1" dirty="0" smtClean="0">
                <a:solidFill>
                  <a:srgbClr val="10087A"/>
                </a:solidFill>
              </a:rPr>
              <a:t>. </a:t>
            </a:r>
          </a:p>
          <a:p>
            <a:pPr algn="ctr"/>
            <a:r>
              <a:rPr lang="en-US" b="1" i="1" dirty="0" err="1" smtClean="0">
                <a:solidFill>
                  <a:srgbClr val="10087A"/>
                </a:solidFill>
              </a:rPr>
              <a:t>Bronza</a:t>
            </a:r>
            <a:r>
              <a:rPr lang="en-US" b="1" i="1" dirty="0" smtClean="0">
                <a:solidFill>
                  <a:srgbClr val="10087A"/>
                </a:solidFill>
              </a:rPr>
              <a:t> </a:t>
            </a:r>
            <a:r>
              <a:rPr lang="en-US" b="1" i="1" dirty="0" err="1" smtClean="0">
                <a:solidFill>
                  <a:srgbClr val="10087A"/>
                </a:solidFill>
              </a:rPr>
              <a:t>davri</a:t>
            </a:r>
            <a:endParaRPr lang="ru-RU" b="1" i="1" dirty="0">
              <a:solidFill>
                <a:srgbClr val="10087A"/>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Поток">
  <a:themeElements>
    <a:clrScheme name="Литейная">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Поток">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Поток">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Открытая">
  <a:themeElements>
    <a:clrScheme name="Открытая">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Открытая">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Открытая">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Литейная">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ppt/theme/themeOverride2.xml><?xml version="1.0" encoding="utf-8"?>
<a:themeOverride xmlns:a="http://schemas.openxmlformats.org/drawingml/2006/main">
  <a:clrScheme name="Литейная">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themeOverride>
</file>

<file path=ppt/theme/themeOverride3.xml><?xml version="1.0" encoding="utf-8"?>
<a:themeOverride xmlns:a="http://schemas.openxmlformats.org/drawingml/2006/main">
  <a:clrScheme name="Открытая">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Открытая">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Открытая">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6.xml><?xml version="1.0" encoding="utf-8"?>
<a:themeOverride xmlns:a="http://schemas.openxmlformats.org/drawingml/2006/main">
  <a:clrScheme name="Открытая">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Flow</Template>
  <TotalTime>1576</TotalTime>
  <Words>2360</Words>
  <Application>Microsoft Office PowerPoint</Application>
  <PresentationFormat>Экран (4:3)</PresentationFormat>
  <Paragraphs>219</Paragraphs>
  <Slides>71</Slides>
  <Notes>1</Notes>
  <HiddenSlides>0</HiddenSlides>
  <MMClips>0</MMClips>
  <ScaleCrop>false</ScaleCrop>
  <HeadingPairs>
    <vt:vector size="4" baseType="variant">
      <vt:variant>
        <vt:lpstr>Тема</vt:lpstr>
      </vt:variant>
      <vt:variant>
        <vt:i4>2</vt:i4>
      </vt:variant>
      <vt:variant>
        <vt:lpstr>Заголовки слайдов</vt:lpstr>
      </vt:variant>
      <vt:variant>
        <vt:i4>71</vt:i4>
      </vt:variant>
    </vt:vector>
  </HeadingPairs>
  <TitlesOfParts>
    <vt:vector size="73" baseType="lpstr">
      <vt:lpstr>Поток</vt:lpstr>
      <vt:lpstr>Открытая</vt:lpstr>
      <vt:lpstr>6-mavzu: Bronza va temir davri tarixi</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Reanimator Extreme Edition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Valiev Bobur</dc:creator>
  <cp:lastModifiedBy>User</cp:lastModifiedBy>
  <cp:revision>158</cp:revision>
  <dcterms:created xsi:type="dcterms:W3CDTF">2012-06-12T16:27:39Z</dcterms:created>
  <dcterms:modified xsi:type="dcterms:W3CDTF">2022-09-21T12:00:44Z</dcterms:modified>
</cp:coreProperties>
</file>